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2"/>
  </p:notesMasterIdLst>
  <p:sldIdLst>
    <p:sldId id="256" r:id="rId2"/>
    <p:sldId id="384" r:id="rId3"/>
    <p:sldId id="341" r:id="rId4"/>
    <p:sldId id="260" r:id="rId5"/>
    <p:sldId id="460" r:id="rId6"/>
    <p:sldId id="461" r:id="rId7"/>
    <p:sldId id="263" r:id="rId8"/>
    <p:sldId id="428" r:id="rId9"/>
    <p:sldId id="429" r:id="rId10"/>
    <p:sldId id="390" r:id="rId11"/>
    <p:sldId id="398" r:id="rId12"/>
    <p:sldId id="269" r:id="rId13"/>
    <p:sldId id="399" r:id="rId14"/>
    <p:sldId id="431" r:id="rId15"/>
    <p:sldId id="273" r:id="rId16"/>
    <p:sldId id="383" r:id="rId17"/>
    <p:sldId id="272" r:id="rId18"/>
    <p:sldId id="430" r:id="rId19"/>
    <p:sldId id="424" r:id="rId20"/>
    <p:sldId id="434" r:id="rId21"/>
    <p:sldId id="419" r:id="rId22"/>
    <p:sldId id="286" r:id="rId23"/>
    <p:sldId id="360" r:id="rId24"/>
    <p:sldId id="346" r:id="rId25"/>
    <p:sldId id="366" r:id="rId26"/>
    <p:sldId id="441" r:id="rId27"/>
    <p:sldId id="442" r:id="rId28"/>
    <p:sldId id="425" r:id="rId29"/>
    <p:sldId id="435" r:id="rId30"/>
    <p:sldId id="439" r:id="rId31"/>
    <p:sldId id="426" r:id="rId32"/>
    <p:sldId id="438" r:id="rId33"/>
    <p:sldId id="443" r:id="rId34"/>
    <p:sldId id="400" r:id="rId35"/>
    <p:sldId id="278" r:id="rId36"/>
    <p:sldId id="274" r:id="rId37"/>
    <p:sldId id="282" r:id="rId38"/>
    <p:sldId id="347" r:id="rId39"/>
    <p:sldId id="277" r:id="rId40"/>
    <p:sldId id="281" r:id="rId41"/>
    <p:sldId id="275" r:id="rId42"/>
    <p:sldId id="391" r:id="rId43"/>
    <p:sldId id="406" r:id="rId44"/>
    <p:sldId id="416" r:id="rId45"/>
    <p:sldId id="415" r:id="rId46"/>
    <p:sldId id="404" r:id="rId47"/>
    <p:sldId id="291" r:id="rId48"/>
    <p:sldId id="387" r:id="rId49"/>
    <p:sldId id="266" r:id="rId50"/>
    <p:sldId id="344" r:id="rId51"/>
    <p:sldId id="312" r:id="rId52"/>
    <p:sldId id="447" r:id="rId53"/>
    <p:sldId id="448" r:id="rId54"/>
    <p:sldId id="449" r:id="rId55"/>
    <p:sldId id="450" r:id="rId56"/>
    <p:sldId id="405" r:id="rId57"/>
    <p:sldId id="397" r:id="rId58"/>
    <p:sldId id="392" r:id="rId59"/>
    <p:sldId id="408" r:id="rId60"/>
    <p:sldId id="322" r:id="rId61"/>
    <p:sldId id="302" r:id="rId62"/>
    <p:sldId id="351" r:id="rId63"/>
    <p:sldId id="350" r:id="rId64"/>
    <p:sldId id="407" r:id="rId65"/>
    <p:sldId id="368" r:id="rId66"/>
    <p:sldId id="372" r:id="rId67"/>
    <p:sldId id="373" r:id="rId68"/>
    <p:sldId id="294" r:id="rId69"/>
    <p:sldId id="379" r:id="rId70"/>
    <p:sldId id="348" r:id="rId71"/>
    <p:sldId id="380" r:id="rId72"/>
    <p:sldId id="349" r:id="rId73"/>
    <p:sldId id="323" r:id="rId74"/>
    <p:sldId id="386" r:id="rId75"/>
    <p:sldId id="303" r:id="rId76"/>
    <p:sldId id="409" r:id="rId77"/>
    <p:sldId id="395" r:id="rId78"/>
    <p:sldId id="396" r:id="rId79"/>
    <p:sldId id="376" r:id="rId80"/>
    <p:sldId id="377" r:id="rId81"/>
    <p:sldId id="378" r:id="rId82"/>
    <p:sldId id="333" r:id="rId83"/>
    <p:sldId id="331" r:id="rId84"/>
    <p:sldId id="334" r:id="rId85"/>
    <p:sldId id="369" r:id="rId86"/>
    <p:sldId id="335" r:id="rId87"/>
    <p:sldId id="353" r:id="rId88"/>
    <p:sldId id="356" r:id="rId89"/>
    <p:sldId id="354" r:id="rId90"/>
    <p:sldId id="357" r:id="rId91"/>
    <p:sldId id="355" r:id="rId92"/>
    <p:sldId id="462" r:id="rId93"/>
    <p:sldId id="308" r:id="rId94"/>
    <p:sldId id="454" r:id="rId95"/>
    <p:sldId id="455" r:id="rId96"/>
    <p:sldId id="367" r:id="rId97"/>
    <p:sldId id="412" r:id="rId98"/>
    <p:sldId id="298" r:id="rId99"/>
    <p:sldId id="382" r:id="rId100"/>
    <p:sldId id="411" r:id="rId101"/>
    <p:sldId id="297" r:id="rId102"/>
    <p:sldId id="458" r:id="rId103"/>
    <p:sldId id="459" r:id="rId104"/>
    <p:sldId id="413" r:id="rId105"/>
    <p:sldId id="279" r:id="rId106"/>
    <p:sldId id="311" r:id="rId107"/>
    <p:sldId id="365" r:id="rId108"/>
    <p:sldId id="374" r:id="rId109"/>
    <p:sldId id="414" r:id="rId110"/>
    <p:sldId id="385" r:id="rId111"/>
  </p:sldIdLst>
  <p:sldSz cx="12192000" cy="6858000"/>
  <p:notesSz cx="7077075" cy="9363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014"/>
    <a:srgbClr val="F8F8F8"/>
    <a:srgbClr val="FF4B4B"/>
    <a:srgbClr val="FF6600"/>
    <a:srgbClr val="C00000"/>
    <a:srgbClr val="00FFCC"/>
    <a:srgbClr val="F4B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36" autoAdjust="0"/>
    <p:restoredTop sz="72295" autoAdjust="0"/>
  </p:normalViewPr>
  <p:slideViewPr>
    <p:cSldViewPr snapToGrid="0">
      <p:cViewPr>
        <p:scale>
          <a:sx n="100" d="100"/>
          <a:sy n="100" d="100"/>
        </p:scale>
        <p:origin x="2622" y="48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Répartition budgétaire</c:v>
                </c:pt>
              </c:strCache>
            </c:strRef>
          </c:tx>
          <c:dPt>
            <c:idx val="0"/>
            <c:bubble3D val="0"/>
            <c:spPr>
              <a:solidFill>
                <a:schemeClr val="bg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1E-446B-BC06-18E6F9DF9788}"/>
              </c:ext>
            </c:extLst>
          </c:dPt>
          <c:dPt>
            <c:idx val="1"/>
            <c:bubble3D val="0"/>
            <c:spPr>
              <a:solidFill>
                <a:schemeClr val="bg1">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FD1E-446B-BC06-18E6F9DF978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D1E-446B-BC06-18E6F9DF9788}"/>
              </c:ext>
            </c:extLst>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2">
                  <a:lumMod val="75000"/>
                </a:schemeClr>
              </a:solidFill>
              <a:ln w="25400">
                <a:solidFill>
                  <a:schemeClr val="lt1"/>
                </a:solidFill>
              </a:ln>
              <a:effectLst/>
              <a:sp3d contourW="25400">
                <a:contourClr>
                  <a:schemeClr val="lt1"/>
                </a:contourClr>
              </a:sp3d>
            </c:spPr>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D1E-446B-BC06-18E6F9DF9788}"/>
                </c:ext>
              </c:extLst>
            </c:dLbl>
            <c:dLbl>
              <c:idx val="4"/>
              <c:layout>
                <c:manualLayout>
                  <c:x val="0.11195460039304475"/>
                  <c:y val="7.397542003810070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Feuil1!$A$2:$A$6</c:f>
              <c:strCache>
                <c:ptCount val="5"/>
                <c:pt idx="0">
                  <c:v>Création</c:v>
                </c:pt>
                <c:pt idx="1">
                  <c:v>Production</c:v>
                </c:pt>
                <c:pt idx="2">
                  <c:v>Diffusion</c:v>
                </c:pt>
                <c:pt idx="3">
                  <c:v>Mesure</c:v>
                </c:pt>
                <c:pt idx="4">
                  <c:v>Honoraires</c:v>
                </c:pt>
              </c:strCache>
            </c:strRef>
          </c:cat>
          <c:val>
            <c:numRef>
              <c:f>Feuil1!$B$2:$B$6</c:f>
              <c:numCache>
                <c:formatCode>0%</c:formatCode>
                <c:ptCount val="5"/>
                <c:pt idx="0">
                  <c:v>0.1</c:v>
                </c:pt>
                <c:pt idx="1">
                  <c:v>0.2</c:v>
                </c:pt>
                <c:pt idx="2">
                  <c:v>0.5</c:v>
                </c:pt>
                <c:pt idx="3">
                  <c:v>0.05</c:v>
                </c:pt>
                <c:pt idx="4">
                  <c:v>0.15</c:v>
                </c:pt>
              </c:numCache>
            </c:numRef>
          </c:val>
          <c:extLst>
            <c:ext xmlns:c16="http://schemas.microsoft.com/office/drawing/2014/chart" uri="{C3380CC4-5D6E-409C-BE32-E72D297353CC}">
              <c16:uniqueId val="{0000000C-FD1E-446B-BC06-18E6F9DF9788}"/>
            </c:ext>
          </c:extLst>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8FB75-F26B-4F83-826A-771BAA141C08}" type="doc">
      <dgm:prSet loTypeId="urn:microsoft.com/office/officeart/2005/8/layout/hProcess9" loCatId="process" qsTypeId="urn:microsoft.com/office/officeart/2005/8/quickstyle/simple1" qsCatId="simple" csTypeId="urn:microsoft.com/office/officeart/2005/8/colors/accent2_2" csCatId="accent2" phldr="1"/>
      <dgm:spPr/>
    </dgm:pt>
    <dgm:pt modelId="{7D3F47CE-7743-4AFD-B986-F2903A176A85}">
      <dgm:prSet phldrT="[Texte]"/>
      <dgm:spPr/>
      <dgm:t>
        <a:bodyPr/>
        <a:lstStyle/>
        <a:p>
          <a:r>
            <a:rPr lang="fr-CA" dirty="0">
              <a:latin typeface="Arial" panose="020B0604020202020204" pitchFamily="34" charset="0"/>
              <a:cs typeface="Arial" panose="020B0604020202020204" pitchFamily="34" charset="0"/>
            </a:rPr>
            <a:t>Études de marché et consommateurs</a:t>
          </a:r>
        </a:p>
      </dgm:t>
    </dgm:pt>
    <dgm:pt modelId="{1A109C3B-D760-4EAA-8A40-44EBF61EFDA6}" type="parTrans" cxnId="{5D400EE4-90B0-4199-B90A-D77962FC5968}">
      <dgm:prSet/>
      <dgm:spPr/>
      <dgm:t>
        <a:bodyPr/>
        <a:lstStyle/>
        <a:p>
          <a:endParaRPr lang="fr-CA">
            <a:latin typeface="Arial" panose="020B0604020202020204" pitchFamily="34" charset="0"/>
            <a:cs typeface="Arial" panose="020B0604020202020204" pitchFamily="34" charset="0"/>
          </a:endParaRPr>
        </a:p>
      </dgm:t>
    </dgm:pt>
    <dgm:pt modelId="{6A774CA0-18EB-424F-BD9B-99911439194A}" type="sibTrans" cxnId="{5D400EE4-90B0-4199-B90A-D77962FC5968}">
      <dgm:prSet/>
      <dgm:spPr/>
      <dgm:t>
        <a:bodyPr/>
        <a:lstStyle/>
        <a:p>
          <a:endParaRPr lang="fr-CA">
            <a:latin typeface="Arial" panose="020B0604020202020204" pitchFamily="34" charset="0"/>
            <a:cs typeface="Arial" panose="020B0604020202020204" pitchFamily="34" charset="0"/>
          </a:endParaRPr>
        </a:p>
      </dgm:t>
    </dgm:pt>
    <dgm:pt modelId="{1959DBA7-3CCE-4329-8202-05363F8D6882}">
      <dgm:prSet phldrT="[Texte]"/>
      <dgm:spPr/>
      <dgm:t>
        <a:bodyPr/>
        <a:lstStyle/>
        <a:p>
          <a:r>
            <a:rPr lang="fr-CA" dirty="0">
              <a:latin typeface="Arial" panose="020B0604020202020204" pitchFamily="34" charset="0"/>
              <a:cs typeface="Arial" panose="020B0604020202020204" pitchFamily="34" charset="0"/>
            </a:rPr>
            <a:t>Parts de marché</a:t>
          </a:r>
        </a:p>
      </dgm:t>
    </dgm:pt>
    <dgm:pt modelId="{567A1FD5-778B-4A79-9798-40C6F2FB925E}" type="parTrans" cxnId="{B73A5239-70BE-44A5-9C02-7646E07FB48B}">
      <dgm:prSet/>
      <dgm:spPr/>
      <dgm:t>
        <a:bodyPr/>
        <a:lstStyle/>
        <a:p>
          <a:endParaRPr lang="fr-CA">
            <a:latin typeface="Arial" panose="020B0604020202020204" pitchFamily="34" charset="0"/>
            <a:cs typeface="Arial" panose="020B0604020202020204" pitchFamily="34" charset="0"/>
          </a:endParaRPr>
        </a:p>
      </dgm:t>
    </dgm:pt>
    <dgm:pt modelId="{78E3B963-A264-4394-8E51-7DD0E86984C5}" type="sibTrans" cxnId="{B73A5239-70BE-44A5-9C02-7646E07FB48B}">
      <dgm:prSet/>
      <dgm:spPr/>
      <dgm:t>
        <a:bodyPr/>
        <a:lstStyle/>
        <a:p>
          <a:endParaRPr lang="fr-CA">
            <a:latin typeface="Arial" panose="020B0604020202020204" pitchFamily="34" charset="0"/>
            <a:cs typeface="Arial" panose="020B0604020202020204" pitchFamily="34" charset="0"/>
          </a:endParaRPr>
        </a:p>
      </dgm:t>
    </dgm:pt>
    <dgm:pt modelId="{80769574-461D-4B75-A57D-A7E38A80EDE6}">
      <dgm:prSet phldrT="[Texte]"/>
      <dgm:spPr/>
      <dgm:t>
        <a:bodyPr/>
        <a:lstStyle/>
        <a:p>
          <a:r>
            <a:rPr lang="fr-CA" dirty="0">
              <a:latin typeface="Arial" panose="020B0604020202020204" pitchFamily="34" charset="0"/>
              <a:cs typeface="Arial" panose="020B0604020202020204" pitchFamily="34" charset="0"/>
            </a:rPr>
            <a:t>Sondage de notoriété</a:t>
          </a:r>
        </a:p>
      </dgm:t>
    </dgm:pt>
    <dgm:pt modelId="{988FB880-0526-41E3-AD7A-4698A8B4EE1B}" type="parTrans" cxnId="{408D2675-96A2-4430-951F-3D167E067827}">
      <dgm:prSet/>
      <dgm:spPr/>
      <dgm:t>
        <a:bodyPr/>
        <a:lstStyle/>
        <a:p>
          <a:endParaRPr lang="fr-CA">
            <a:latin typeface="Arial" panose="020B0604020202020204" pitchFamily="34" charset="0"/>
            <a:cs typeface="Arial" panose="020B0604020202020204" pitchFamily="34" charset="0"/>
          </a:endParaRPr>
        </a:p>
      </dgm:t>
    </dgm:pt>
    <dgm:pt modelId="{A41D5005-7FF6-409B-945B-47E9DB42961B}" type="sibTrans" cxnId="{408D2675-96A2-4430-951F-3D167E067827}">
      <dgm:prSet/>
      <dgm:spPr/>
      <dgm:t>
        <a:bodyPr/>
        <a:lstStyle/>
        <a:p>
          <a:endParaRPr lang="fr-CA">
            <a:latin typeface="Arial" panose="020B0604020202020204" pitchFamily="34" charset="0"/>
            <a:cs typeface="Arial" panose="020B0604020202020204" pitchFamily="34" charset="0"/>
          </a:endParaRPr>
        </a:p>
      </dgm:t>
    </dgm:pt>
    <dgm:pt modelId="{34F19DEB-2795-4A88-9EFB-83B692658264}">
      <dgm:prSet phldrT="[Texte]"/>
      <dgm:spPr/>
      <dgm:t>
        <a:bodyPr/>
        <a:lstStyle/>
        <a:p>
          <a:r>
            <a:rPr lang="fr-CA" dirty="0">
              <a:latin typeface="Arial" panose="020B0604020202020204" pitchFamily="34" charset="0"/>
              <a:cs typeface="Arial" panose="020B0604020202020204" pitchFamily="34" charset="0"/>
            </a:rPr>
            <a:t>Satisfaction de la clientèle</a:t>
          </a:r>
        </a:p>
      </dgm:t>
    </dgm:pt>
    <dgm:pt modelId="{B4D1508F-08BF-4966-8277-73A9A047E102}" type="parTrans" cxnId="{23F3EA11-D835-4EFA-9B61-4F084C18AA95}">
      <dgm:prSet/>
      <dgm:spPr/>
      <dgm:t>
        <a:bodyPr/>
        <a:lstStyle/>
        <a:p>
          <a:endParaRPr lang="fr-CA">
            <a:latin typeface="Arial" panose="020B0604020202020204" pitchFamily="34" charset="0"/>
            <a:cs typeface="Arial" panose="020B0604020202020204" pitchFamily="34" charset="0"/>
          </a:endParaRPr>
        </a:p>
      </dgm:t>
    </dgm:pt>
    <dgm:pt modelId="{F8DB5942-78DB-4710-B9BF-05DF5A5032C8}" type="sibTrans" cxnId="{23F3EA11-D835-4EFA-9B61-4F084C18AA95}">
      <dgm:prSet/>
      <dgm:spPr/>
      <dgm:t>
        <a:bodyPr/>
        <a:lstStyle/>
        <a:p>
          <a:endParaRPr lang="fr-CA">
            <a:latin typeface="Arial" panose="020B0604020202020204" pitchFamily="34" charset="0"/>
            <a:cs typeface="Arial" panose="020B0604020202020204" pitchFamily="34" charset="0"/>
          </a:endParaRPr>
        </a:p>
      </dgm:t>
    </dgm:pt>
    <dgm:pt modelId="{A71AA34B-C03E-464F-8685-52134F4A89A1}">
      <dgm:prSet phldrT="[Texte]"/>
      <dgm:spPr/>
      <dgm:t>
        <a:bodyPr/>
        <a:lstStyle/>
        <a:p>
          <a:r>
            <a:rPr lang="fr-CA" dirty="0">
              <a:latin typeface="Arial" panose="020B0604020202020204" pitchFamily="34" charset="0"/>
              <a:cs typeface="Arial" panose="020B0604020202020204" pitchFamily="34" charset="0"/>
            </a:rPr>
            <a:t>Rapports des ventes</a:t>
          </a:r>
        </a:p>
      </dgm:t>
    </dgm:pt>
    <dgm:pt modelId="{6DBD5E06-9932-48E3-8EA6-71F02B623650}" type="parTrans" cxnId="{85CB9E4D-B542-417A-8715-1D6F93F6498A}">
      <dgm:prSet/>
      <dgm:spPr/>
      <dgm:t>
        <a:bodyPr/>
        <a:lstStyle/>
        <a:p>
          <a:endParaRPr lang="fr-CA">
            <a:latin typeface="Arial" panose="020B0604020202020204" pitchFamily="34" charset="0"/>
            <a:cs typeface="Arial" panose="020B0604020202020204" pitchFamily="34" charset="0"/>
          </a:endParaRPr>
        </a:p>
      </dgm:t>
    </dgm:pt>
    <dgm:pt modelId="{9ECFB362-1D1E-4F29-844A-DF491AD27B01}" type="sibTrans" cxnId="{85CB9E4D-B542-417A-8715-1D6F93F6498A}">
      <dgm:prSet/>
      <dgm:spPr/>
      <dgm:t>
        <a:bodyPr/>
        <a:lstStyle/>
        <a:p>
          <a:endParaRPr lang="fr-CA">
            <a:latin typeface="Arial" panose="020B0604020202020204" pitchFamily="34" charset="0"/>
            <a:cs typeface="Arial" panose="020B0604020202020204" pitchFamily="34" charset="0"/>
          </a:endParaRPr>
        </a:p>
      </dgm:t>
    </dgm:pt>
    <dgm:pt modelId="{0DD4B87B-5A91-4923-B1B9-A7DACE519DFB}">
      <dgm:prSet phldrT="[Texte]"/>
      <dgm:spPr/>
      <dgm:t>
        <a:bodyPr/>
        <a:lstStyle/>
        <a:p>
          <a:r>
            <a:rPr lang="fr-CA" dirty="0">
              <a:latin typeface="Arial" panose="020B0604020202020204" pitchFamily="34" charset="0"/>
              <a:cs typeface="Arial" panose="020B0604020202020204" pitchFamily="34" charset="0"/>
            </a:rPr>
            <a:t>Web Analytique</a:t>
          </a:r>
        </a:p>
      </dgm:t>
    </dgm:pt>
    <dgm:pt modelId="{63528EF3-BD7D-40AC-B981-867AC1344F1A}" type="parTrans" cxnId="{11B41599-6E1B-4C59-96B1-58802284264B}">
      <dgm:prSet/>
      <dgm:spPr/>
      <dgm:t>
        <a:bodyPr/>
        <a:lstStyle/>
        <a:p>
          <a:endParaRPr lang="fr-CA">
            <a:latin typeface="Arial" panose="020B0604020202020204" pitchFamily="34" charset="0"/>
            <a:cs typeface="Arial" panose="020B0604020202020204" pitchFamily="34" charset="0"/>
          </a:endParaRPr>
        </a:p>
      </dgm:t>
    </dgm:pt>
    <dgm:pt modelId="{E33548F1-29C2-4176-9FFB-0C4758D3BF3B}" type="sibTrans" cxnId="{11B41599-6E1B-4C59-96B1-58802284264B}">
      <dgm:prSet/>
      <dgm:spPr/>
      <dgm:t>
        <a:bodyPr/>
        <a:lstStyle/>
        <a:p>
          <a:endParaRPr lang="fr-CA">
            <a:latin typeface="Arial" panose="020B0604020202020204" pitchFamily="34" charset="0"/>
            <a:cs typeface="Arial" panose="020B0604020202020204" pitchFamily="34" charset="0"/>
          </a:endParaRPr>
        </a:p>
      </dgm:t>
    </dgm:pt>
    <dgm:pt modelId="{B0003634-E553-49D3-BCFB-B4E611D16E44}" type="pres">
      <dgm:prSet presAssocID="{1D18FB75-F26B-4F83-826A-771BAA141C08}" presName="CompostProcess" presStyleCnt="0">
        <dgm:presLayoutVars>
          <dgm:dir/>
          <dgm:resizeHandles val="exact"/>
        </dgm:presLayoutVars>
      </dgm:prSet>
      <dgm:spPr/>
    </dgm:pt>
    <dgm:pt modelId="{6D46B6F0-807F-43DA-B8DD-880A455F83A8}" type="pres">
      <dgm:prSet presAssocID="{1D18FB75-F26B-4F83-826A-771BAA141C08}" presName="arrow" presStyleLbl="bgShp" presStyleIdx="0" presStyleCnt="1"/>
      <dgm:spPr/>
    </dgm:pt>
    <dgm:pt modelId="{B2421C50-D6DB-4D35-BF6F-AE30296F1D2A}" type="pres">
      <dgm:prSet presAssocID="{1D18FB75-F26B-4F83-826A-771BAA141C08}" presName="linearProcess" presStyleCnt="0"/>
      <dgm:spPr/>
    </dgm:pt>
    <dgm:pt modelId="{7F776EBB-490F-48AF-B1AD-ACC87719DF4B}" type="pres">
      <dgm:prSet presAssocID="{7D3F47CE-7743-4AFD-B986-F2903A176A85}" presName="textNode" presStyleLbl="node1" presStyleIdx="0" presStyleCnt="6">
        <dgm:presLayoutVars>
          <dgm:bulletEnabled val="1"/>
        </dgm:presLayoutVars>
      </dgm:prSet>
      <dgm:spPr/>
      <dgm:t>
        <a:bodyPr/>
        <a:lstStyle/>
        <a:p>
          <a:endParaRPr lang="fr-FR"/>
        </a:p>
      </dgm:t>
    </dgm:pt>
    <dgm:pt modelId="{71D4D7B3-F9A1-4744-BEE1-ADF9521E00D1}" type="pres">
      <dgm:prSet presAssocID="{6A774CA0-18EB-424F-BD9B-99911439194A}" presName="sibTrans" presStyleCnt="0"/>
      <dgm:spPr/>
    </dgm:pt>
    <dgm:pt modelId="{3AE9A7BC-EF47-429E-AB50-56CD45441FED}" type="pres">
      <dgm:prSet presAssocID="{1959DBA7-3CCE-4329-8202-05363F8D6882}" presName="textNode" presStyleLbl="node1" presStyleIdx="1" presStyleCnt="6">
        <dgm:presLayoutVars>
          <dgm:bulletEnabled val="1"/>
        </dgm:presLayoutVars>
      </dgm:prSet>
      <dgm:spPr/>
      <dgm:t>
        <a:bodyPr/>
        <a:lstStyle/>
        <a:p>
          <a:endParaRPr lang="fr-FR"/>
        </a:p>
      </dgm:t>
    </dgm:pt>
    <dgm:pt modelId="{6E489F60-864C-4C3F-8142-B95588188133}" type="pres">
      <dgm:prSet presAssocID="{78E3B963-A264-4394-8E51-7DD0E86984C5}" presName="sibTrans" presStyleCnt="0"/>
      <dgm:spPr/>
    </dgm:pt>
    <dgm:pt modelId="{1862ACFC-A8A0-4DCE-84AB-EBD8DD168605}" type="pres">
      <dgm:prSet presAssocID="{80769574-461D-4B75-A57D-A7E38A80EDE6}" presName="textNode" presStyleLbl="node1" presStyleIdx="2" presStyleCnt="6">
        <dgm:presLayoutVars>
          <dgm:bulletEnabled val="1"/>
        </dgm:presLayoutVars>
      </dgm:prSet>
      <dgm:spPr/>
      <dgm:t>
        <a:bodyPr/>
        <a:lstStyle/>
        <a:p>
          <a:endParaRPr lang="fr-FR"/>
        </a:p>
      </dgm:t>
    </dgm:pt>
    <dgm:pt modelId="{41EF8D5F-C428-46C0-BC47-3E112E9F40C6}" type="pres">
      <dgm:prSet presAssocID="{A41D5005-7FF6-409B-945B-47E9DB42961B}" presName="sibTrans" presStyleCnt="0"/>
      <dgm:spPr/>
    </dgm:pt>
    <dgm:pt modelId="{9E95412D-E95F-4356-A2D6-EC08A3C94333}" type="pres">
      <dgm:prSet presAssocID="{34F19DEB-2795-4A88-9EFB-83B692658264}" presName="textNode" presStyleLbl="node1" presStyleIdx="3" presStyleCnt="6">
        <dgm:presLayoutVars>
          <dgm:bulletEnabled val="1"/>
        </dgm:presLayoutVars>
      </dgm:prSet>
      <dgm:spPr/>
      <dgm:t>
        <a:bodyPr/>
        <a:lstStyle/>
        <a:p>
          <a:endParaRPr lang="fr-FR"/>
        </a:p>
      </dgm:t>
    </dgm:pt>
    <dgm:pt modelId="{3BEDFD86-6D93-4A1A-9CC8-6E77F97A794C}" type="pres">
      <dgm:prSet presAssocID="{F8DB5942-78DB-4710-B9BF-05DF5A5032C8}" presName="sibTrans" presStyleCnt="0"/>
      <dgm:spPr/>
    </dgm:pt>
    <dgm:pt modelId="{4F1AE68D-7A76-470D-9B09-89B348E1CEBA}" type="pres">
      <dgm:prSet presAssocID="{A71AA34B-C03E-464F-8685-52134F4A89A1}" presName="textNode" presStyleLbl="node1" presStyleIdx="4" presStyleCnt="6">
        <dgm:presLayoutVars>
          <dgm:bulletEnabled val="1"/>
        </dgm:presLayoutVars>
      </dgm:prSet>
      <dgm:spPr/>
      <dgm:t>
        <a:bodyPr/>
        <a:lstStyle/>
        <a:p>
          <a:endParaRPr lang="fr-FR"/>
        </a:p>
      </dgm:t>
    </dgm:pt>
    <dgm:pt modelId="{723F6D4A-2317-4075-8AB8-84059C7CEF17}" type="pres">
      <dgm:prSet presAssocID="{9ECFB362-1D1E-4F29-844A-DF491AD27B01}" presName="sibTrans" presStyleCnt="0"/>
      <dgm:spPr/>
    </dgm:pt>
    <dgm:pt modelId="{7BB69B90-758C-4787-A143-B94FDC26E0BB}" type="pres">
      <dgm:prSet presAssocID="{0DD4B87B-5A91-4923-B1B9-A7DACE519DFB}" presName="textNode" presStyleLbl="node1" presStyleIdx="5" presStyleCnt="6">
        <dgm:presLayoutVars>
          <dgm:bulletEnabled val="1"/>
        </dgm:presLayoutVars>
      </dgm:prSet>
      <dgm:spPr/>
      <dgm:t>
        <a:bodyPr/>
        <a:lstStyle/>
        <a:p>
          <a:endParaRPr lang="fr-FR"/>
        </a:p>
      </dgm:t>
    </dgm:pt>
  </dgm:ptLst>
  <dgm:cxnLst>
    <dgm:cxn modelId="{42CB1A46-7E56-4121-90D3-48ABBE8B0062}" type="presOf" srcId="{1959DBA7-3CCE-4329-8202-05363F8D6882}" destId="{3AE9A7BC-EF47-429E-AB50-56CD45441FED}" srcOrd="0" destOrd="0" presId="urn:microsoft.com/office/officeart/2005/8/layout/hProcess9"/>
    <dgm:cxn modelId="{541FEB49-4C2F-4F5D-AD53-2D57F85FBC3C}" type="presOf" srcId="{1D18FB75-F26B-4F83-826A-771BAA141C08}" destId="{B0003634-E553-49D3-BCFB-B4E611D16E44}" srcOrd="0" destOrd="0" presId="urn:microsoft.com/office/officeart/2005/8/layout/hProcess9"/>
    <dgm:cxn modelId="{E14D1473-EA5E-470A-8A3D-ACEE17BCEA15}" type="presOf" srcId="{80769574-461D-4B75-A57D-A7E38A80EDE6}" destId="{1862ACFC-A8A0-4DCE-84AB-EBD8DD168605}" srcOrd="0" destOrd="0" presId="urn:microsoft.com/office/officeart/2005/8/layout/hProcess9"/>
    <dgm:cxn modelId="{2B83A9A0-366D-4283-87DB-6FA4710F4977}" type="presOf" srcId="{0DD4B87B-5A91-4923-B1B9-A7DACE519DFB}" destId="{7BB69B90-758C-4787-A143-B94FDC26E0BB}" srcOrd="0" destOrd="0" presId="urn:microsoft.com/office/officeart/2005/8/layout/hProcess9"/>
    <dgm:cxn modelId="{7F50A9E0-D0E9-4D95-99AF-56004135EAEF}" type="presOf" srcId="{34F19DEB-2795-4A88-9EFB-83B692658264}" destId="{9E95412D-E95F-4356-A2D6-EC08A3C94333}" srcOrd="0" destOrd="0" presId="urn:microsoft.com/office/officeart/2005/8/layout/hProcess9"/>
    <dgm:cxn modelId="{11B41599-6E1B-4C59-96B1-58802284264B}" srcId="{1D18FB75-F26B-4F83-826A-771BAA141C08}" destId="{0DD4B87B-5A91-4923-B1B9-A7DACE519DFB}" srcOrd="5" destOrd="0" parTransId="{63528EF3-BD7D-40AC-B981-867AC1344F1A}" sibTransId="{E33548F1-29C2-4176-9FFB-0C4758D3BF3B}"/>
    <dgm:cxn modelId="{408D2675-96A2-4430-951F-3D167E067827}" srcId="{1D18FB75-F26B-4F83-826A-771BAA141C08}" destId="{80769574-461D-4B75-A57D-A7E38A80EDE6}" srcOrd="2" destOrd="0" parTransId="{988FB880-0526-41E3-AD7A-4698A8B4EE1B}" sibTransId="{A41D5005-7FF6-409B-945B-47E9DB42961B}"/>
    <dgm:cxn modelId="{5D400EE4-90B0-4199-B90A-D77962FC5968}" srcId="{1D18FB75-F26B-4F83-826A-771BAA141C08}" destId="{7D3F47CE-7743-4AFD-B986-F2903A176A85}" srcOrd="0" destOrd="0" parTransId="{1A109C3B-D760-4EAA-8A40-44EBF61EFDA6}" sibTransId="{6A774CA0-18EB-424F-BD9B-99911439194A}"/>
    <dgm:cxn modelId="{85CB9E4D-B542-417A-8715-1D6F93F6498A}" srcId="{1D18FB75-F26B-4F83-826A-771BAA141C08}" destId="{A71AA34B-C03E-464F-8685-52134F4A89A1}" srcOrd="4" destOrd="0" parTransId="{6DBD5E06-9932-48E3-8EA6-71F02B623650}" sibTransId="{9ECFB362-1D1E-4F29-844A-DF491AD27B01}"/>
    <dgm:cxn modelId="{23F3EA11-D835-4EFA-9B61-4F084C18AA95}" srcId="{1D18FB75-F26B-4F83-826A-771BAA141C08}" destId="{34F19DEB-2795-4A88-9EFB-83B692658264}" srcOrd="3" destOrd="0" parTransId="{B4D1508F-08BF-4966-8277-73A9A047E102}" sibTransId="{F8DB5942-78DB-4710-B9BF-05DF5A5032C8}"/>
    <dgm:cxn modelId="{8C3EE9D5-0A8E-4C68-B994-7D8D707E54F2}" type="presOf" srcId="{A71AA34B-C03E-464F-8685-52134F4A89A1}" destId="{4F1AE68D-7A76-470D-9B09-89B348E1CEBA}" srcOrd="0" destOrd="0" presId="urn:microsoft.com/office/officeart/2005/8/layout/hProcess9"/>
    <dgm:cxn modelId="{B73A5239-70BE-44A5-9C02-7646E07FB48B}" srcId="{1D18FB75-F26B-4F83-826A-771BAA141C08}" destId="{1959DBA7-3CCE-4329-8202-05363F8D6882}" srcOrd="1" destOrd="0" parTransId="{567A1FD5-778B-4A79-9798-40C6F2FB925E}" sibTransId="{78E3B963-A264-4394-8E51-7DD0E86984C5}"/>
    <dgm:cxn modelId="{037401CA-52E1-4F9B-A964-EFA698ECB3DA}" type="presOf" srcId="{7D3F47CE-7743-4AFD-B986-F2903A176A85}" destId="{7F776EBB-490F-48AF-B1AD-ACC87719DF4B}" srcOrd="0" destOrd="0" presId="urn:microsoft.com/office/officeart/2005/8/layout/hProcess9"/>
    <dgm:cxn modelId="{65D0DF62-365C-4A3F-8222-346A227BC07D}" type="presParOf" srcId="{B0003634-E553-49D3-BCFB-B4E611D16E44}" destId="{6D46B6F0-807F-43DA-B8DD-880A455F83A8}" srcOrd="0" destOrd="0" presId="urn:microsoft.com/office/officeart/2005/8/layout/hProcess9"/>
    <dgm:cxn modelId="{E45A47EA-517A-41AA-9BB5-C0591181D524}" type="presParOf" srcId="{B0003634-E553-49D3-BCFB-B4E611D16E44}" destId="{B2421C50-D6DB-4D35-BF6F-AE30296F1D2A}" srcOrd="1" destOrd="0" presId="urn:microsoft.com/office/officeart/2005/8/layout/hProcess9"/>
    <dgm:cxn modelId="{651DC289-DF5D-4A66-8A74-81F68680FEA9}" type="presParOf" srcId="{B2421C50-D6DB-4D35-BF6F-AE30296F1D2A}" destId="{7F776EBB-490F-48AF-B1AD-ACC87719DF4B}" srcOrd="0" destOrd="0" presId="urn:microsoft.com/office/officeart/2005/8/layout/hProcess9"/>
    <dgm:cxn modelId="{65C016DB-34E2-4B3A-B666-408FDE05994A}" type="presParOf" srcId="{B2421C50-D6DB-4D35-BF6F-AE30296F1D2A}" destId="{71D4D7B3-F9A1-4744-BEE1-ADF9521E00D1}" srcOrd="1" destOrd="0" presId="urn:microsoft.com/office/officeart/2005/8/layout/hProcess9"/>
    <dgm:cxn modelId="{6A373DA9-3606-49F5-B17E-BA4097B5DB8E}" type="presParOf" srcId="{B2421C50-D6DB-4D35-BF6F-AE30296F1D2A}" destId="{3AE9A7BC-EF47-429E-AB50-56CD45441FED}" srcOrd="2" destOrd="0" presId="urn:microsoft.com/office/officeart/2005/8/layout/hProcess9"/>
    <dgm:cxn modelId="{372F60D3-ABCD-47DE-BA7B-9A3A67547BC7}" type="presParOf" srcId="{B2421C50-D6DB-4D35-BF6F-AE30296F1D2A}" destId="{6E489F60-864C-4C3F-8142-B95588188133}" srcOrd="3" destOrd="0" presId="urn:microsoft.com/office/officeart/2005/8/layout/hProcess9"/>
    <dgm:cxn modelId="{5041A130-7B3E-4D85-AA30-143CC9240BD8}" type="presParOf" srcId="{B2421C50-D6DB-4D35-BF6F-AE30296F1D2A}" destId="{1862ACFC-A8A0-4DCE-84AB-EBD8DD168605}" srcOrd="4" destOrd="0" presId="urn:microsoft.com/office/officeart/2005/8/layout/hProcess9"/>
    <dgm:cxn modelId="{8CC784DB-0453-457C-8A93-F0C55699720A}" type="presParOf" srcId="{B2421C50-D6DB-4D35-BF6F-AE30296F1D2A}" destId="{41EF8D5F-C428-46C0-BC47-3E112E9F40C6}" srcOrd="5" destOrd="0" presId="urn:microsoft.com/office/officeart/2005/8/layout/hProcess9"/>
    <dgm:cxn modelId="{122A6A6A-82FA-4F6B-9D42-7E8DC18DC6C4}" type="presParOf" srcId="{B2421C50-D6DB-4D35-BF6F-AE30296F1D2A}" destId="{9E95412D-E95F-4356-A2D6-EC08A3C94333}" srcOrd="6" destOrd="0" presId="urn:microsoft.com/office/officeart/2005/8/layout/hProcess9"/>
    <dgm:cxn modelId="{27CE5FAC-A4FD-47DE-B1D7-4A73EDBD7F6F}" type="presParOf" srcId="{B2421C50-D6DB-4D35-BF6F-AE30296F1D2A}" destId="{3BEDFD86-6D93-4A1A-9CC8-6E77F97A794C}" srcOrd="7" destOrd="0" presId="urn:microsoft.com/office/officeart/2005/8/layout/hProcess9"/>
    <dgm:cxn modelId="{7474B366-65FF-4AD6-A210-03F16E96C418}" type="presParOf" srcId="{B2421C50-D6DB-4D35-BF6F-AE30296F1D2A}" destId="{4F1AE68D-7A76-470D-9B09-89B348E1CEBA}" srcOrd="8" destOrd="0" presId="urn:microsoft.com/office/officeart/2005/8/layout/hProcess9"/>
    <dgm:cxn modelId="{72B78BE1-D991-45B0-8EFA-4030DDBF50CE}" type="presParOf" srcId="{B2421C50-D6DB-4D35-BF6F-AE30296F1D2A}" destId="{723F6D4A-2317-4075-8AB8-84059C7CEF17}" srcOrd="9" destOrd="0" presId="urn:microsoft.com/office/officeart/2005/8/layout/hProcess9"/>
    <dgm:cxn modelId="{79F9DD86-7D42-4635-BFCE-79212F6C397D}" type="presParOf" srcId="{B2421C50-D6DB-4D35-BF6F-AE30296F1D2A}" destId="{7BB69B90-758C-4787-A143-B94FDC26E0BB}"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accent2"/>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98C64D9A-CCC4-4BCD-B4A2-410B9C74F02A}" type="presOf" srcId="{806570AE-1A0A-4AED-9B6E-FC534878A539}" destId="{075BDAFA-14F4-492A-8B93-41C7E64D5DF6}"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9F04755E-8382-4A9D-9E15-8EF225E705AE}" srcId="{806570AE-1A0A-4AED-9B6E-FC534878A539}" destId="{4CFC2FDD-CF87-4501-810A-F63FC5B4830A}" srcOrd="0" destOrd="0" parTransId="{9C63A347-6F89-4E9E-A524-E57B3CB95D71}" sibTransId="{1A75D522-103E-4B8F-A2E4-F35A02817F6E}"/>
    <dgm:cxn modelId="{13D305F4-FEEB-43FC-894A-81B0AA3B2635}" type="presOf" srcId="{A904445F-7F3A-4030-979C-167173E5A005}" destId="{DF187A32-8FA7-4A2D-B1D6-5533326D7AE4}" srcOrd="0" destOrd="0" presId="urn:microsoft.com/office/officeart/2005/8/layout/hProcess9"/>
    <dgm:cxn modelId="{36996E40-AA7E-45D4-940D-F667C6A4AF34}" type="presOf" srcId="{AA16B3CC-0998-4622-A1C3-20EB6792A0E9}" destId="{29C9455C-F6A4-43AA-8C52-C50B1A38007A}" srcOrd="0" destOrd="0" presId="urn:microsoft.com/office/officeart/2005/8/layout/hProcess9"/>
    <dgm:cxn modelId="{1AB20861-9582-41F0-A435-E4F7C7DBFF63}" type="presOf" srcId="{F9757D81-BFDF-48B2-8A79-4F75A4DCDDFF}" destId="{36C405D0-3CF5-45D3-843E-3F0A74C9F5F5}" srcOrd="0" destOrd="0" presId="urn:microsoft.com/office/officeart/2005/8/layout/hProcess9"/>
    <dgm:cxn modelId="{847DEF9F-4C11-410E-B317-C55C1EF4CF4A}" type="presOf" srcId="{4CFC2FDD-CF87-4501-810A-F63FC5B4830A}" destId="{33C08974-CFA6-4FCC-98A0-F48D3A4C6058}" srcOrd="0" destOrd="0" presId="urn:microsoft.com/office/officeart/2005/8/layout/hProcess9"/>
    <dgm:cxn modelId="{0C5419EA-7B79-4737-979A-82E39DD2AC0C}" type="presOf" srcId="{1DDCF472-2BAC-4649-8B34-D2547C3724A1}" destId="{51FFBB06-6F6C-4E68-BCDB-8326DC8827CE}"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EBFABEB7-93FC-4F31-A41B-5AF3C98D2426}" type="presParOf" srcId="{075BDAFA-14F4-492A-8B93-41C7E64D5DF6}" destId="{B663422C-A560-4FBE-B989-4BACC7D0B16C}" srcOrd="0" destOrd="0" presId="urn:microsoft.com/office/officeart/2005/8/layout/hProcess9"/>
    <dgm:cxn modelId="{709F1B34-626D-4CC0-B17C-97BED3D195AD}" type="presParOf" srcId="{075BDAFA-14F4-492A-8B93-41C7E64D5DF6}" destId="{ED0EE9D7-F2DF-47BA-9F12-0879A65403AB}" srcOrd="1" destOrd="0" presId="urn:microsoft.com/office/officeart/2005/8/layout/hProcess9"/>
    <dgm:cxn modelId="{B023FFA6-02DE-43F5-ADE9-74E3A77D1E79}" type="presParOf" srcId="{ED0EE9D7-F2DF-47BA-9F12-0879A65403AB}" destId="{33C08974-CFA6-4FCC-98A0-F48D3A4C6058}" srcOrd="0" destOrd="0" presId="urn:microsoft.com/office/officeart/2005/8/layout/hProcess9"/>
    <dgm:cxn modelId="{D870EED6-F745-45FC-ABB4-9BA5CEEFDF64}" type="presParOf" srcId="{ED0EE9D7-F2DF-47BA-9F12-0879A65403AB}" destId="{5D048D8C-730F-406C-8691-A829D82BFF14}" srcOrd="1" destOrd="0" presId="urn:microsoft.com/office/officeart/2005/8/layout/hProcess9"/>
    <dgm:cxn modelId="{68AE7E5D-3F69-41D0-9C27-3E6BB5BC8307}" type="presParOf" srcId="{ED0EE9D7-F2DF-47BA-9F12-0879A65403AB}" destId="{29C9455C-F6A4-43AA-8C52-C50B1A38007A}" srcOrd="2" destOrd="0" presId="urn:microsoft.com/office/officeart/2005/8/layout/hProcess9"/>
    <dgm:cxn modelId="{1CD5B2CE-E8CF-4220-877E-632CE9614D74}" type="presParOf" srcId="{ED0EE9D7-F2DF-47BA-9F12-0879A65403AB}" destId="{7993759F-384E-4E69-93C6-B6491A9939DA}" srcOrd="3" destOrd="0" presId="urn:microsoft.com/office/officeart/2005/8/layout/hProcess9"/>
    <dgm:cxn modelId="{56D3D017-D13B-4031-8BBF-2E18971F8124}" type="presParOf" srcId="{ED0EE9D7-F2DF-47BA-9F12-0879A65403AB}" destId="{51FFBB06-6F6C-4E68-BCDB-8326DC8827CE}" srcOrd="4" destOrd="0" presId="urn:microsoft.com/office/officeart/2005/8/layout/hProcess9"/>
    <dgm:cxn modelId="{55E26BFC-6CFF-49EE-955C-AABA3EA32154}" type="presParOf" srcId="{ED0EE9D7-F2DF-47BA-9F12-0879A65403AB}" destId="{7BAFDA7E-EF38-4831-AE5B-08B980A9CA7F}" srcOrd="5" destOrd="0" presId="urn:microsoft.com/office/officeart/2005/8/layout/hProcess9"/>
    <dgm:cxn modelId="{055C7CAA-1F40-4122-B807-3111CF262611}" type="presParOf" srcId="{ED0EE9D7-F2DF-47BA-9F12-0879A65403AB}" destId="{DF187A32-8FA7-4A2D-B1D6-5533326D7AE4}" srcOrd="6" destOrd="0" presId="urn:microsoft.com/office/officeart/2005/8/layout/hProcess9"/>
    <dgm:cxn modelId="{B43BBAC6-2740-493A-97F8-BADB65F31EB6}" type="presParOf" srcId="{ED0EE9D7-F2DF-47BA-9F12-0879A65403AB}" destId="{B4D19FB9-B9B7-4A4C-ACE0-37A9B08B6167}" srcOrd="7" destOrd="0" presId="urn:microsoft.com/office/officeart/2005/8/layout/hProcess9"/>
    <dgm:cxn modelId="{C3734239-1611-456D-9D92-D656B9667B0E}"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accent2"/>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9F04755E-8382-4A9D-9E15-8EF225E705AE}" srcId="{806570AE-1A0A-4AED-9B6E-FC534878A539}" destId="{4CFC2FDD-CF87-4501-810A-F63FC5B4830A}" srcOrd="0" destOrd="0" parTransId="{9C63A347-6F89-4E9E-A524-E57B3CB95D71}" sibTransId="{1A75D522-103E-4B8F-A2E4-F35A02817F6E}"/>
    <dgm:cxn modelId="{5E397001-0445-4702-A889-AC3895AA8A40}" type="presOf" srcId="{4CFC2FDD-CF87-4501-810A-F63FC5B4830A}" destId="{33C08974-CFA6-4FCC-98A0-F48D3A4C6058}" srcOrd="0" destOrd="0" presId="urn:microsoft.com/office/officeart/2005/8/layout/hProcess9"/>
    <dgm:cxn modelId="{67DC9389-01F2-44B1-ACDB-4CC84493F400}" type="presOf" srcId="{F9757D81-BFDF-48B2-8A79-4F75A4DCDDFF}" destId="{36C405D0-3CF5-45D3-843E-3F0A74C9F5F5}" srcOrd="0" destOrd="0" presId="urn:microsoft.com/office/officeart/2005/8/layout/hProcess9"/>
    <dgm:cxn modelId="{10E40C2A-E624-4542-B3F3-02E7468FA3AF}" type="presOf" srcId="{AA16B3CC-0998-4622-A1C3-20EB6792A0E9}" destId="{29C9455C-F6A4-43AA-8C52-C50B1A38007A}" srcOrd="0" destOrd="0" presId="urn:microsoft.com/office/officeart/2005/8/layout/hProcess9"/>
    <dgm:cxn modelId="{EC675FC1-ADF7-4F2E-A981-99B04F375BDC}" type="presOf" srcId="{A904445F-7F3A-4030-979C-167173E5A005}" destId="{DF187A32-8FA7-4A2D-B1D6-5533326D7AE4}" srcOrd="0" destOrd="0" presId="urn:microsoft.com/office/officeart/2005/8/layout/hProcess9"/>
    <dgm:cxn modelId="{160FD290-208A-432D-A723-E5334A22CCD2}" type="presOf" srcId="{806570AE-1A0A-4AED-9B6E-FC534878A539}" destId="{075BDAFA-14F4-492A-8B93-41C7E64D5DF6}" srcOrd="0" destOrd="0" presId="urn:microsoft.com/office/officeart/2005/8/layout/hProcess9"/>
    <dgm:cxn modelId="{3082F508-1D5B-4DC0-BD19-1F56E1607312}" type="presOf" srcId="{1DDCF472-2BAC-4649-8B34-D2547C3724A1}" destId="{51FFBB06-6F6C-4E68-BCDB-8326DC8827CE}"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89514F51-6E51-4AC5-8037-E6D977DF6571}" type="presParOf" srcId="{075BDAFA-14F4-492A-8B93-41C7E64D5DF6}" destId="{B663422C-A560-4FBE-B989-4BACC7D0B16C}" srcOrd="0" destOrd="0" presId="urn:microsoft.com/office/officeart/2005/8/layout/hProcess9"/>
    <dgm:cxn modelId="{50E448CE-9106-44A3-ABC5-2C8249B8AAC1}" type="presParOf" srcId="{075BDAFA-14F4-492A-8B93-41C7E64D5DF6}" destId="{ED0EE9D7-F2DF-47BA-9F12-0879A65403AB}" srcOrd="1" destOrd="0" presId="urn:microsoft.com/office/officeart/2005/8/layout/hProcess9"/>
    <dgm:cxn modelId="{73501A2E-D726-4ABB-9538-713E07A7724C}" type="presParOf" srcId="{ED0EE9D7-F2DF-47BA-9F12-0879A65403AB}" destId="{33C08974-CFA6-4FCC-98A0-F48D3A4C6058}" srcOrd="0" destOrd="0" presId="urn:microsoft.com/office/officeart/2005/8/layout/hProcess9"/>
    <dgm:cxn modelId="{5E84A1A0-45C8-4FA0-9789-C24D2E0D19D3}" type="presParOf" srcId="{ED0EE9D7-F2DF-47BA-9F12-0879A65403AB}" destId="{5D048D8C-730F-406C-8691-A829D82BFF14}" srcOrd="1" destOrd="0" presId="urn:microsoft.com/office/officeart/2005/8/layout/hProcess9"/>
    <dgm:cxn modelId="{C401C879-5474-4BC1-9471-918D253DF42C}" type="presParOf" srcId="{ED0EE9D7-F2DF-47BA-9F12-0879A65403AB}" destId="{29C9455C-F6A4-43AA-8C52-C50B1A38007A}" srcOrd="2" destOrd="0" presId="urn:microsoft.com/office/officeart/2005/8/layout/hProcess9"/>
    <dgm:cxn modelId="{6C5A406F-980B-48B3-B87D-00AB56282456}" type="presParOf" srcId="{ED0EE9D7-F2DF-47BA-9F12-0879A65403AB}" destId="{7993759F-384E-4E69-93C6-B6491A9939DA}" srcOrd="3" destOrd="0" presId="urn:microsoft.com/office/officeart/2005/8/layout/hProcess9"/>
    <dgm:cxn modelId="{38F3D9CD-940A-4B6D-B8EB-58F5F1CBD39A}" type="presParOf" srcId="{ED0EE9D7-F2DF-47BA-9F12-0879A65403AB}" destId="{51FFBB06-6F6C-4E68-BCDB-8326DC8827CE}" srcOrd="4" destOrd="0" presId="urn:microsoft.com/office/officeart/2005/8/layout/hProcess9"/>
    <dgm:cxn modelId="{9B90DAC5-4C03-4586-B3D1-46E079E99720}" type="presParOf" srcId="{ED0EE9D7-F2DF-47BA-9F12-0879A65403AB}" destId="{7BAFDA7E-EF38-4831-AE5B-08B980A9CA7F}" srcOrd="5" destOrd="0" presId="urn:microsoft.com/office/officeart/2005/8/layout/hProcess9"/>
    <dgm:cxn modelId="{284E7717-E0C9-486B-A197-2AF2A103062C}" type="presParOf" srcId="{ED0EE9D7-F2DF-47BA-9F12-0879A65403AB}" destId="{DF187A32-8FA7-4A2D-B1D6-5533326D7AE4}" srcOrd="6" destOrd="0" presId="urn:microsoft.com/office/officeart/2005/8/layout/hProcess9"/>
    <dgm:cxn modelId="{44486924-B3A2-4C16-BFCE-5B6DE6BD35CE}" type="presParOf" srcId="{ED0EE9D7-F2DF-47BA-9F12-0879A65403AB}" destId="{B4D19FB9-B9B7-4A4C-ACE0-37A9B08B6167}" srcOrd="7" destOrd="0" presId="urn:microsoft.com/office/officeart/2005/8/layout/hProcess9"/>
    <dgm:cxn modelId="{80CEA2FD-E301-4689-BD0C-8076C12211CA}"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accent2"/>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6F4DCF0A-33D2-4F3C-AA34-40C96338CDEC}" type="presOf" srcId="{A904445F-7F3A-4030-979C-167173E5A005}" destId="{DF187A32-8FA7-4A2D-B1D6-5533326D7AE4}" srcOrd="0" destOrd="0" presId="urn:microsoft.com/office/officeart/2005/8/layout/hProcess9"/>
    <dgm:cxn modelId="{8B37D2F7-2DCC-47B6-ABAC-5D3E27BEB730}" type="presOf" srcId="{1DDCF472-2BAC-4649-8B34-D2547C3724A1}" destId="{51FFBB06-6F6C-4E68-BCDB-8326DC8827CE}"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A776737B-F9F8-473A-902A-24361E8BB67F}" type="presOf" srcId="{4CFC2FDD-CF87-4501-810A-F63FC5B4830A}" destId="{33C08974-CFA6-4FCC-98A0-F48D3A4C6058}" srcOrd="0" destOrd="0" presId="urn:microsoft.com/office/officeart/2005/8/layout/hProcess9"/>
    <dgm:cxn modelId="{D54EE541-395C-4AD8-BE26-1BC1F7D2061E}" type="presOf" srcId="{AA16B3CC-0998-4622-A1C3-20EB6792A0E9}" destId="{29C9455C-F6A4-43AA-8C52-C50B1A38007A}"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E0035C8A-8D18-44DB-BE92-298AAEF83A91}" type="presOf" srcId="{F9757D81-BFDF-48B2-8A79-4F75A4DCDDFF}" destId="{36C405D0-3CF5-45D3-843E-3F0A74C9F5F5}" srcOrd="0" destOrd="0" presId="urn:microsoft.com/office/officeart/2005/8/layout/hProcess9"/>
    <dgm:cxn modelId="{2C575B82-0597-4434-996E-19605BF9A44F}" type="presOf" srcId="{806570AE-1A0A-4AED-9B6E-FC534878A539}" destId="{075BDAFA-14F4-492A-8B93-41C7E64D5DF6}"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BB74A1BE-3332-44E9-A2D6-99EEA3BD0750}" type="presParOf" srcId="{075BDAFA-14F4-492A-8B93-41C7E64D5DF6}" destId="{B663422C-A560-4FBE-B989-4BACC7D0B16C}" srcOrd="0" destOrd="0" presId="urn:microsoft.com/office/officeart/2005/8/layout/hProcess9"/>
    <dgm:cxn modelId="{81F76926-3BF6-4D72-B5F5-21B4C5D1FE78}" type="presParOf" srcId="{075BDAFA-14F4-492A-8B93-41C7E64D5DF6}" destId="{ED0EE9D7-F2DF-47BA-9F12-0879A65403AB}" srcOrd="1" destOrd="0" presId="urn:microsoft.com/office/officeart/2005/8/layout/hProcess9"/>
    <dgm:cxn modelId="{F292A587-ECDA-4698-ABC3-16D7EA8BF8D4}" type="presParOf" srcId="{ED0EE9D7-F2DF-47BA-9F12-0879A65403AB}" destId="{33C08974-CFA6-4FCC-98A0-F48D3A4C6058}" srcOrd="0" destOrd="0" presId="urn:microsoft.com/office/officeart/2005/8/layout/hProcess9"/>
    <dgm:cxn modelId="{D4919B53-C4FD-429A-90A7-D58C9EE5ED24}" type="presParOf" srcId="{ED0EE9D7-F2DF-47BA-9F12-0879A65403AB}" destId="{5D048D8C-730F-406C-8691-A829D82BFF14}" srcOrd="1" destOrd="0" presId="urn:microsoft.com/office/officeart/2005/8/layout/hProcess9"/>
    <dgm:cxn modelId="{B07EE84A-2096-45EC-8DEE-4256405BF761}" type="presParOf" srcId="{ED0EE9D7-F2DF-47BA-9F12-0879A65403AB}" destId="{29C9455C-F6A4-43AA-8C52-C50B1A38007A}" srcOrd="2" destOrd="0" presId="urn:microsoft.com/office/officeart/2005/8/layout/hProcess9"/>
    <dgm:cxn modelId="{87B3FBEE-E6C1-4009-A510-42C8F8F3591C}" type="presParOf" srcId="{ED0EE9D7-F2DF-47BA-9F12-0879A65403AB}" destId="{7993759F-384E-4E69-93C6-B6491A9939DA}" srcOrd="3" destOrd="0" presId="urn:microsoft.com/office/officeart/2005/8/layout/hProcess9"/>
    <dgm:cxn modelId="{82AAFE5B-79E6-49D3-B7EB-8A923D09D81B}" type="presParOf" srcId="{ED0EE9D7-F2DF-47BA-9F12-0879A65403AB}" destId="{51FFBB06-6F6C-4E68-BCDB-8326DC8827CE}" srcOrd="4" destOrd="0" presId="urn:microsoft.com/office/officeart/2005/8/layout/hProcess9"/>
    <dgm:cxn modelId="{F17C38F2-82D9-45AE-8405-010E1796CA0A}" type="presParOf" srcId="{ED0EE9D7-F2DF-47BA-9F12-0879A65403AB}" destId="{7BAFDA7E-EF38-4831-AE5B-08B980A9CA7F}" srcOrd="5" destOrd="0" presId="urn:microsoft.com/office/officeart/2005/8/layout/hProcess9"/>
    <dgm:cxn modelId="{62D4E4AF-F832-44F0-B294-9BF9EFC8A8BD}" type="presParOf" srcId="{ED0EE9D7-F2DF-47BA-9F12-0879A65403AB}" destId="{DF187A32-8FA7-4A2D-B1D6-5533326D7AE4}" srcOrd="6" destOrd="0" presId="urn:microsoft.com/office/officeart/2005/8/layout/hProcess9"/>
    <dgm:cxn modelId="{CD084CD3-9348-45F0-9B1D-E3FF54B8240C}" type="presParOf" srcId="{ED0EE9D7-F2DF-47BA-9F12-0879A65403AB}" destId="{B4D19FB9-B9B7-4A4C-ACE0-37A9B08B6167}" srcOrd="7" destOrd="0" presId="urn:microsoft.com/office/officeart/2005/8/layout/hProcess9"/>
    <dgm:cxn modelId="{A8E6A843-20F0-4FC8-BE24-697826B9C662}"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accent2"/>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9E17B3CB-B955-459C-8CE2-A37889CD4EBB}" type="presOf" srcId="{A904445F-7F3A-4030-979C-167173E5A005}" destId="{DF187A32-8FA7-4A2D-B1D6-5533326D7AE4}"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1C87BCF4-5272-47ED-8271-883559E936FD}" type="presOf" srcId="{806570AE-1A0A-4AED-9B6E-FC534878A539}" destId="{075BDAFA-14F4-492A-8B93-41C7E64D5DF6}" srcOrd="0" destOrd="0" presId="urn:microsoft.com/office/officeart/2005/8/layout/hProcess9"/>
    <dgm:cxn modelId="{AB1260D3-6C8B-4AFB-838A-F70C02E72BEA}" type="presOf" srcId="{F9757D81-BFDF-48B2-8A79-4F75A4DCDDFF}" destId="{36C405D0-3CF5-45D3-843E-3F0A74C9F5F5}" srcOrd="0" destOrd="0" presId="urn:microsoft.com/office/officeart/2005/8/layout/hProcess9"/>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9F04755E-8382-4A9D-9E15-8EF225E705AE}" srcId="{806570AE-1A0A-4AED-9B6E-FC534878A539}" destId="{4CFC2FDD-CF87-4501-810A-F63FC5B4830A}" srcOrd="0" destOrd="0" parTransId="{9C63A347-6F89-4E9E-A524-E57B3CB95D71}" sibTransId="{1A75D522-103E-4B8F-A2E4-F35A02817F6E}"/>
    <dgm:cxn modelId="{0EE78531-7212-45FE-9D54-C190481DC65C}" type="presOf" srcId="{AA16B3CC-0998-4622-A1C3-20EB6792A0E9}" destId="{29C9455C-F6A4-43AA-8C52-C50B1A38007A}" srcOrd="0" destOrd="0" presId="urn:microsoft.com/office/officeart/2005/8/layout/hProcess9"/>
    <dgm:cxn modelId="{41FF275A-72DB-4347-9785-6ADAC9D579E5}" type="presOf" srcId="{4CFC2FDD-CF87-4501-810A-F63FC5B4830A}" destId="{33C08974-CFA6-4FCC-98A0-F48D3A4C6058}"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E29D6BE8-7322-4EB3-B6EA-B8CD342BC58D}" type="presOf" srcId="{1DDCF472-2BAC-4649-8B34-D2547C3724A1}" destId="{51FFBB06-6F6C-4E68-BCDB-8326DC8827CE}" srcOrd="0" destOrd="0" presId="urn:microsoft.com/office/officeart/2005/8/layout/hProcess9"/>
    <dgm:cxn modelId="{F761F0A1-07A1-4904-A9D0-C9AD91AE510E}" type="presParOf" srcId="{075BDAFA-14F4-492A-8B93-41C7E64D5DF6}" destId="{B663422C-A560-4FBE-B989-4BACC7D0B16C}" srcOrd="0" destOrd="0" presId="urn:microsoft.com/office/officeart/2005/8/layout/hProcess9"/>
    <dgm:cxn modelId="{9EBAB6A2-B4D2-439D-884E-A0DBE5681E42}" type="presParOf" srcId="{075BDAFA-14F4-492A-8B93-41C7E64D5DF6}" destId="{ED0EE9D7-F2DF-47BA-9F12-0879A65403AB}" srcOrd="1" destOrd="0" presId="urn:microsoft.com/office/officeart/2005/8/layout/hProcess9"/>
    <dgm:cxn modelId="{2E288A73-526F-419E-A0B5-A8ED916CC714}" type="presParOf" srcId="{ED0EE9D7-F2DF-47BA-9F12-0879A65403AB}" destId="{33C08974-CFA6-4FCC-98A0-F48D3A4C6058}" srcOrd="0" destOrd="0" presId="urn:microsoft.com/office/officeart/2005/8/layout/hProcess9"/>
    <dgm:cxn modelId="{A4769B2B-7212-4ED4-9B44-703C01B48F25}" type="presParOf" srcId="{ED0EE9D7-F2DF-47BA-9F12-0879A65403AB}" destId="{5D048D8C-730F-406C-8691-A829D82BFF14}" srcOrd="1" destOrd="0" presId="urn:microsoft.com/office/officeart/2005/8/layout/hProcess9"/>
    <dgm:cxn modelId="{D1372C32-BD0E-4FF9-A3AB-A9103684B638}" type="presParOf" srcId="{ED0EE9D7-F2DF-47BA-9F12-0879A65403AB}" destId="{29C9455C-F6A4-43AA-8C52-C50B1A38007A}" srcOrd="2" destOrd="0" presId="urn:microsoft.com/office/officeart/2005/8/layout/hProcess9"/>
    <dgm:cxn modelId="{2D74F974-F4A9-4220-BCE4-720DD3A46511}" type="presParOf" srcId="{ED0EE9D7-F2DF-47BA-9F12-0879A65403AB}" destId="{7993759F-384E-4E69-93C6-B6491A9939DA}" srcOrd="3" destOrd="0" presId="urn:microsoft.com/office/officeart/2005/8/layout/hProcess9"/>
    <dgm:cxn modelId="{3BF6947F-139C-4536-8285-DE536AF24225}" type="presParOf" srcId="{ED0EE9D7-F2DF-47BA-9F12-0879A65403AB}" destId="{51FFBB06-6F6C-4E68-BCDB-8326DC8827CE}" srcOrd="4" destOrd="0" presId="urn:microsoft.com/office/officeart/2005/8/layout/hProcess9"/>
    <dgm:cxn modelId="{AE29BB74-3550-47B3-BCFC-F837333EBE69}" type="presParOf" srcId="{ED0EE9D7-F2DF-47BA-9F12-0879A65403AB}" destId="{7BAFDA7E-EF38-4831-AE5B-08B980A9CA7F}" srcOrd="5" destOrd="0" presId="urn:microsoft.com/office/officeart/2005/8/layout/hProcess9"/>
    <dgm:cxn modelId="{F11B2993-7C0A-4B04-96FD-D553B631928B}" type="presParOf" srcId="{ED0EE9D7-F2DF-47BA-9F12-0879A65403AB}" destId="{DF187A32-8FA7-4A2D-B1D6-5533326D7AE4}" srcOrd="6" destOrd="0" presId="urn:microsoft.com/office/officeart/2005/8/layout/hProcess9"/>
    <dgm:cxn modelId="{B1D1DC83-CDE1-470C-84BE-43ABC96BB7BB}" type="presParOf" srcId="{ED0EE9D7-F2DF-47BA-9F12-0879A65403AB}" destId="{B4D19FB9-B9B7-4A4C-ACE0-37A9B08B6167}" srcOrd="7" destOrd="0" presId="urn:microsoft.com/office/officeart/2005/8/layout/hProcess9"/>
    <dgm:cxn modelId="{27EC42B5-C54C-4E88-8736-5434A3FF3D7F}"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69FBD7-91CC-4332-922E-CEC2ED6EEDCD}"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fr-FR"/>
        </a:p>
      </dgm:t>
    </dgm:pt>
    <dgm:pt modelId="{2FAD3641-8376-4507-A82D-453B10D34811}">
      <dgm:prSet phldrT="[Texte]" custT="1"/>
      <dgm:spPr/>
      <dgm:t>
        <a:bodyPr/>
        <a:lstStyle/>
        <a:p>
          <a:r>
            <a:rPr lang="fr-FR" sz="1800" dirty="0" smtClean="0">
              <a:latin typeface="Arial" panose="020B0604020202020204" pitchFamily="34" charset="0"/>
              <a:cs typeface="Arial" panose="020B0604020202020204" pitchFamily="34" charset="0"/>
            </a:rPr>
            <a:t>Notoriété </a:t>
          </a:r>
        </a:p>
        <a:p>
          <a:r>
            <a:rPr lang="fr-CA" sz="1400" dirty="0" smtClean="0">
              <a:latin typeface="Arial" panose="020B0604020202020204" pitchFamily="34" charset="0"/>
              <a:cs typeface="Arial" panose="020B0604020202020204" pitchFamily="34" charset="0"/>
            </a:rPr>
            <a:t>Consommateur conscient du nom, bénéfices, emballage</a:t>
          </a:r>
          <a:endParaRPr lang="fr-FR" sz="1400" dirty="0" smtClean="0">
            <a:latin typeface="Arial" panose="020B0604020202020204" pitchFamily="34" charset="0"/>
            <a:cs typeface="Arial" panose="020B0604020202020204" pitchFamily="34" charset="0"/>
          </a:endParaRPr>
        </a:p>
        <a:p>
          <a:endParaRPr lang="fr-FR" sz="1400" dirty="0">
            <a:latin typeface="+mn-lt"/>
            <a:cs typeface="Arial" panose="020B0604020202020204" pitchFamily="34" charset="0"/>
          </a:endParaRPr>
        </a:p>
      </dgm:t>
    </dgm:pt>
    <dgm:pt modelId="{25B39D6D-4A13-48FC-BF23-F23E95F1681E}" type="parTrans" cxnId="{9CBD3642-D594-446E-A9C0-F1A92DC37849}">
      <dgm:prSet/>
      <dgm:spPr/>
      <dgm:t>
        <a:bodyPr/>
        <a:lstStyle/>
        <a:p>
          <a:endParaRPr lang="fr-FR"/>
        </a:p>
      </dgm:t>
    </dgm:pt>
    <dgm:pt modelId="{E163D763-D49D-4159-9399-875A46B629E3}" type="sibTrans" cxnId="{9CBD3642-D594-446E-A9C0-F1A92DC37849}">
      <dgm:prSet/>
      <dgm:spPr/>
      <dgm:t>
        <a:bodyPr/>
        <a:lstStyle/>
        <a:p>
          <a:endParaRPr lang="fr-FR"/>
        </a:p>
      </dgm:t>
    </dgm:pt>
    <dgm:pt modelId="{05156566-68AB-4262-AF6E-7F4E4E11BC36}">
      <dgm:prSet phldrT="[Texte]" custT="1"/>
      <dgm:spPr/>
      <dgm:t>
        <a:bodyPr/>
        <a:lstStyle/>
        <a:p>
          <a:r>
            <a:rPr lang="fr-FR" sz="1800" dirty="0" smtClean="0">
              <a:latin typeface="Arial" panose="020B0604020202020204" pitchFamily="34" charset="0"/>
              <a:cs typeface="Arial" panose="020B0604020202020204" pitchFamily="34" charset="0"/>
            </a:rPr>
            <a:t>Considération</a:t>
          </a:r>
        </a:p>
        <a:p>
          <a:r>
            <a:rPr lang="fr-CA" sz="1400" b="0" dirty="0" smtClean="0">
              <a:latin typeface="Arial" panose="020B0604020202020204" pitchFamily="34" charset="0"/>
              <a:cs typeface="Arial" panose="020B0604020202020204" pitchFamily="34" charset="0"/>
            </a:rPr>
            <a:t>Marque présente dans l’ensemble évoqué</a:t>
          </a:r>
          <a:endParaRPr lang="fr-FR" sz="1400" b="0" dirty="0">
            <a:latin typeface="Arial" panose="020B0604020202020204" pitchFamily="34" charset="0"/>
            <a:cs typeface="Arial" panose="020B0604020202020204" pitchFamily="34" charset="0"/>
          </a:endParaRPr>
        </a:p>
      </dgm:t>
    </dgm:pt>
    <dgm:pt modelId="{92FB64D5-003A-42CA-A619-A5BD3508167E}" type="parTrans" cxnId="{A5D3C7C2-7181-4448-BC19-C836BA7273AF}">
      <dgm:prSet/>
      <dgm:spPr/>
      <dgm:t>
        <a:bodyPr/>
        <a:lstStyle/>
        <a:p>
          <a:endParaRPr lang="fr-FR"/>
        </a:p>
      </dgm:t>
    </dgm:pt>
    <dgm:pt modelId="{133E83F1-A859-4B24-9AEB-9910573DD42A}" type="sibTrans" cxnId="{A5D3C7C2-7181-4448-BC19-C836BA7273AF}">
      <dgm:prSet/>
      <dgm:spPr/>
      <dgm:t>
        <a:bodyPr/>
        <a:lstStyle/>
        <a:p>
          <a:endParaRPr lang="fr-FR"/>
        </a:p>
      </dgm:t>
    </dgm:pt>
    <dgm:pt modelId="{066C6306-C143-40EB-AAB0-6C91B770B397}">
      <dgm:prSet phldrT="[Texte]" custT="1"/>
      <dgm:spPr/>
      <dgm:t>
        <a:bodyPr/>
        <a:lstStyle/>
        <a:p>
          <a:r>
            <a:rPr lang="fr-FR" sz="1800" dirty="0" smtClean="0">
              <a:latin typeface="Arial" panose="020B0604020202020204" pitchFamily="34" charset="0"/>
              <a:cs typeface="Arial" panose="020B0604020202020204" pitchFamily="34" charset="0"/>
            </a:rPr>
            <a:t>Ambassadeur</a:t>
          </a:r>
        </a:p>
        <a:p>
          <a:r>
            <a:rPr lang="fr-CA" sz="1400" dirty="0" smtClean="0">
              <a:latin typeface="Arial" panose="020B0604020202020204" pitchFamily="34" charset="0"/>
              <a:cs typeface="Arial" panose="020B0604020202020204" pitchFamily="34" charset="0"/>
            </a:rPr>
            <a:t>Le consommateur partage son expérience positive avec le produit et influence de futurs consommateurs. </a:t>
          </a:r>
        </a:p>
        <a:p>
          <a:r>
            <a:rPr lang="fr-CA" sz="1400" dirty="0" smtClean="0">
              <a:latin typeface="Arial" panose="020B0604020202020204" pitchFamily="34" charset="0"/>
              <a:cs typeface="Arial" panose="020B0604020202020204" pitchFamily="34" charset="0"/>
            </a:rPr>
            <a:t>Le </a:t>
          </a:r>
          <a:r>
            <a:rPr lang="fr-CA" sz="1400" dirty="0" err="1" smtClean="0">
              <a:latin typeface="Arial" panose="020B0604020202020204" pitchFamily="34" charset="0"/>
              <a:cs typeface="Arial" panose="020B0604020202020204" pitchFamily="34" charset="0"/>
            </a:rPr>
            <a:t>Saint-Graal</a:t>
          </a:r>
          <a:r>
            <a:rPr lang="fr-CA" sz="1400" dirty="0" smtClean="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dgm:t>
    </dgm:pt>
    <dgm:pt modelId="{808B83F3-C784-4B5D-8F4F-556A70AD207E}" type="sibTrans" cxnId="{CDC0BB5B-6581-4812-856D-A3DE9BF0A9AA}">
      <dgm:prSet/>
      <dgm:spPr/>
      <dgm:t>
        <a:bodyPr/>
        <a:lstStyle/>
        <a:p>
          <a:endParaRPr lang="fr-FR"/>
        </a:p>
      </dgm:t>
    </dgm:pt>
    <dgm:pt modelId="{01CA52E6-D84D-43E3-9893-364A03B9E46D}" type="parTrans" cxnId="{CDC0BB5B-6581-4812-856D-A3DE9BF0A9AA}">
      <dgm:prSet/>
      <dgm:spPr/>
      <dgm:t>
        <a:bodyPr/>
        <a:lstStyle/>
        <a:p>
          <a:endParaRPr lang="fr-FR"/>
        </a:p>
      </dgm:t>
    </dgm:pt>
    <dgm:pt modelId="{918B26ED-543B-43A9-A6D1-EFF2D53D1B14}">
      <dgm:prSet custT="1"/>
      <dgm:spPr/>
      <dgm:t>
        <a:bodyPr/>
        <a:lstStyle/>
        <a:p>
          <a:r>
            <a:rPr lang="fr-FR" sz="1800" dirty="0" smtClean="0">
              <a:latin typeface="Arial" panose="020B0604020202020204" pitchFamily="34" charset="0"/>
              <a:cs typeface="Arial" panose="020B0604020202020204" pitchFamily="34" charset="0"/>
            </a:rPr>
            <a:t>Préférence</a:t>
          </a:r>
          <a:r>
            <a:rPr lang="fr-FR" sz="2000" dirty="0" smtClean="0">
              <a:latin typeface="Arial" panose="020B0604020202020204" pitchFamily="34" charset="0"/>
              <a:cs typeface="Arial" panose="020B0604020202020204" pitchFamily="34" charset="0"/>
            </a:rPr>
            <a:t>   </a:t>
          </a:r>
          <a:r>
            <a:rPr lang="fr-FR" sz="2300" dirty="0" smtClean="0">
              <a:latin typeface="Arial" panose="020B0604020202020204" pitchFamily="34" charset="0"/>
              <a:cs typeface="Arial" panose="020B0604020202020204" pitchFamily="34" charset="0"/>
            </a:rPr>
            <a:t> </a:t>
          </a:r>
          <a:r>
            <a:rPr lang="fr-FR" sz="2300" dirty="0" smtClean="0"/>
            <a:t>            </a:t>
          </a:r>
          <a:r>
            <a:rPr lang="fr-FR" sz="2000" dirty="0" smtClean="0"/>
            <a:t>                                               </a:t>
          </a:r>
          <a:r>
            <a:rPr lang="fr-CA" sz="1400" b="0" dirty="0" smtClean="0">
              <a:latin typeface="Arial" panose="020B0604020202020204" pitchFamily="34" charset="0"/>
              <a:cs typeface="Arial" panose="020B0604020202020204" pitchFamily="34" charset="0"/>
            </a:rPr>
            <a:t>Marque de choix. Consommateur reporte son achat si marque non disponible. </a:t>
          </a:r>
          <a:endParaRPr lang="fr-FR" sz="2000" b="0" dirty="0">
            <a:latin typeface="Arial" panose="020B0604020202020204" pitchFamily="34" charset="0"/>
            <a:cs typeface="Arial" panose="020B0604020202020204" pitchFamily="34" charset="0"/>
          </a:endParaRPr>
        </a:p>
      </dgm:t>
    </dgm:pt>
    <dgm:pt modelId="{208DFF7D-AD9B-44BE-A97F-225CEDC3C45D}" type="parTrans" cxnId="{1632FE71-6BD5-486C-8E8A-1009FCFB6DB0}">
      <dgm:prSet/>
      <dgm:spPr/>
      <dgm:t>
        <a:bodyPr/>
        <a:lstStyle/>
        <a:p>
          <a:endParaRPr lang="fr-FR"/>
        </a:p>
      </dgm:t>
    </dgm:pt>
    <dgm:pt modelId="{04EC98D3-CCC9-4A6A-BF6F-A5F24BD90782}" type="sibTrans" cxnId="{1632FE71-6BD5-486C-8E8A-1009FCFB6DB0}">
      <dgm:prSet/>
      <dgm:spPr/>
      <dgm:t>
        <a:bodyPr/>
        <a:lstStyle/>
        <a:p>
          <a:endParaRPr lang="fr-FR"/>
        </a:p>
      </dgm:t>
    </dgm:pt>
    <dgm:pt modelId="{F721D4AE-303F-4142-9E97-CC4275E07C09}" type="pres">
      <dgm:prSet presAssocID="{6869FBD7-91CC-4332-922E-CEC2ED6EEDCD}" presName="rootnode" presStyleCnt="0">
        <dgm:presLayoutVars>
          <dgm:chMax/>
          <dgm:chPref/>
          <dgm:dir/>
          <dgm:animLvl val="lvl"/>
        </dgm:presLayoutVars>
      </dgm:prSet>
      <dgm:spPr/>
      <dgm:t>
        <a:bodyPr/>
        <a:lstStyle/>
        <a:p>
          <a:endParaRPr lang="fr-FR"/>
        </a:p>
      </dgm:t>
    </dgm:pt>
    <dgm:pt modelId="{93FC21F4-0376-47D4-9754-9365B86EE0F3}" type="pres">
      <dgm:prSet presAssocID="{2FAD3641-8376-4507-A82D-453B10D34811}" presName="composite" presStyleCnt="0"/>
      <dgm:spPr/>
    </dgm:pt>
    <dgm:pt modelId="{0EB1F4C8-CE43-472C-9A1A-981D3D8B2966}" type="pres">
      <dgm:prSet presAssocID="{2FAD3641-8376-4507-A82D-453B10D34811}" presName="LShape" presStyleLbl="alignNode1" presStyleIdx="0" presStyleCnt="7"/>
      <dgm:spPr/>
    </dgm:pt>
    <dgm:pt modelId="{382CBC71-2C2A-439B-8D34-D8A0DFF198DC}" type="pres">
      <dgm:prSet presAssocID="{2FAD3641-8376-4507-A82D-453B10D34811}" presName="ParentText" presStyleLbl="revTx" presStyleIdx="0" presStyleCnt="4">
        <dgm:presLayoutVars>
          <dgm:chMax val="0"/>
          <dgm:chPref val="0"/>
          <dgm:bulletEnabled val="1"/>
        </dgm:presLayoutVars>
      </dgm:prSet>
      <dgm:spPr/>
      <dgm:t>
        <a:bodyPr/>
        <a:lstStyle/>
        <a:p>
          <a:endParaRPr lang="fr-FR"/>
        </a:p>
      </dgm:t>
    </dgm:pt>
    <dgm:pt modelId="{8ABD6DA5-E41D-4C81-A6C6-897BBED59F3B}" type="pres">
      <dgm:prSet presAssocID="{2FAD3641-8376-4507-A82D-453B10D34811}" presName="Triangle" presStyleLbl="alignNode1" presStyleIdx="1" presStyleCnt="7"/>
      <dgm:spPr/>
    </dgm:pt>
    <dgm:pt modelId="{C0949B5F-602F-4F5E-9E5D-49EE525E0E63}" type="pres">
      <dgm:prSet presAssocID="{E163D763-D49D-4159-9399-875A46B629E3}" presName="sibTrans" presStyleCnt="0"/>
      <dgm:spPr/>
    </dgm:pt>
    <dgm:pt modelId="{642F1D28-77FF-4593-A616-C42505FB4F3B}" type="pres">
      <dgm:prSet presAssocID="{E163D763-D49D-4159-9399-875A46B629E3}" presName="space" presStyleCnt="0"/>
      <dgm:spPr/>
    </dgm:pt>
    <dgm:pt modelId="{1E7B6960-EFC5-4123-B05A-06ADCBB19AE1}" type="pres">
      <dgm:prSet presAssocID="{05156566-68AB-4262-AF6E-7F4E4E11BC36}" presName="composite" presStyleCnt="0"/>
      <dgm:spPr/>
    </dgm:pt>
    <dgm:pt modelId="{B8AA7B38-1D23-414B-9D6F-62AAB5690A29}" type="pres">
      <dgm:prSet presAssocID="{05156566-68AB-4262-AF6E-7F4E4E11BC36}" presName="LShape" presStyleLbl="alignNode1" presStyleIdx="2" presStyleCnt="7"/>
      <dgm:spPr/>
    </dgm:pt>
    <dgm:pt modelId="{D4ADEA35-6606-4F95-8241-6B3A13906E01}" type="pres">
      <dgm:prSet presAssocID="{05156566-68AB-4262-AF6E-7F4E4E11BC36}" presName="ParentText" presStyleLbl="revTx" presStyleIdx="1" presStyleCnt="4">
        <dgm:presLayoutVars>
          <dgm:chMax val="0"/>
          <dgm:chPref val="0"/>
          <dgm:bulletEnabled val="1"/>
        </dgm:presLayoutVars>
      </dgm:prSet>
      <dgm:spPr/>
      <dgm:t>
        <a:bodyPr/>
        <a:lstStyle/>
        <a:p>
          <a:endParaRPr lang="fr-FR"/>
        </a:p>
      </dgm:t>
    </dgm:pt>
    <dgm:pt modelId="{E14163B3-5CDC-4A1C-972C-7B332E45988E}" type="pres">
      <dgm:prSet presAssocID="{05156566-68AB-4262-AF6E-7F4E4E11BC36}" presName="Triangle" presStyleLbl="alignNode1" presStyleIdx="3" presStyleCnt="7"/>
      <dgm:spPr/>
    </dgm:pt>
    <dgm:pt modelId="{5B3FDB5C-5E6F-4FC5-8FB7-242627045509}" type="pres">
      <dgm:prSet presAssocID="{133E83F1-A859-4B24-9AEB-9910573DD42A}" presName="sibTrans" presStyleCnt="0"/>
      <dgm:spPr/>
    </dgm:pt>
    <dgm:pt modelId="{184F99C4-926D-43D4-96B1-26F96CA1F27E}" type="pres">
      <dgm:prSet presAssocID="{133E83F1-A859-4B24-9AEB-9910573DD42A}" presName="space" presStyleCnt="0"/>
      <dgm:spPr/>
    </dgm:pt>
    <dgm:pt modelId="{9AB9F75E-C1A1-4708-AA1A-8BD8F3F7009F}" type="pres">
      <dgm:prSet presAssocID="{918B26ED-543B-43A9-A6D1-EFF2D53D1B14}" presName="composite" presStyleCnt="0"/>
      <dgm:spPr/>
    </dgm:pt>
    <dgm:pt modelId="{81301B37-5D54-439A-8869-FEDECAA0BBE2}" type="pres">
      <dgm:prSet presAssocID="{918B26ED-543B-43A9-A6D1-EFF2D53D1B14}" presName="LShape" presStyleLbl="alignNode1" presStyleIdx="4" presStyleCnt="7"/>
      <dgm:spPr/>
    </dgm:pt>
    <dgm:pt modelId="{07607FA9-DC0C-4820-A848-08338D62D8A4}" type="pres">
      <dgm:prSet presAssocID="{918B26ED-543B-43A9-A6D1-EFF2D53D1B14}" presName="ParentText" presStyleLbl="revTx" presStyleIdx="2" presStyleCnt="4">
        <dgm:presLayoutVars>
          <dgm:chMax val="0"/>
          <dgm:chPref val="0"/>
          <dgm:bulletEnabled val="1"/>
        </dgm:presLayoutVars>
      </dgm:prSet>
      <dgm:spPr/>
      <dgm:t>
        <a:bodyPr/>
        <a:lstStyle/>
        <a:p>
          <a:endParaRPr lang="fr-FR"/>
        </a:p>
      </dgm:t>
    </dgm:pt>
    <dgm:pt modelId="{A39D7481-B0F9-4954-ABE1-0E92FBF28FCA}" type="pres">
      <dgm:prSet presAssocID="{918B26ED-543B-43A9-A6D1-EFF2D53D1B14}" presName="Triangle" presStyleLbl="alignNode1" presStyleIdx="5" presStyleCnt="7"/>
      <dgm:spPr/>
    </dgm:pt>
    <dgm:pt modelId="{8EE32C0B-ED90-41EA-A54F-91A26C23FEDC}" type="pres">
      <dgm:prSet presAssocID="{04EC98D3-CCC9-4A6A-BF6F-A5F24BD90782}" presName="sibTrans" presStyleCnt="0"/>
      <dgm:spPr/>
    </dgm:pt>
    <dgm:pt modelId="{2DD541FB-E007-415A-B2FC-47D01DD85A3E}" type="pres">
      <dgm:prSet presAssocID="{04EC98D3-CCC9-4A6A-BF6F-A5F24BD90782}" presName="space" presStyleCnt="0"/>
      <dgm:spPr/>
    </dgm:pt>
    <dgm:pt modelId="{3B5828BA-7376-4219-B5B2-DD31243D889A}" type="pres">
      <dgm:prSet presAssocID="{066C6306-C143-40EB-AAB0-6C91B770B397}" presName="composite" presStyleCnt="0"/>
      <dgm:spPr/>
    </dgm:pt>
    <dgm:pt modelId="{7C27D921-F122-4C15-9044-25A927AB42FC}" type="pres">
      <dgm:prSet presAssocID="{066C6306-C143-40EB-AAB0-6C91B770B397}" presName="LShape" presStyleLbl="alignNode1" presStyleIdx="6" presStyleCnt="7"/>
      <dgm:spPr/>
    </dgm:pt>
    <dgm:pt modelId="{D052A7AA-FC67-4AB7-A03D-1CB4497167CD}" type="pres">
      <dgm:prSet presAssocID="{066C6306-C143-40EB-AAB0-6C91B770B397}" presName="ParentText" presStyleLbl="revTx" presStyleIdx="3" presStyleCnt="4">
        <dgm:presLayoutVars>
          <dgm:chMax val="0"/>
          <dgm:chPref val="0"/>
          <dgm:bulletEnabled val="1"/>
        </dgm:presLayoutVars>
      </dgm:prSet>
      <dgm:spPr/>
      <dgm:t>
        <a:bodyPr/>
        <a:lstStyle/>
        <a:p>
          <a:endParaRPr lang="fr-FR"/>
        </a:p>
      </dgm:t>
    </dgm:pt>
  </dgm:ptLst>
  <dgm:cxnLst>
    <dgm:cxn modelId="{73D6F783-C651-4461-A8A8-96F6DE1AF9BB}" type="presOf" srcId="{2FAD3641-8376-4507-A82D-453B10D34811}" destId="{382CBC71-2C2A-439B-8D34-D8A0DFF198DC}" srcOrd="0" destOrd="0" presId="urn:microsoft.com/office/officeart/2009/3/layout/StepUpProcess"/>
    <dgm:cxn modelId="{CDC0BB5B-6581-4812-856D-A3DE9BF0A9AA}" srcId="{6869FBD7-91CC-4332-922E-CEC2ED6EEDCD}" destId="{066C6306-C143-40EB-AAB0-6C91B770B397}" srcOrd="3" destOrd="0" parTransId="{01CA52E6-D84D-43E3-9893-364A03B9E46D}" sibTransId="{808B83F3-C784-4B5D-8F4F-556A70AD207E}"/>
    <dgm:cxn modelId="{A5D3C7C2-7181-4448-BC19-C836BA7273AF}" srcId="{6869FBD7-91CC-4332-922E-CEC2ED6EEDCD}" destId="{05156566-68AB-4262-AF6E-7F4E4E11BC36}" srcOrd="1" destOrd="0" parTransId="{92FB64D5-003A-42CA-A619-A5BD3508167E}" sibTransId="{133E83F1-A859-4B24-9AEB-9910573DD42A}"/>
    <dgm:cxn modelId="{E8527185-11FE-4F7E-BEDA-97D86FEB9199}" type="presOf" srcId="{918B26ED-543B-43A9-A6D1-EFF2D53D1B14}" destId="{07607FA9-DC0C-4820-A848-08338D62D8A4}" srcOrd="0" destOrd="0" presId="urn:microsoft.com/office/officeart/2009/3/layout/StepUpProcess"/>
    <dgm:cxn modelId="{1632FE71-6BD5-486C-8E8A-1009FCFB6DB0}" srcId="{6869FBD7-91CC-4332-922E-CEC2ED6EEDCD}" destId="{918B26ED-543B-43A9-A6D1-EFF2D53D1B14}" srcOrd="2" destOrd="0" parTransId="{208DFF7D-AD9B-44BE-A97F-225CEDC3C45D}" sibTransId="{04EC98D3-CCC9-4A6A-BF6F-A5F24BD90782}"/>
    <dgm:cxn modelId="{9CBD3642-D594-446E-A9C0-F1A92DC37849}" srcId="{6869FBD7-91CC-4332-922E-CEC2ED6EEDCD}" destId="{2FAD3641-8376-4507-A82D-453B10D34811}" srcOrd="0" destOrd="0" parTransId="{25B39D6D-4A13-48FC-BF23-F23E95F1681E}" sibTransId="{E163D763-D49D-4159-9399-875A46B629E3}"/>
    <dgm:cxn modelId="{A52F74BB-3EEC-4B43-861E-38D7307AD87E}" type="presOf" srcId="{066C6306-C143-40EB-AAB0-6C91B770B397}" destId="{D052A7AA-FC67-4AB7-A03D-1CB4497167CD}" srcOrd="0" destOrd="0" presId="urn:microsoft.com/office/officeart/2009/3/layout/StepUpProcess"/>
    <dgm:cxn modelId="{E55EB5D7-1D80-4BA8-9821-E31D6F0DAAB1}" type="presOf" srcId="{6869FBD7-91CC-4332-922E-CEC2ED6EEDCD}" destId="{F721D4AE-303F-4142-9E97-CC4275E07C09}" srcOrd="0" destOrd="0" presId="urn:microsoft.com/office/officeart/2009/3/layout/StepUpProcess"/>
    <dgm:cxn modelId="{1233E5AF-CA09-4774-8A6B-B0B64B13432C}" type="presOf" srcId="{05156566-68AB-4262-AF6E-7F4E4E11BC36}" destId="{D4ADEA35-6606-4F95-8241-6B3A13906E01}" srcOrd="0" destOrd="0" presId="urn:microsoft.com/office/officeart/2009/3/layout/StepUpProcess"/>
    <dgm:cxn modelId="{78F9BE04-0720-49B4-9B6C-78C6B1DE1D27}" type="presParOf" srcId="{F721D4AE-303F-4142-9E97-CC4275E07C09}" destId="{93FC21F4-0376-47D4-9754-9365B86EE0F3}" srcOrd="0" destOrd="0" presId="urn:microsoft.com/office/officeart/2009/3/layout/StepUpProcess"/>
    <dgm:cxn modelId="{3FD97D75-18E7-45E7-999A-DD77BCAE3063}" type="presParOf" srcId="{93FC21F4-0376-47D4-9754-9365B86EE0F3}" destId="{0EB1F4C8-CE43-472C-9A1A-981D3D8B2966}" srcOrd="0" destOrd="0" presId="urn:microsoft.com/office/officeart/2009/3/layout/StepUpProcess"/>
    <dgm:cxn modelId="{ACBF9025-3167-4868-B2D5-627CA0390075}" type="presParOf" srcId="{93FC21F4-0376-47D4-9754-9365B86EE0F3}" destId="{382CBC71-2C2A-439B-8D34-D8A0DFF198DC}" srcOrd="1" destOrd="0" presId="urn:microsoft.com/office/officeart/2009/3/layout/StepUpProcess"/>
    <dgm:cxn modelId="{B58D705F-01F6-4431-BBCE-F57535733171}" type="presParOf" srcId="{93FC21F4-0376-47D4-9754-9365B86EE0F3}" destId="{8ABD6DA5-E41D-4C81-A6C6-897BBED59F3B}" srcOrd="2" destOrd="0" presId="urn:microsoft.com/office/officeart/2009/3/layout/StepUpProcess"/>
    <dgm:cxn modelId="{6EC8EF57-9351-402D-AF3F-D6937F0CB325}" type="presParOf" srcId="{F721D4AE-303F-4142-9E97-CC4275E07C09}" destId="{C0949B5F-602F-4F5E-9E5D-49EE525E0E63}" srcOrd="1" destOrd="0" presId="urn:microsoft.com/office/officeart/2009/3/layout/StepUpProcess"/>
    <dgm:cxn modelId="{9419B4B9-759F-4D3C-80FF-B88D2A3E0C55}" type="presParOf" srcId="{C0949B5F-602F-4F5E-9E5D-49EE525E0E63}" destId="{642F1D28-77FF-4593-A616-C42505FB4F3B}" srcOrd="0" destOrd="0" presId="urn:microsoft.com/office/officeart/2009/3/layout/StepUpProcess"/>
    <dgm:cxn modelId="{FCF7AB2F-D6C6-480B-8927-2A3F18309C50}" type="presParOf" srcId="{F721D4AE-303F-4142-9E97-CC4275E07C09}" destId="{1E7B6960-EFC5-4123-B05A-06ADCBB19AE1}" srcOrd="2" destOrd="0" presId="urn:microsoft.com/office/officeart/2009/3/layout/StepUpProcess"/>
    <dgm:cxn modelId="{CB7CF98C-0E92-4B97-A684-244E82839EDE}" type="presParOf" srcId="{1E7B6960-EFC5-4123-B05A-06ADCBB19AE1}" destId="{B8AA7B38-1D23-414B-9D6F-62AAB5690A29}" srcOrd="0" destOrd="0" presId="urn:microsoft.com/office/officeart/2009/3/layout/StepUpProcess"/>
    <dgm:cxn modelId="{672BD9DF-02E3-4E8A-8937-7AA32ACD71F2}" type="presParOf" srcId="{1E7B6960-EFC5-4123-B05A-06ADCBB19AE1}" destId="{D4ADEA35-6606-4F95-8241-6B3A13906E01}" srcOrd="1" destOrd="0" presId="urn:microsoft.com/office/officeart/2009/3/layout/StepUpProcess"/>
    <dgm:cxn modelId="{B51872BA-AA33-4A55-AF0A-7440F0E3BD48}" type="presParOf" srcId="{1E7B6960-EFC5-4123-B05A-06ADCBB19AE1}" destId="{E14163B3-5CDC-4A1C-972C-7B332E45988E}" srcOrd="2" destOrd="0" presId="urn:microsoft.com/office/officeart/2009/3/layout/StepUpProcess"/>
    <dgm:cxn modelId="{A2F0C173-B1D3-4350-A696-941D4F0D79D6}" type="presParOf" srcId="{F721D4AE-303F-4142-9E97-CC4275E07C09}" destId="{5B3FDB5C-5E6F-4FC5-8FB7-242627045509}" srcOrd="3" destOrd="0" presId="urn:microsoft.com/office/officeart/2009/3/layout/StepUpProcess"/>
    <dgm:cxn modelId="{A396F4B3-9C3C-48AE-ADD4-BE64A6160568}" type="presParOf" srcId="{5B3FDB5C-5E6F-4FC5-8FB7-242627045509}" destId="{184F99C4-926D-43D4-96B1-26F96CA1F27E}" srcOrd="0" destOrd="0" presId="urn:microsoft.com/office/officeart/2009/3/layout/StepUpProcess"/>
    <dgm:cxn modelId="{06C580E3-783D-404F-B041-E8CA14C5C5E5}" type="presParOf" srcId="{F721D4AE-303F-4142-9E97-CC4275E07C09}" destId="{9AB9F75E-C1A1-4708-AA1A-8BD8F3F7009F}" srcOrd="4" destOrd="0" presId="urn:microsoft.com/office/officeart/2009/3/layout/StepUpProcess"/>
    <dgm:cxn modelId="{11C8CB8F-0CE7-4AEA-931C-81D47F876E2F}" type="presParOf" srcId="{9AB9F75E-C1A1-4708-AA1A-8BD8F3F7009F}" destId="{81301B37-5D54-439A-8869-FEDECAA0BBE2}" srcOrd="0" destOrd="0" presId="urn:microsoft.com/office/officeart/2009/3/layout/StepUpProcess"/>
    <dgm:cxn modelId="{FDBF84CC-0F47-49D9-BFF0-84D11F280C67}" type="presParOf" srcId="{9AB9F75E-C1A1-4708-AA1A-8BD8F3F7009F}" destId="{07607FA9-DC0C-4820-A848-08338D62D8A4}" srcOrd="1" destOrd="0" presId="urn:microsoft.com/office/officeart/2009/3/layout/StepUpProcess"/>
    <dgm:cxn modelId="{37D489B5-6421-405F-8F01-45517D29EAB4}" type="presParOf" srcId="{9AB9F75E-C1A1-4708-AA1A-8BD8F3F7009F}" destId="{A39D7481-B0F9-4954-ABE1-0E92FBF28FCA}" srcOrd="2" destOrd="0" presId="urn:microsoft.com/office/officeart/2009/3/layout/StepUpProcess"/>
    <dgm:cxn modelId="{C5F062B6-7E78-436C-A6BA-F4DF8A24BEBE}" type="presParOf" srcId="{F721D4AE-303F-4142-9E97-CC4275E07C09}" destId="{8EE32C0B-ED90-41EA-A54F-91A26C23FEDC}" srcOrd="5" destOrd="0" presId="urn:microsoft.com/office/officeart/2009/3/layout/StepUpProcess"/>
    <dgm:cxn modelId="{F2C24724-8FC7-4177-A2A3-C5D31ACB70A9}" type="presParOf" srcId="{8EE32C0B-ED90-41EA-A54F-91A26C23FEDC}" destId="{2DD541FB-E007-415A-B2FC-47D01DD85A3E}" srcOrd="0" destOrd="0" presId="urn:microsoft.com/office/officeart/2009/3/layout/StepUpProcess"/>
    <dgm:cxn modelId="{8F286E74-C3D2-4D5C-8573-21635FD96856}" type="presParOf" srcId="{F721D4AE-303F-4142-9E97-CC4275E07C09}" destId="{3B5828BA-7376-4219-B5B2-DD31243D889A}" srcOrd="6" destOrd="0" presId="urn:microsoft.com/office/officeart/2009/3/layout/StepUpProcess"/>
    <dgm:cxn modelId="{1690958F-44BA-4146-9102-B4E9A57857BE}" type="presParOf" srcId="{3B5828BA-7376-4219-B5B2-DD31243D889A}" destId="{7C27D921-F122-4C15-9044-25A927AB42FC}" srcOrd="0" destOrd="0" presId="urn:microsoft.com/office/officeart/2009/3/layout/StepUpProcess"/>
    <dgm:cxn modelId="{373E8E55-721D-4AB2-BD41-ADABB46EACC8}" type="presParOf" srcId="{3B5828BA-7376-4219-B5B2-DD31243D889A}" destId="{D052A7AA-FC67-4AB7-A03D-1CB4497167CD}"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77E283-173C-42B2-A7AC-68A37914214E}" type="doc">
      <dgm:prSet loTypeId="urn:microsoft.com/office/officeart/2005/8/layout/hProcess9" loCatId="process" qsTypeId="urn:microsoft.com/office/officeart/2005/8/quickstyle/simple1" qsCatId="simple" csTypeId="urn:microsoft.com/office/officeart/2005/8/colors/accent2_1" csCatId="accent2" phldr="1"/>
      <dgm:spPr/>
    </dgm:pt>
    <dgm:pt modelId="{3C65603D-2950-4E95-BCE5-ED4DCFADF11F}">
      <dgm:prSet phldrT="[Texte]"/>
      <dgm:spPr/>
      <dgm:t>
        <a:bodyPr/>
        <a:lstStyle/>
        <a:p>
          <a:r>
            <a:rPr lang="fr-CA" dirty="0"/>
            <a:t>Où sommes-nous ?</a:t>
          </a:r>
        </a:p>
      </dgm:t>
    </dgm:pt>
    <dgm:pt modelId="{B562D23E-0388-4E83-BE27-82E37ABCCFCB}" type="parTrans" cxnId="{DA5B7B05-5362-49BC-BA26-06DC3F964103}">
      <dgm:prSet/>
      <dgm:spPr/>
      <dgm:t>
        <a:bodyPr/>
        <a:lstStyle/>
        <a:p>
          <a:endParaRPr lang="fr-CA"/>
        </a:p>
      </dgm:t>
    </dgm:pt>
    <dgm:pt modelId="{0BBB4D2C-EBBE-46B2-B277-800944479C6B}" type="sibTrans" cxnId="{DA5B7B05-5362-49BC-BA26-06DC3F964103}">
      <dgm:prSet/>
      <dgm:spPr/>
      <dgm:t>
        <a:bodyPr/>
        <a:lstStyle/>
        <a:p>
          <a:endParaRPr lang="fr-CA"/>
        </a:p>
      </dgm:t>
    </dgm:pt>
    <dgm:pt modelId="{6C0632C0-1B1D-4874-8AEE-027469802F24}">
      <dgm:prSet phldrT="[Texte]"/>
      <dgm:spPr/>
      <dgm:t>
        <a:bodyPr/>
        <a:lstStyle/>
        <a:p>
          <a:r>
            <a:rPr lang="fr-CA" dirty="0"/>
            <a:t>Où voulons-nous être ? </a:t>
          </a:r>
        </a:p>
      </dgm:t>
    </dgm:pt>
    <dgm:pt modelId="{9C70DCF1-A85D-4DF0-BD05-5D797C97D435}" type="parTrans" cxnId="{6E0995C3-5E7B-4545-810F-17ED543BF572}">
      <dgm:prSet/>
      <dgm:spPr/>
      <dgm:t>
        <a:bodyPr/>
        <a:lstStyle/>
        <a:p>
          <a:endParaRPr lang="fr-CA"/>
        </a:p>
      </dgm:t>
    </dgm:pt>
    <dgm:pt modelId="{E832038F-2924-45AE-AB22-1396A2D3D050}" type="sibTrans" cxnId="{6E0995C3-5E7B-4545-810F-17ED543BF572}">
      <dgm:prSet/>
      <dgm:spPr/>
      <dgm:t>
        <a:bodyPr/>
        <a:lstStyle/>
        <a:p>
          <a:endParaRPr lang="fr-CA"/>
        </a:p>
      </dgm:t>
    </dgm:pt>
    <dgm:pt modelId="{396AF988-80FD-4851-9439-B81739FF2E23}">
      <dgm:prSet phldrT="[Texte]"/>
      <dgm:spPr/>
      <dgm:t>
        <a:bodyPr/>
        <a:lstStyle/>
        <a:p>
          <a:r>
            <a:rPr lang="fr-CA" smtClean="0"/>
            <a:t>Quelle est / quelles sont la (les) stratégie(s) de communication pour y parvenir ?</a:t>
          </a:r>
          <a:endParaRPr lang="fr-CA" dirty="0"/>
        </a:p>
      </dgm:t>
    </dgm:pt>
    <dgm:pt modelId="{DED68F5B-82DC-417F-9ABF-B0DA64024AEA}" type="parTrans" cxnId="{9EFD92D4-86AD-4348-A35C-7D1FBDABDBE6}">
      <dgm:prSet/>
      <dgm:spPr/>
      <dgm:t>
        <a:bodyPr/>
        <a:lstStyle/>
        <a:p>
          <a:endParaRPr lang="fr-CA"/>
        </a:p>
      </dgm:t>
    </dgm:pt>
    <dgm:pt modelId="{3089078A-EE29-4D25-AE46-691D77A1AD7F}" type="sibTrans" cxnId="{9EFD92D4-86AD-4348-A35C-7D1FBDABDBE6}">
      <dgm:prSet/>
      <dgm:spPr/>
      <dgm:t>
        <a:bodyPr/>
        <a:lstStyle/>
        <a:p>
          <a:endParaRPr lang="fr-CA"/>
        </a:p>
      </dgm:t>
    </dgm:pt>
    <dgm:pt modelId="{F1A180A5-9608-4357-8400-CD1BBE216E55}" type="pres">
      <dgm:prSet presAssocID="{7F77E283-173C-42B2-A7AC-68A37914214E}" presName="CompostProcess" presStyleCnt="0">
        <dgm:presLayoutVars>
          <dgm:dir/>
          <dgm:resizeHandles val="exact"/>
        </dgm:presLayoutVars>
      </dgm:prSet>
      <dgm:spPr/>
    </dgm:pt>
    <dgm:pt modelId="{5425CFA0-4F97-4F02-961D-9F56B4C7BE15}" type="pres">
      <dgm:prSet presAssocID="{7F77E283-173C-42B2-A7AC-68A37914214E}" presName="arrow" presStyleLbl="bgShp" presStyleIdx="0" presStyleCnt="1"/>
      <dgm:spPr/>
    </dgm:pt>
    <dgm:pt modelId="{E3888E8E-CF0D-45E7-A775-F0AED6DCE253}" type="pres">
      <dgm:prSet presAssocID="{7F77E283-173C-42B2-A7AC-68A37914214E}" presName="linearProcess" presStyleCnt="0"/>
      <dgm:spPr/>
    </dgm:pt>
    <dgm:pt modelId="{586B5847-E1DC-44CB-A75D-91E9CCB979DC}" type="pres">
      <dgm:prSet presAssocID="{3C65603D-2950-4E95-BCE5-ED4DCFADF11F}" presName="textNode" presStyleLbl="node1" presStyleIdx="0" presStyleCnt="3">
        <dgm:presLayoutVars>
          <dgm:bulletEnabled val="1"/>
        </dgm:presLayoutVars>
      </dgm:prSet>
      <dgm:spPr/>
      <dgm:t>
        <a:bodyPr/>
        <a:lstStyle/>
        <a:p>
          <a:endParaRPr lang="fr-FR"/>
        </a:p>
      </dgm:t>
    </dgm:pt>
    <dgm:pt modelId="{74C9F7D9-6664-4E4F-9760-583637BA5AA4}" type="pres">
      <dgm:prSet presAssocID="{0BBB4D2C-EBBE-46B2-B277-800944479C6B}" presName="sibTrans" presStyleCnt="0"/>
      <dgm:spPr/>
    </dgm:pt>
    <dgm:pt modelId="{F1FA05A4-80EB-4EC8-8433-D5C3287B919E}" type="pres">
      <dgm:prSet presAssocID="{6C0632C0-1B1D-4874-8AEE-027469802F24}" presName="textNode" presStyleLbl="node1" presStyleIdx="1" presStyleCnt="3">
        <dgm:presLayoutVars>
          <dgm:bulletEnabled val="1"/>
        </dgm:presLayoutVars>
      </dgm:prSet>
      <dgm:spPr/>
      <dgm:t>
        <a:bodyPr/>
        <a:lstStyle/>
        <a:p>
          <a:endParaRPr lang="fr-FR"/>
        </a:p>
      </dgm:t>
    </dgm:pt>
    <dgm:pt modelId="{26877E56-188C-4D77-B48F-F1EE5C914C1A}" type="pres">
      <dgm:prSet presAssocID="{E832038F-2924-45AE-AB22-1396A2D3D050}" presName="sibTrans" presStyleCnt="0"/>
      <dgm:spPr/>
    </dgm:pt>
    <dgm:pt modelId="{BC6C6122-9B16-4FDB-8B8B-D915255F9D48}" type="pres">
      <dgm:prSet presAssocID="{396AF988-80FD-4851-9439-B81739FF2E23}" presName="textNode" presStyleLbl="node1" presStyleIdx="2" presStyleCnt="3">
        <dgm:presLayoutVars>
          <dgm:bulletEnabled val="1"/>
        </dgm:presLayoutVars>
      </dgm:prSet>
      <dgm:spPr/>
      <dgm:t>
        <a:bodyPr/>
        <a:lstStyle/>
        <a:p>
          <a:endParaRPr lang="fr-FR"/>
        </a:p>
      </dgm:t>
    </dgm:pt>
  </dgm:ptLst>
  <dgm:cxnLst>
    <dgm:cxn modelId="{7DD7049A-462D-4218-856B-D4D06A5E4074}" type="presOf" srcId="{396AF988-80FD-4851-9439-B81739FF2E23}" destId="{BC6C6122-9B16-4FDB-8B8B-D915255F9D48}" srcOrd="0" destOrd="0" presId="urn:microsoft.com/office/officeart/2005/8/layout/hProcess9"/>
    <dgm:cxn modelId="{04DDFBD0-2A3A-4EB1-8354-1069F9B98450}" type="presOf" srcId="{6C0632C0-1B1D-4874-8AEE-027469802F24}" destId="{F1FA05A4-80EB-4EC8-8433-D5C3287B919E}" srcOrd="0" destOrd="0" presId="urn:microsoft.com/office/officeart/2005/8/layout/hProcess9"/>
    <dgm:cxn modelId="{9EFD92D4-86AD-4348-A35C-7D1FBDABDBE6}" srcId="{7F77E283-173C-42B2-A7AC-68A37914214E}" destId="{396AF988-80FD-4851-9439-B81739FF2E23}" srcOrd="2" destOrd="0" parTransId="{DED68F5B-82DC-417F-9ABF-B0DA64024AEA}" sibTransId="{3089078A-EE29-4D25-AE46-691D77A1AD7F}"/>
    <dgm:cxn modelId="{755A264C-D190-4B70-BBFD-F35BA1181DF2}" type="presOf" srcId="{7F77E283-173C-42B2-A7AC-68A37914214E}" destId="{F1A180A5-9608-4357-8400-CD1BBE216E55}" srcOrd="0" destOrd="0" presId="urn:microsoft.com/office/officeart/2005/8/layout/hProcess9"/>
    <dgm:cxn modelId="{6E0995C3-5E7B-4545-810F-17ED543BF572}" srcId="{7F77E283-173C-42B2-A7AC-68A37914214E}" destId="{6C0632C0-1B1D-4874-8AEE-027469802F24}" srcOrd="1" destOrd="0" parTransId="{9C70DCF1-A85D-4DF0-BD05-5D797C97D435}" sibTransId="{E832038F-2924-45AE-AB22-1396A2D3D050}"/>
    <dgm:cxn modelId="{DA5B7B05-5362-49BC-BA26-06DC3F964103}" srcId="{7F77E283-173C-42B2-A7AC-68A37914214E}" destId="{3C65603D-2950-4E95-BCE5-ED4DCFADF11F}" srcOrd="0" destOrd="0" parTransId="{B562D23E-0388-4E83-BE27-82E37ABCCFCB}" sibTransId="{0BBB4D2C-EBBE-46B2-B277-800944479C6B}"/>
    <dgm:cxn modelId="{2E862D44-A92E-4BD6-A259-0F474D1EA1B7}" type="presOf" srcId="{3C65603D-2950-4E95-BCE5-ED4DCFADF11F}" destId="{586B5847-E1DC-44CB-A75D-91E9CCB979DC}" srcOrd="0" destOrd="0" presId="urn:microsoft.com/office/officeart/2005/8/layout/hProcess9"/>
    <dgm:cxn modelId="{031A5A66-E257-489C-9BAB-CFA6B5E44113}" type="presParOf" srcId="{F1A180A5-9608-4357-8400-CD1BBE216E55}" destId="{5425CFA0-4F97-4F02-961D-9F56B4C7BE15}" srcOrd="0" destOrd="0" presId="urn:microsoft.com/office/officeart/2005/8/layout/hProcess9"/>
    <dgm:cxn modelId="{C285FDDF-6D80-4720-8DDE-190E2403FC8F}" type="presParOf" srcId="{F1A180A5-9608-4357-8400-CD1BBE216E55}" destId="{E3888E8E-CF0D-45E7-A775-F0AED6DCE253}" srcOrd="1" destOrd="0" presId="urn:microsoft.com/office/officeart/2005/8/layout/hProcess9"/>
    <dgm:cxn modelId="{732A6C37-79F9-42B1-BB9D-9AC45D802D87}" type="presParOf" srcId="{E3888E8E-CF0D-45E7-A775-F0AED6DCE253}" destId="{586B5847-E1DC-44CB-A75D-91E9CCB979DC}" srcOrd="0" destOrd="0" presId="urn:microsoft.com/office/officeart/2005/8/layout/hProcess9"/>
    <dgm:cxn modelId="{CA514921-C295-4C50-971E-DB6E103E0B0D}" type="presParOf" srcId="{E3888E8E-CF0D-45E7-A775-F0AED6DCE253}" destId="{74C9F7D9-6664-4E4F-9760-583637BA5AA4}" srcOrd="1" destOrd="0" presId="urn:microsoft.com/office/officeart/2005/8/layout/hProcess9"/>
    <dgm:cxn modelId="{BA8320AA-0F19-42DD-8977-58BD95F8C0D8}" type="presParOf" srcId="{E3888E8E-CF0D-45E7-A775-F0AED6DCE253}" destId="{F1FA05A4-80EB-4EC8-8433-D5C3287B919E}" srcOrd="2" destOrd="0" presId="urn:microsoft.com/office/officeart/2005/8/layout/hProcess9"/>
    <dgm:cxn modelId="{1BF5C15C-6485-4E1E-BD90-3A8ABD57518C}" type="presParOf" srcId="{E3888E8E-CF0D-45E7-A775-F0AED6DCE253}" destId="{26877E56-188C-4D77-B48F-F1EE5C914C1A}" srcOrd="3" destOrd="0" presId="urn:microsoft.com/office/officeart/2005/8/layout/hProcess9"/>
    <dgm:cxn modelId="{3E47AF88-EF85-4B5A-BBDA-76042578F310}" type="presParOf" srcId="{E3888E8E-CF0D-45E7-A775-F0AED6DCE253}" destId="{BC6C6122-9B16-4FDB-8B8B-D915255F9D4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accent2"/>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FF7CCABB-ACED-480A-83D7-30A24602F026}" type="presOf" srcId="{4CFC2FDD-CF87-4501-810A-F63FC5B4830A}" destId="{33C08974-CFA6-4FCC-98A0-F48D3A4C6058}" srcOrd="0" destOrd="0" presId="urn:microsoft.com/office/officeart/2005/8/layout/hProcess9"/>
    <dgm:cxn modelId="{44E03BC7-ADE9-4C5B-A231-6782B465E95C}" type="presOf" srcId="{F9757D81-BFDF-48B2-8A79-4F75A4DCDDFF}" destId="{36C405D0-3CF5-45D3-843E-3F0A74C9F5F5}" srcOrd="0" destOrd="0" presId="urn:microsoft.com/office/officeart/2005/8/layout/hProcess9"/>
    <dgm:cxn modelId="{46499F78-412D-475B-9285-C9182B15CE52}" type="presOf" srcId="{1DDCF472-2BAC-4649-8B34-D2547C3724A1}" destId="{51FFBB06-6F6C-4E68-BCDB-8326DC8827CE}"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14901471-FD52-47F3-BC19-C2A05690C456}" type="presOf" srcId="{A904445F-7F3A-4030-979C-167173E5A005}" destId="{DF187A32-8FA7-4A2D-B1D6-5533326D7AE4}"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6736243A-0508-4F7D-A3DE-2ABADA4D7569}" type="presOf" srcId="{806570AE-1A0A-4AED-9B6E-FC534878A539}" destId="{075BDAFA-14F4-492A-8B93-41C7E64D5DF6}" srcOrd="0" destOrd="0" presId="urn:microsoft.com/office/officeart/2005/8/layout/hProcess9"/>
    <dgm:cxn modelId="{65F0F4F0-E605-48B3-A13E-03CBCA3B3C9B}" type="presOf" srcId="{AA16B3CC-0998-4622-A1C3-20EB6792A0E9}" destId="{29C9455C-F6A4-43AA-8C52-C50B1A38007A}"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0D773A98-5CB7-4A98-8277-87A48954B763}" type="presParOf" srcId="{075BDAFA-14F4-492A-8B93-41C7E64D5DF6}" destId="{B663422C-A560-4FBE-B989-4BACC7D0B16C}" srcOrd="0" destOrd="0" presId="urn:microsoft.com/office/officeart/2005/8/layout/hProcess9"/>
    <dgm:cxn modelId="{BC2BD497-646A-44AA-B068-7966595FB622}" type="presParOf" srcId="{075BDAFA-14F4-492A-8B93-41C7E64D5DF6}" destId="{ED0EE9D7-F2DF-47BA-9F12-0879A65403AB}" srcOrd="1" destOrd="0" presId="urn:microsoft.com/office/officeart/2005/8/layout/hProcess9"/>
    <dgm:cxn modelId="{19B77B8C-E94B-4AD8-AD54-8CBB22326353}" type="presParOf" srcId="{ED0EE9D7-F2DF-47BA-9F12-0879A65403AB}" destId="{33C08974-CFA6-4FCC-98A0-F48D3A4C6058}" srcOrd="0" destOrd="0" presId="urn:microsoft.com/office/officeart/2005/8/layout/hProcess9"/>
    <dgm:cxn modelId="{508A57A7-18DC-4425-AF26-671B48A65DD0}" type="presParOf" srcId="{ED0EE9D7-F2DF-47BA-9F12-0879A65403AB}" destId="{5D048D8C-730F-406C-8691-A829D82BFF14}" srcOrd="1" destOrd="0" presId="urn:microsoft.com/office/officeart/2005/8/layout/hProcess9"/>
    <dgm:cxn modelId="{0CED68C6-BFD7-4F18-9E4D-A9A90BBFAD70}" type="presParOf" srcId="{ED0EE9D7-F2DF-47BA-9F12-0879A65403AB}" destId="{29C9455C-F6A4-43AA-8C52-C50B1A38007A}" srcOrd="2" destOrd="0" presId="urn:microsoft.com/office/officeart/2005/8/layout/hProcess9"/>
    <dgm:cxn modelId="{D0B408F9-96A0-4E79-9046-B06AD03EAF7F}" type="presParOf" srcId="{ED0EE9D7-F2DF-47BA-9F12-0879A65403AB}" destId="{7993759F-384E-4E69-93C6-B6491A9939DA}" srcOrd="3" destOrd="0" presId="urn:microsoft.com/office/officeart/2005/8/layout/hProcess9"/>
    <dgm:cxn modelId="{8DDAA059-5621-472B-9B87-62BE24C769B0}" type="presParOf" srcId="{ED0EE9D7-F2DF-47BA-9F12-0879A65403AB}" destId="{51FFBB06-6F6C-4E68-BCDB-8326DC8827CE}" srcOrd="4" destOrd="0" presId="urn:microsoft.com/office/officeart/2005/8/layout/hProcess9"/>
    <dgm:cxn modelId="{84C3CED2-8B6D-479D-AC83-62AC960ECD1D}" type="presParOf" srcId="{ED0EE9D7-F2DF-47BA-9F12-0879A65403AB}" destId="{7BAFDA7E-EF38-4831-AE5B-08B980A9CA7F}" srcOrd="5" destOrd="0" presId="urn:microsoft.com/office/officeart/2005/8/layout/hProcess9"/>
    <dgm:cxn modelId="{3659BB45-682C-48EA-B7D6-F98F729A6E7F}" type="presParOf" srcId="{ED0EE9D7-F2DF-47BA-9F12-0879A65403AB}" destId="{DF187A32-8FA7-4A2D-B1D6-5533326D7AE4}" srcOrd="6" destOrd="0" presId="urn:microsoft.com/office/officeart/2005/8/layout/hProcess9"/>
    <dgm:cxn modelId="{47DBBCF8-13AC-4BFC-8041-5173A3B3C320}" type="presParOf" srcId="{ED0EE9D7-F2DF-47BA-9F12-0879A65403AB}" destId="{B4D19FB9-B9B7-4A4C-ACE0-37A9B08B6167}" srcOrd="7" destOrd="0" presId="urn:microsoft.com/office/officeart/2005/8/layout/hProcess9"/>
    <dgm:cxn modelId="{F92A229C-8F50-476A-A0B5-D06A9135CD7C}"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bg1">
            <a:lumMod val="65000"/>
          </a:schemeClr>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accent2"/>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EA3FB1B7-F618-4F94-B82D-FE4CF7733E7E}" type="presOf" srcId="{4CFC2FDD-CF87-4501-810A-F63FC5B4830A}" destId="{33C08974-CFA6-4FCC-98A0-F48D3A4C6058}" srcOrd="0" destOrd="0" presId="urn:microsoft.com/office/officeart/2005/8/layout/hProcess9"/>
    <dgm:cxn modelId="{CFF6EC29-5B3B-4DFC-A411-86E2D8A33630}" type="presOf" srcId="{1DDCF472-2BAC-4649-8B34-D2547C3724A1}" destId="{51FFBB06-6F6C-4E68-BCDB-8326DC8827CE}" srcOrd="0" destOrd="0" presId="urn:microsoft.com/office/officeart/2005/8/layout/hProcess9"/>
    <dgm:cxn modelId="{A88F95E4-C0FB-479A-B937-97352C3E02B1}" type="presOf" srcId="{F9757D81-BFDF-48B2-8A79-4F75A4DCDDFF}" destId="{36C405D0-3CF5-45D3-843E-3F0A74C9F5F5}" srcOrd="0" destOrd="0" presId="urn:microsoft.com/office/officeart/2005/8/layout/hProcess9"/>
    <dgm:cxn modelId="{FEBAECE8-8314-462A-AD7B-80054014536E}" type="presOf" srcId="{806570AE-1A0A-4AED-9B6E-FC534878A539}" destId="{075BDAFA-14F4-492A-8B93-41C7E64D5DF6}"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570A8458-D61D-4BE4-8CB3-80ACE4272718}" type="presOf" srcId="{A904445F-7F3A-4030-979C-167173E5A005}" destId="{DF187A32-8FA7-4A2D-B1D6-5533326D7AE4}" srcOrd="0" destOrd="0" presId="urn:microsoft.com/office/officeart/2005/8/layout/hProcess9"/>
    <dgm:cxn modelId="{283C2A6F-AA05-40F3-AD83-422F3A6736AF}" type="presOf" srcId="{AA16B3CC-0998-4622-A1C3-20EB6792A0E9}" destId="{29C9455C-F6A4-43AA-8C52-C50B1A38007A}"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43CABCA8-62FB-4EAF-BEF0-7EC161C57193}" type="presParOf" srcId="{075BDAFA-14F4-492A-8B93-41C7E64D5DF6}" destId="{B663422C-A560-4FBE-B989-4BACC7D0B16C}" srcOrd="0" destOrd="0" presId="urn:microsoft.com/office/officeart/2005/8/layout/hProcess9"/>
    <dgm:cxn modelId="{9DACB167-819B-4014-859C-322206D18D18}" type="presParOf" srcId="{075BDAFA-14F4-492A-8B93-41C7E64D5DF6}" destId="{ED0EE9D7-F2DF-47BA-9F12-0879A65403AB}" srcOrd="1" destOrd="0" presId="urn:microsoft.com/office/officeart/2005/8/layout/hProcess9"/>
    <dgm:cxn modelId="{1F024624-94E2-44F8-91A3-95A82A88ECEE}" type="presParOf" srcId="{ED0EE9D7-F2DF-47BA-9F12-0879A65403AB}" destId="{33C08974-CFA6-4FCC-98A0-F48D3A4C6058}" srcOrd="0" destOrd="0" presId="urn:microsoft.com/office/officeart/2005/8/layout/hProcess9"/>
    <dgm:cxn modelId="{B9E3082B-4B5B-4B11-8C54-CCF5911A5262}" type="presParOf" srcId="{ED0EE9D7-F2DF-47BA-9F12-0879A65403AB}" destId="{5D048D8C-730F-406C-8691-A829D82BFF14}" srcOrd="1" destOrd="0" presId="urn:microsoft.com/office/officeart/2005/8/layout/hProcess9"/>
    <dgm:cxn modelId="{A6149E32-6C1A-48A2-A174-FC648CF884F8}" type="presParOf" srcId="{ED0EE9D7-F2DF-47BA-9F12-0879A65403AB}" destId="{29C9455C-F6A4-43AA-8C52-C50B1A38007A}" srcOrd="2" destOrd="0" presId="urn:microsoft.com/office/officeart/2005/8/layout/hProcess9"/>
    <dgm:cxn modelId="{0B4C6DE7-EC8D-43FF-B041-62F7B09FFF15}" type="presParOf" srcId="{ED0EE9D7-F2DF-47BA-9F12-0879A65403AB}" destId="{7993759F-384E-4E69-93C6-B6491A9939DA}" srcOrd="3" destOrd="0" presId="urn:microsoft.com/office/officeart/2005/8/layout/hProcess9"/>
    <dgm:cxn modelId="{657D5BC0-4715-4CAA-A53C-6ACBDD118D8B}" type="presParOf" srcId="{ED0EE9D7-F2DF-47BA-9F12-0879A65403AB}" destId="{51FFBB06-6F6C-4E68-BCDB-8326DC8827CE}" srcOrd="4" destOrd="0" presId="urn:microsoft.com/office/officeart/2005/8/layout/hProcess9"/>
    <dgm:cxn modelId="{B0626041-3759-4143-B1D5-2D2E87B4602D}" type="presParOf" srcId="{ED0EE9D7-F2DF-47BA-9F12-0879A65403AB}" destId="{7BAFDA7E-EF38-4831-AE5B-08B980A9CA7F}" srcOrd="5" destOrd="0" presId="urn:microsoft.com/office/officeart/2005/8/layout/hProcess9"/>
    <dgm:cxn modelId="{CDD13B3C-84BB-43A7-AC8D-4BE4FE63568C}" type="presParOf" srcId="{ED0EE9D7-F2DF-47BA-9F12-0879A65403AB}" destId="{DF187A32-8FA7-4A2D-B1D6-5533326D7AE4}" srcOrd="6" destOrd="0" presId="urn:microsoft.com/office/officeart/2005/8/layout/hProcess9"/>
    <dgm:cxn modelId="{7AD8E1E1-6BE3-41E5-947E-B6F7124BCC9F}" type="presParOf" srcId="{ED0EE9D7-F2DF-47BA-9F12-0879A65403AB}" destId="{B4D19FB9-B9B7-4A4C-ACE0-37A9B08B6167}" srcOrd="7" destOrd="0" presId="urn:microsoft.com/office/officeart/2005/8/layout/hProcess9"/>
    <dgm:cxn modelId="{29779C5A-73FE-46BD-80A9-1874648AA4B8}"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bg1">
            <a:lumMod val="65000"/>
          </a:schemeClr>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rgbClr val="E68014"/>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custLinFactNeighborY="0">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E8B67856-288F-4304-B6B1-6D7C77D8C035}" type="presOf" srcId="{4CFC2FDD-CF87-4501-810A-F63FC5B4830A}" destId="{33C08974-CFA6-4FCC-98A0-F48D3A4C6058}" srcOrd="0" destOrd="0" presId="urn:microsoft.com/office/officeart/2005/8/layout/hProcess9"/>
    <dgm:cxn modelId="{A04EF8E3-2CCE-422F-927E-9589E851A4D9}" type="presOf" srcId="{1DDCF472-2BAC-4649-8B34-D2547C3724A1}" destId="{51FFBB06-6F6C-4E68-BCDB-8326DC8827CE}" srcOrd="0" destOrd="0" presId="urn:microsoft.com/office/officeart/2005/8/layout/hProcess9"/>
    <dgm:cxn modelId="{2C45468D-AABB-4E8E-91D6-F11F23CA040D}" type="presOf" srcId="{806570AE-1A0A-4AED-9B6E-FC534878A539}" destId="{075BDAFA-14F4-492A-8B93-41C7E64D5DF6}"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76DA1A3A-A32C-4B9F-BE16-9EAAC2391CE1}" type="presOf" srcId="{F9757D81-BFDF-48B2-8A79-4F75A4DCDDFF}" destId="{36C405D0-3CF5-45D3-843E-3F0A74C9F5F5}" srcOrd="0" destOrd="0" presId="urn:microsoft.com/office/officeart/2005/8/layout/hProcess9"/>
    <dgm:cxn modelId="{A38518F0-2EE0-4549-9088-C88566C9D52A}" type="presOf" srcId="{AA16B3CC-0998-4622-A1C3-20EB6792A0E9}" destId="{29C9455C-F6A4-43AA-8C52-C50B1A38007A}"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87ADF4BA-C6C0-44AB-BBE6-9A686A3DEB9E}" type="presOf" srcId="{A904445F-7F3A-4030-979C-167173E5A005}" destId="{DF187A32-8FA7-4A2D-B1D6-5533326D7AE4}"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B3A71240-4CAF-43DE-BE9B-07170CEC809F}" type="presParOf" srcId="{075BDAFA-14F4-492A-8B93-41C7E64D5DF6}" destId="{B663422C-A560-4FBE-B989-4BACC7D0B16C}" srcOrd="0" destOrd="0" presId="urn:microsoft.com/office/officeart/2005/8/layout/hProcess9"/>
    <dgm:cxn modelId="{6EB5B3DB-662A-492C-9B07-D2680B8E5989}" type="presParOf" srcId="{075BDAFA-14F4-492A-8B93-41C7E64D5DF6}" destId="{ED0EE9D7-F2DF-47BA-9F12-0879A65403AB}" srcOrd="1" destOrd="0" presId="urn:microsoft.com/office/officeart/2005/8/layout/hProcess9"/>
    <dgm:cxn modelId="{4B6FEF24-B83A-401B-BB0F-11A1519F940A}" type="presParOf" srcId="{ED0EE9D7-F2DF-47BA-9F12-0879A65403AB}" destId="{33C08974-CFA6-4FCC-98A0-F48D3A4C6058}" srcOrd="0" destOrd="0" presId="urn:microsoft.com/office/officeart/2005/8/layout/hProcess9"/>
    <dgm:cxn modelId="{81B8548E-C67B-4931-A3C1-63E1532CFBAC}" type="presParOf" srcId="{ED0EE9D7-F2DF-47BA-9F12-0879A65403AB}" destId="{5D048D8C-730F-406C-8691-A829D82BFF14}" srcOrd="1" destOrd="0" presId="urn:microsoft.com/office/officeart/2005/8/layout/hProcess9"/>
    <dgm:cxn modelId="{60BDC539-8732-4DF9-8BE4-8C0A1A797579}" type="presParOf" srcId="{ED0EE9D7-F2DF-47BA-9F12-0879A65403AB}" destId="{29C9455C-F6A4-43AA-8C52-C50B1A38007A}" srcOrd="2" destOrd="0" presId="urn:microsoft.com/office/officeart/2005/8/layout/hProcess9"/>
    <dgm:cxn modelId="{27B6F388-7BAA-4E5D-AAFA-4BF3593757C1}" type="presParOf" srcId="{ED0EE9D7-F2DF-47BA-9F12-0879A65403AB}" destId="{7993759F-384E-4E69-93C6-B6491A9939DA}" srcOrd="3" destOrd="0" presId="urn:microsoft.com/office/officeart/2005/8/layout/hProcess9"/>
    <dgm:cxn modelId="{6A84F26C-E0AB-4EF5-9705-8071FD4A1218}" type="presParOf" srcId="{ED0EE9D7-F2DF-47BA-9F12-0879A65403AB}" destId="{51FFBB06-6F6C-4E68-BCDB-8326DC8827CE}" srcOrd="4" destOrd="0" presId="urn:microsoft.com/office/officeart/2005/8/layout/hProcess9"/>
    <dgm:cxn modelId="{FCFABCFD-209B-46A3-9E96-E8195E45A614}" type="presParOf" srcId="{ED0EE9D7-F2DF-47BA-9F12-0879A65403AB}" destId="{7BAFDA7E-EF38-4831-AE5B-08B980A9CA7F}" srcOrd="5" destOrd="0" presId="urn:microsoft.com/office/officeart/2005/8/layout/hProcess9"/>
    <dgm:cxn modelId="{2F6E171B-0326-4B54-9F2F-135CB8082C6A}" type="presParOf" srcId="{ED0EE9D7-F2DF-47BA-9F12-0879A65403AB}" destId="{DF187A32-8FA7-4A2D-B1D6-5533326D7AE4}" srcOrd="6" destOrd="0" presId="urn:microsoft.com/office/officeart/2005/8/layout/hProcess9"/>
    <dgm:cxn modelId="{D67B06D1-76C0-43A9-AF85-4EB07186F5B2}" type="presParOf" srcId="{ED0EE9D7-F2DF-47BA-9F12-0879A65403AB}" destId="{B4D19FB9-B9B7-4A4C-ACE0-37A9B08B6167}" srcOrd="7" destOrd="0" presId="urn:microsoft.com/office/officeart/2005/8/layout/hProcess9"/>
    <dgm:cxn modelId="{08A54A25-4FEC-4260-A25A-3E768138545F}"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bg1">
            <a:lumMod val="65000"/>
          </a:schemeClr>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rgbClr val="E68014"/>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custLinFactNeighborY="0">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F8BD092B-3E42-40C1-A4C7-C18FE2524DFF}" type="presOf" srcId="{A904445F-7F3A-4030-979C-167173E5A005}" destId="{DF187A32-8FA7-4A2D-B1D6-5533326D7AE4}" srcOrd="0" destOrd="0" presId="urn:microsoft.com/office/officeart/2005/8/layout/hProcess9"/>
    <dgm:cxn modelId="{EF59BA00-6062-4422-97F0-ADE8CCF42B32}" type="presOf" srcId="{4CFC2FDD-CF87-4501-810A-F63FC5B4830A}" destId="{33C08974-CFA6-4FCC-98A0-F48D3A4C6058}"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93721226-9E72-4078-8D59-4A8F36919183}" type="presOf" srcId="{AA16B3CC-0998-4622-A1C3-20EB6792A0E9}" destId="{29C9455C-F6A4-43AA-8C52-C50B1A38007A}" srcOrd="0" destOrd="0" presId="urn:microsoft.com/office/officeart/2005/8/layout/hProcess9"/>
    <dgm:cxn modelId="{BC0FEE55-DA14-4059-A4BC-0215B47AA57A}" srcId="{806570AE-1A0A-4AED-9B6E-FC534878A539}" destId="{1DDCF472-2BAC-4649-8B34-D2547C3724A1}" srcOrd="2" destOrd="0" parTransId="{530588A9-0D5C-4B6B-9D44-033601734881}" sibTransId="{5C20919A-28F9-4A97-8A7F-4A438FE04D29}"/>
    <dgm:cxn modelId="{AA599978-984B-408E-9C90-12FEFFC9BCCB}" type="presOf" srcId="{1DDCF472-2BAC-4649-8B34-D2547C3724A1}" destId="{51FFBB06-6F6C-4E68-BCDB-8326DC8827CE}" srcOrd="0" destOrd="0" presId="urn:microsoft.com/office/officeart/2005/8/layout/hProcess9"/>
    <dgm:cxn modelId="{31BE939B-607D-46A1-B835-40002F13D80F}" srcId="{806570AE-1A0A-4AED-9B6E-FC534878A539}" destId="{AA16B3CC-0998-4622-A1C3-20EB6792A0E9}" srcOrd="1" destOrd="0" parTransId="{E28FB288-9606-4091-9DBB-160B908F77D2}" sibTransId="{7BEF4E05-F1E1-4BB5-85C3-2D474B748471}"/>
    <dgm:cxn modelId="{44A80AD7-3E57-4206-90A4-78D12B2EAD2E}" type="presOf" srcId="{806570AE-1A0A-4AED-9B6E-FC534878A539}" destId="{075BDAFA-14F4-492A-8B93-41C7E64D5DF6}" srcOrd="0" destOrd="0" presId="urn:microsoft.com/office/officeart/2005/8/layout/hProcess9"/>
    <dgm:cxn modelId="{5233C45C-7C97-484E-A099-75A2398B3069}" type="presOf" srcId="{F9757D81-BFDF-48B2-8A79-4F75A4DCDDFF}" destId="{36C405D0-3CF5-45D3-843E-3F0A74C9F5F5}"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00B1B9DC-F72F-45FB-817C-6C7CC603D171}" srcId="{806570AE-1A0A-4AED-9B6E-FC534878A539}" destId="{A904445F-7F3A-4030-979C-167173E5A005}" srcOrd="3" destOrd="0" parTransId="{59B93DB8-E6DC-4AA0-8C08-2AAA7764778D}" sibTransId="{49593C07-8306-4844-BDDA-72080810A251}"/>
    <dgm:cxn modelId="{400B6A2B-D6EE-4885-BAA0-2422650760D0}" type="presParOf" srcId="{075BDAFA-14F4-492A-8B93-41C7E64D5DF6}" destId="{B663422C-A560-4FBE-B989-4BACC7D0B16C}" srcOrd="0" destOrd="0" presId="urn:microsoft.com/office/officeart/2005/8/layout/hProcess9"/>
    <dgm:cxn modelId="{F1716D3F-BE7C-4762-9C2E-0980686D7A9B}" type="presParOf" srcId="{075BDAFA-14F4-492A-8B93-41C7E64D5DF6}" destId="{ED0EE9D7-F2DF-47BA-9F12-0879A65403AB}" srcOrd="1" destOrd="0" presId="urn:microsoft.com/office/officeart/2005/8/layout/hProcess9"/>
    <dgm:cxn modelId="{E1A8C4E3-B923-454C-968C-31840CADFB0A}" type="presParOf" srcId="{ED0EE9D7-F2DF-47BA-9F12-0879A65403AB}" destId="{33C08974-CFA6-4FCC-98A0-F48D3A4C6058}" srcOrd="0" destOrd="0" presId="urn:microsoft.com/office/officeart/2005/8/layout/hProcess9"/>
    <dgm:cxn modelId="{87CB9A7C-5D90-4E40-83FE-BABF12A259C2}" type="presParOf" srcId="{ED0EE9D7-F2DF-47BA-9F12-0879A65403AB}" destId="{5D048D8C-730F-406C-8691-A829D82BFF14}" srcOrd="1" destOrd="0" presId="urn:microsoft.com/office/officeart/2005/8/layout/hProcess9"/>
    <dgm:cxn modelId="{9E427C59-7CA4-446E-A882-1ACA41D273C0}" type="presParOf" srcId="{ED0EE9D7-F2DF-47BA-9F12-0879A65403AB}" destId="{29C9455C-F6A4-43AA-8C52-C50B1A38007A}" srcOrd="2" destOrd="0" presId="urn:microsoft.com/office/officeart/2005/8/layout/hProcess9"/>
    <dgm:cxn modelId="{63FE0C55-3DA4-4688-9FD4-88FF243647E4}" type="presParOf" srcId="{ED0EE9D7-F2DF-47BA-9F12-0879A65403AB}" destId="{7993759F-384E-4E69-93C6-B6491A9939DA}" srcOrd="3" destOrd="0" presId="urn:microsoft.com/office/officeart/2005/8/layout/hProcess9"/>
    <dgm:cxn modelId="{8FCBE603-593C-4341-99D0-B5BC2BF0F3E1}" type="presParOf" srcId="{ED0EE9D7-F2DF-47BA-9F12-0879A65403AB}" destId="{51FFBB06-6F6C-4E68-BCDB-8326DC8827CE}" srcOrd="4" destOrd="0" presId="urn:microsoft.com/office/officeart/2005/8/layout/hProcess9"/>
    <dgm:cxn modelId="{6A5FA9FE-074D-4D0E-A36F-3F3A4EBE8888}" type="presParOf" srcId="{ED0EE9D7-F2DF-47BA-9F12-0879A65403AB}" destId="{7BAFDA7E-EF38-4831-AE5B-08B980A9CA7F}" srcOrd="5" destOrd="0" presId="urn:microsoft.com/office/officeart/2005/8/layout/hProcess9"/>
    <dgm:cxn modelId="{C85641A1-8648-4476-BF95-F15B4C8B6820}" type="presParOf" srcId="{ED0EE9D7-F2DF-47BA-9F12-0879A65403AB}" destId="{DF187A32-8FA7-4A2D-B1D6-5533326D7AE4}" srcOrd="6" destOrd="0" presId="urn:microsoft.com/office/officeart/2005/8/layout/hProcess9"/>
    <dgm:cxn modelId="{A443AE08-EDF1-4721-9547-FF4761B85B20}" type="presParOf" srcId="{ED0EE9D7-F2DF-47BA-9F12-0879A65403AB}" destId="{B4D19FB9-B9B7-4A4C-ACE0-37A9B08B6167}" srcOrd="7" destOrd="0" presId="urn:microsoft.com/office/officeart/2005/8/layout/hProcess9"/>
    <dgm:cxn modelId="{1778C083-19E9-4344-834B-C6BE441F86F1}"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bg1">
            <a:lumMod val="65000"/>
          </a:schemeClr>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rgbClr val="E68014"/>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chemeClr val="bg1">
            <a:lumMod val="65000"/>
          </a:schemeClr>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35C7AD6D-71E7-4A3E-9A5A-632AB85E5B5D}" type="presOf" srcId="{806570AE-1A0A-4AED-9B6E-FC534878A539}" destId="{075BDAFA-14F4-492A-8B93-41C7E64D5DF6}" srcOrd="0" destOrd="0" presId="urn:microsoft.com/office/officeart/2005/8/layout/hProcess9"/>
    <dgm:cxn modelId="{FABDA6FA-CFF3-4A2C-862E-B77BA2F9C31B}" type="presOf" srcId="{A904445F-7F3A-4030-979C-167173E5A005}" destId="{DF187A32-8FA7-4A2D-B1D6-5533326D7AE4}"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ED4CD000-72EC-4D77-9710-A7626F1F680D}" type="presOf" srcId="{4CFC2FDD-CF87-4501-810A-F63FC5B4830A}" destId="{33C08974-CFA6-4FCC-98A0-F48D3A4C6058}" srcOrd="0" destOrd="0" presId="urn:microsoft.com/office/officeart/2005/8/layout/hProcess9"/>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82E6B8A6-11B7-4202-B1D5-0F093D311A6F}" type="presOf" srcId="{F9757D81-BFDF-48B2-8A79-4F75A4DCDDFF}" destId="{36C405D0-3CF5-45D3-843E-3F0A74C9F5F5}"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A89C1AC1-0DD9-41A9-B698-96C7EC4B3596}" type="presOf" srcId="{AA16B3CC-0998-4622-A1C3-20EB6792A0E9}" destId="{29C9455C-F6A4-43AA-8C52-C50B1A38007A}" srcOrd="0" destOrd="0" presId="urn:microsoft.com/office/officeart/2005/8/layout/hProcess9"/>
    <dgm:cxn modelId="{462AF7C4-60AB-4D80-AA68-498F6CCF55B7}" type="presOf" srcId="{1DDCF472-2BAC-4649-8B34-D2547C3724A1}" destId="{51FFBB06-6F6C-4E68-BCDB-8326DC8827CE}"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DFEB9368-2860-4E68-AD61-53A8E6E04AF9}" type="presParOf" srcId="{075BDAFA-14F4-492A-8B93-41C7E64D5DF6}" destId="{B663422C-A560-4FBE-B989-4BACC7D0B16C}" srcOrd="0" destOrd="0" presId="urn:microsoft.com/office/officeart/2005/8/layout/hProcess9"/>
    <dgm:cxn modelId="{A4DA3ACD-999B-47AD-917D-DC14E50E3E19}" type="presParOf" srcId="{075BDAFA-14F4-492A-8B93-41C7E64D5DF6}" destId="{ED0EE9D7-F2DF-47BA-9F12-0879A65403AB}" srcOrd="1" destOrd="0" presId="urn:microsoft.com/office/officeart/2005/8/layout/hProcess9"/>
    <dgm:cxn modelId="{FC1B6AAF-5268-4269-A44A-7C76D60A12D6}" type="presParOf" srcId="{ED0EE9D7-F2DF-47BA-9F12-0879A65403AB}" destId="{33C08974-CFA6-4FCC-98A0-F48D3A4C6058}" srcOrd="0" destOrd="0" presId="urn:microsoft.com/office/officeart/2005/8/layout/hProcess9"/>
    <dgm:cxn modelId="{FF1E80BA-5E55-4B76-BC90-CE65EA045D6A}" type="presParOf" srcId="{ED0EE9D7-F2DF-47BA-9F12-0879A65403AB}" destId="{5D048D8C-730F-406C-8691-A829D82BFF14}" srcOrd="1" destOrd="0" presId="urn:microsoft.com/office/officeart/2005/8/layout/hProcess9"/>
    <dgm:cxn modelId="{385774E0-0FFD-4592-8A4C-EA607A4D149A}" type="presParOf" srcId="{ED0EE9D7-F2DF-47BA-9F12-0879A65403AB}" destId="{29C9455C-F6A4-43AA-8C52-C50B1A38007A}" srcOrd="2" destOrd="0" presId="urn:microsoft.com/office/officeart/2005/8/layout/hProcess9"/>
    <dgm:cxn modelId="{E723B862-775E-4184-B01E-0303A2C2219D}" type="presParOf" srcId="{ED0EE9D7-F2DF-47BA-9F12-0879A65403AB}" destId="{7993759F-384E-4E69-93C6-B6491A9939DA}" srcOrd="3" destOrd="0" presId="urn:microsoft.com/office/officeart/2005/8/layout/hProcess9"/>
    <dgm:cxn modelId="{5898C137-6CBF-4729-9EA4-B15C7B1E7E28}" type="presParOf" srcId="{ED0EE9D7-F2DF-47BA-9F12-0879A65403AB}" destId="{51FFBB06-6F6C-4E68-BCDB-8326DC8827CE}" srcOrd="4" destOrd="0" presId="urn:microsoft.com/office/officeart/2005/8/layout/hProcess9"/>
    <dgm:cxn modelId="{5EA51C2B-2890-453C-BF74-1B3D9254CCAD}" type="presParOf" srcId="{ED0EE9D7-F2DF-47BA-9F12-0879A65403AB}" destId="{7BAFDA7E-EF38-4831-AE5B-08B980A9CA7F}" srcOrd="5" destOrd="0" presId="urn:microsoft.com/office/officeart/2005/8/layout/hProcess9"/>
    <dgm:cxn modelId="{86A4A301-A22B-4430-9E26-D6E0443C00E1}" type="presParOf" srcId="{ED0EE9D7-F2DF-47BA-9F12-0879A65403AB}" destId="{DF187A32-8FA7-4A2D-B1D6-5533326D7AE4}" srcOrd="6" destOrd="0" presId="urn:microsoft.com/office/officeart/2005/8/layout/hProcess9"/>
    <dgm:cxn modelId="{937DF281-C956-43B6-B2A0-372A36C47C31}" type="presParOf" srcId="{ED0EE9D7-F2DF-47BA-9F12-0879A65403AB}" destId="{B4D19FB9-B9B7-4A4C-ACE0-37A9B08B6167}" srcOrd="7" destOrd="0" presId="urn:microsoft.com/office/officeart/2005/8/layout/hProcess9"/>
    <dgm:cxn modelId="{F4C5676B-6D10-470A-97EB-A464FD754AF7}"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6570AE-1A0A-4AED-9B6E-FC534878A539}" type="doc">
      <dgm:prSet loTypeId="urn:microsoft.com/office/officeart/2005/8/layout/hProcess9" loCatId="process" qsTypeId="urn:microsoft.com/office/officeart/2005/8/quickstyle/simple1" qsCatId="simple" csTypeId="urn:microsoft.com/office/officeart/2005/8/colors/colorful2" csCatId="colorful" phldr="1"/>
      <dgm:spPr/>
    </dgm:pt>
    <dgm:pt modelId="{4CFC2FDD-CF87-4501-810A-F63FC5B4830A}">
      <dgm:prSet phldrT="[Text]"/>
      <dgm:spPr>
        <a:solidFill>
          <a:schemeClr val="bg1">
            <a:lumMod val="65000"/>
          </a:schemeClr>
        </a:solidFill>
      </dgm:spPr>
      <dgm:t>
        <a:bodyPr/>
        <a:lstStyle/>
        <a:p>
          <a:r>
            <a:rPr lang="fr-CA" dirty="0"/>
            <a:t>Quoi?</a:t>
          </a:r>
        </a:p>
      </dgm:t>
    </dgm:pt>
    <dgm:pt modelId="{9C63A347-6F89-4E9E-A524-E57B3CB95D71}" type="parTrans" cxnId="{9F04755E-8382-4A9D-9E15-8EF225E705AE}">
      <dgm:prSet/>
      <dgm:spPr/>
      <dgm:t>
        <a:bodyPr/>
        <a:lstStyle/>
        <a:p>
          <a:endParaRPr lang="fr-CA"/>
        </a:p>
      </dgm:t>
    </dgm:pt>
    <dgm:pt modelId="{1A75D522-103E-4B8F-A2E4-F35A02817F6E}" type="sibTrans" cxnId="{9F04755E-8382-4A9D-9E15-8EF225E705AE}">
      <dgm:prSet/>
      <dgm:spPr/>
      <dgm:t>
        <a:bodyPr/>
        <a:lstStyle/>
        <a:p>
          <a:endParaRPr lang="fr-CA"/>
        </a:p>
      </dgm:t>
    </dgm:pt>
    <dgm:pt modelId="{AA16B3CC-0998-4622-A1C3-20EB6792A0E9}">
      <dgm:prSet phldrT="[Text]"/>
      <dgm:spPr>
        <a:solidFill>
          <a:schemeClr val="bg1">
            <a:lumMod val="65000"/>
          </a:schemeClr>
        </a:solidFill>
      </dgm:spPr>
      <dgm:t>
        <a:bodyPr/>
        <a:lstStyle/>
        <a:p>
          <a:r>
            <a:rPr lang="fr-CA" dirty="0"/>
            <a:t>Pourquoi?</a:t>
          </a:r>
        </a:p>
      </dgm:t>
    </dgm:pt>
    <dgm:pt modelId="{E28FB288-9606-4091-9DBB-160B908F77D2}" type="parTrans" cxnId="{31BE939B-607D-46A1-B835-40002F13D80F}">
      <dgm:prSet/>
      <dgm:spPr/>
      <dgm:t>
        <a:bodyPr/>
        <a:lstStyle/>
        <a:p>
          <a:endParaRPr lang="fr-CA"/>
        </a:p>
      </dgm:t>
    </dgm:pt>
    <dgm:pt modelId="{7BEF4E05-F1E1-4BB5-85C3-2D474B748471}" type="sibTrans" cxnId="{31BE939B-607D-46A1-B835-40002F13D80F}">
      <dgm:prSet/>
      <dgm:spPr/>
      <dgm:t>
        <a:bodyPr/>
        <a:lstStyle/>
        <a:p>
          <a:endParaRPr lang="fr-CA"/>
        </a:p>
      </dgm:t>
    </dgm:pt>
    <dgm:pt modelId="{1DDCF472-2BAC-4649-8B34-D2547C3724A1}">
      <dgm:prSet phldrT="[Text]"/>
      <dgm:spPr>
        <a:solidFill>
          <a:schemeClr val="bg1">
            <a:lumMod val="65000"/>
          </a:schemeClr>
        </a:solidFill>
      </dgm:spPr>
      <dgm:t>
        <a:bodyPr/>
        <a:lstStyle/>
        <a:p>
          <a:r>
            <a:rPr lang="fr-CA" dirty="0"/>
            <a:t>Comment?</a:t>
          </a:r>
        </a:p>
      </dgm:t>
    </dgm:pt>
    <dgm:pt modelId="{530588A9-0D5C-4B6B-9D44-033601734881}" type="parTrans" cxnId="{BC0FEE55-DA14-4059-A4BC-0215B47AA57A}">
      <dgm:prSet/>
      <dgm:spPr/>
      <dgm:t>
        <a:bodyPr/>
        <a:lstStyle/>
        <a:p>
          <a:endParaRPr lang="fr-CA"/>
        </a:p>
      </dgm:t>
    </dgm:pt>
    <dgm:pt modelId="{5C20919A-28F9-4A97-8A7F-4A438FE04D29}" type="sibTrans" cxnId="{BC0FEE55-DA14-4059-A4BC-0215B47AA57A}">
      <dgm:prSet/>
      <dgm:spPr/>
      <dgm:t>
        <a:bodyPr/>
        <a:lstStyle/>
        <a:p>
          <a:endParaRPr lang="fr-CA"/>
        </a:p>
      </dgm:t>
    </dgm:pt>
    <dgm:pt modelId="{A904445F-7F3A-4030-979C-167173E5A005}">
      <dgm:prSet/>
      <dgm:spPr>
        <a:solidFill>
          <a:schemeClr val="bg1">
            <a:lumMod val="65000"/>
          </a:schemeClr>
        </a:solidFill>
      </dgm:spPr>
      <dgm:t>
        <a:bodyPr/>
        <a:lstStyle/>
        <a:p>
          <a:r>
            <a:rPr lang="fr-CA" dirty="0"/>
            <a:t>Quand?</a:t>
          </a:r>
        </a:p>
      </dgm:t>
    </dgm:pt>
    <dgm:pt modelId="{59B93DB8-E6DC-4AA0-8C08-2AAA7764778D}" type="parTrans" cxnId="{00B1B9DC-F72F-45FB-817C-6C7CC603D171}">
      <dgm:prSet/>
      <dgm:spPr/>
      <dgm:t>
        <a:bodyPr/>
        <a:lstStyle/>
        <a:p>
          <a:endParaRPr lang="fr-CA"/>
        </a:p>
      </dgm:t>
    </dgm:pt>
    <dgm:pt modelId="{49593C07-8306-4844-BDDA-72080810A251}" type="sibTrans" cxnId="{00B1B9DC-F72F-45FB-817C-6C7CC603D171}">
      <dgm:prSet/>
      <dgm:spPr/>
      <dgm:t>
        <a:bodyPr/>
        <a:lstStyle/>
        <a:p>
          <a:endParaRPr lang="fr-CA"/>
        </a:p>
      </dgm:t>
    </dgm:pt>
    <dgm:pt modelId="{F9757D81-BFDF-48B2-8A79-4F75A4DCDDFF}">
      <dgm:prSet/>
      <dgm:spPr>
        <a:solidFill>
          <a:srgbClr val="E68014"/>
        </a:solidFill>
      </dgm:spPr>
      <dgm:t>
        <a:bodyPr/>
        <a:lstStyle/>
        <a:p>
          <a:r>
            <a:rPr lang="fr-CA" dirty="0"/>
            <a:t>Combien?</a:t>
          </a:r>
        </a:p>
      </dgm:t>
    </dgm:pt>
    <dgm:pt modelId="{1B3FD02B-46C6-4DF9-8B7A-4997538D8A19}" type="parTrans" cxnId="{21724659-1D2D-4765-A61A-BBC72D007DB0}">
      <dgm:prSet/>
      <dgm:spPr/>
      <dgm:t>
        <a:bodyPr/>
        <a:lstStyle/>
        <a:p>
          <a:endParaRPr lang="fr-CA"/>
        </a:p>
      </dgm:t>
    </dgm:pt>
    <dgm:pt modelId="{3540C88C-9510-4B61-9CF7-B841B182A650}" type="sibTrans" cxnId="{21724659-1D2D-4765-A61A-BBC72D007DB0}">
      <dgm:prSet/>
      <dgm:spPr/>
      <dgm:t>
        <a:bodyPr/>
        <a:lstStyle/>
        <a:p>
          <a:endParaRPr lang="fr-CA"/>
        </a:p>
      </dgm:t>
    </dgm:pt>
    <dgm:pt modelId="{075BDAFA-14F4-492A-8B93-41C7E64D5DF6}" type="pres">
      <dgm:prSet presAssocID="{806570AE-1A0A-4AED-9B6E-FC534878A539}" presName="CompostProcess" presStyleCnt="0">
        <dgm:presLayoutVars>
          <dgm:dir/>
          <dgm:resizeHandles val="exact"/>
        </dgm:presLayoutVars>
      </dgm:prSet>
      <dgm:spPr/>
    </dgm:pt>
    <dgm:pt modelId="{B663422C-A560-4FBE-B989-4BACC7D0B16C}" type="pres">
      <dgm:prSet presAssocID="{806570AE-1A0A-4AED-9B6E-FC534878A539}" presName="arrow" presStyleLbl="bgShp" presStyleIdx="0" presStyleCnt="1"/>
      <dgm:spPr/>
    </dgm:pt>
    <dgm:pt modelId="{ED0EE9D7-F2DF-47BA-9F12-0879A65403AB}" type="pres">
      <dgm:prSet presAssocID="{806570AE-1A0A-4AED-9B6E-FC534878A539}" presName="linearProcess" presStyleCnt="0"/>
      <dgm:spPr/>
    </dgm:pt>
    <dgm:pt modelId="{33C08974-CFA6-4FCC-98A0-F48D3A4C6058}" type="pres">
      <dgm:prSet presAssocID="{4CFC2FDD-CF87-4501-810A-F63FC5B4830A}" presName="textNode" presStyleLbl="node1" presStyleIdx="0" presStyleCnt="5">
        <dgm:presLayoutVars>
          <dgm:bulletEnabled val="1"/>
        </dgm:presLayoutVars>
      </dgm:prSet>
      <dgm:spPr/>
      <dgm:t>
        <a:bodyPr/>
        <a:lstStyle/>
        <a:p>
          <a:endParaRPr lang="fr-FR"/>
        </a:p>
      </dgm:t>
    </dgm:pt>
    <dgm:pt modelId="{5D048D8C-730F-406C-8691-A829D82BFF14}" type="pres">
      <dgm:prSet presAssocID="{1A75D522-103E-4B8F-A2E4-F35A02817F6E}" presName="sibTrans" presStyleCnt="0"/>
      <dgm:spPr/>
    </dgm:pt>
    <dgm:pt modelId="{29C9455C-F6A4-43AA-8C52-C50B1A38007A}" type="pres">
      <dgm:prSet presAssocID="{AA16B3CC-0998-4622-A1C3-20EB6792A0E9}" presName="textNode" presStyleLbl="node1" presStyleIdx="1" presStyleCnt="5">
        <dgm:presLayoutVars>
          <dgm:bulletEnabled val="1"/>
        </dgm:presLayoutVars>
      </dgm:prSet>
      <dgm:spPr/>
      <dgm:t>
        <a:bodyPr/>
        <a:lstStyle/>
        <a:p>
          <a:endParaRPr lang="fr-FR"/>
        </a:p>
      </dgm:t>
    </dgm:pt>
    <dgm:pt modelId="{7993759F-384E-4E69-93C6-B6491A9939DA}" type="pres">
      <dgm:prSet presAssocID="{7BEF4E05-F1E1-4BB5-85C3-2D474B748471}" presName="sibTrans" presStyleCnt="0"/>
      <dgm:spPr/>
    </dgm:pt>
    <dgm:pt modelId="{51FFBB06-6F6C-4E68-BCDB-8326DC8827CE}" type="pres">
      <dgm:prSet presAssocID="{1DDCF472-2BAC-4649-8B34-D2547C3724A1}" presName="textNode" presStyleLbl="node1" presStyleIdx="2" presStyleCnt="5">
        <dgm:presLayoutVars>
          <dgm:bulletEnabled val="1"/>
        </dgm:presLayoutVars>
      </dgm:prSet>
      <dgm:spPr/>
      <dgm:t>
        <a:bodyPr/>
        <a:lstStyle/>
        <a:p>
          <a:endParaRPr lang="fr-FR"/>
        </a:p>
      </dgm:t>
    </dgm:pt>
    <dgm:pt modelId="{7BAFDA7E-EF38-4831-AE5B-08B980A9CA7F}" type="pres">
      <dgm:prSet presAssocID="{5C20919A-28F9-4A97-8A7F-4A438FE04D29}" presName="sibTrans" presStyleCnt="0"/>
      <dgm:spPr/>
    </dgm:pt>
    <dgm:pt modelId="{DF187A32-8FA7-4A2D-B1D6-5533326D7AE4}" type="pres">
      <dgm:prSet presAssocID="{A904445F-7F3A-4030-979C-167173E5A005}" presName="textNode" presStyleLbl="node1" presStyleIdx="3" presStyleCnt="5" custLinFactNeighborY="0">
        <dgm:presLayoutVars>
          <dgm:bulletEnabled val="1"/>
        </dgm:presLayoutVars>
      </dgm:prSet>
      <dgm:spPr/>
      <dgm:t>
        <a:bodyPr/>
        <a:lstStyle/>
        <a:p>
          <a:endParaRPr lang="fr-FR"/>
        </a:p>
      </dgm:t>
    </dgm:pt>
    <dgm:pt modelId="{B4D19FB9-B9B7-4A4C-ACE0-37A9B08B6167}" type="pres">
      <dgm:prSet presAssocID="{49593C07-8306-4844-BDDA-72080810A251}" presName="sibTrans" presStyleCnt="0"/>
      <dgm:spPr/>
    </dgm:pt>
    <dgm:pt modelId="{36C405D0-3CF5-45D3-843E-3F0A74C9F5F5}" type="pres">
      <dgm:prSet presAssocID="{F9757D81-BFDF-48B2-8A79-4F75A4DCDDFF}" presName="textNode" presStyleLbl="node1" presStyleIdx="4" presStyleCnt="5">
        <dgm:presLayoutVars>
          <dgm:bulletEnabled val="1"/>
        </dgm:presLayoutVars>
      </dgm:prSet>
      <dgm:spPr/>
      <dgm:t>
        <a:bodyPr/>
        <a:lstStyle/>
        <a:p>
          <a:endParaRPr lang="fr-FR"/>
        </a:p>
      </dgm:t>
    </dgm:pt>
  </dgm:ptLst>
  <dgm:cxnLst>
    <dgm:cxn modelId="{8A29F766-E51C-434B-AAEA-1C4F38800E5E}" type="presOf" srcId="{806570AE-1A0A-4AED-9B6E-FC534878A539}" destId="{075BDAFA-14F4-492A-8B93-41C7E64D5DF6}" srcOrd="0" destOrd="0" presId="urn:microsoft.com/office/officeart/2005/8/layout/hProcess9"/>
    <dgm:cxn modelId="{335D80D8-D748-4219-ABF4-527514B51E3E}" type="presOf" srcId="{AA16B3CC-0998-4622-A1C3-20EB6792A0E9}" destId="{29C9455C-F6A4-43AA-8C52-C50B1A38007A}" srcOrd="0" destOrd="0" presId="urn:microsoft.com/office/officeart/2005/8/layout/hProcess9"/>
    <dgm:cxn modelId="{21724659-1D2D-4765-A61A-BBC72D007DB0}" srcId="{806570AE-1A0A-4AED-9B6E-FC534878A539}" destId="{F9757D81-BFDF-48B2-8A79-4F75A4DCDDFF}" srcOrd="4" destOrd="0" parTransId="{1B3FD02B-46C6-4DF9-8B7A-4997538D8A19}" sibTransId="{3540C88C-9510-4B61-9CF7-B841B182A650}"/>
    <dgm:cxn modelId="{BC0FEE55-DA14-4059-A4BC-0215B47AA57A}" srcId="{806570AE-1A0A-4AED-9B6E-FC534878A539}" destId="{1DDCF472-2BAC-4649-8B34-D2547C3724A1}" srcOrd="2" destOrd="0" parTransId="{530588A9-0D5C-4B6B-9D44-033601734881}" sibTransId="{5C20919A-28F9-4A97-8A7F-4A438FE04D29}"/>
    <dgm:cxn modelId="{31BE939B-607D-46A1-B835-40002F13D80F}" srcId="{806570AE-1A0A-4AED-9B6E-FC534878A539}" destId="{AA16B3CC-0998-4622-A1C3-20EB6792A0E9}" srcOrd="1" destOrd="0" parTransId="{E28FB288-9606-4091-9DBB-160B908F77D2}" sibTransId="{7BEF4E05-F1E1-4BB5-85C3-2D474B748471}"/>
    <dgm:cxn modelId="{A4548289-4612-41FD-B7BA-246E1D469A9D}" type="presOf" srcId="{4CFC2FDD-CF87-4501-810A-F63FC5B4830A}" destId="{33C08974-CFA6-4FCC-98A0-F48D3A4C6058}" srcOrd="0" destOrd="0" presId="urn:microsoft.com/office/officeart/2005/8/layout/hProcess9"/>
    <dgm:cxn modelId="{9F04755E-8382-4A9D-9E15-8EF225E705AE}" srcId="{806570AE-1A0A-4AED-9B6E-FC534878A539}" destId="{4CFC2FDD-CF87-4501-810A-F63FC5B4830A}" srcOrd="0" destOrd="0" parTransId="{9C63A347-6F89-4E9E-A524-E57B3CB95D71}" sibTransId="{1A75D522-103E-4B8F-A2E4-F35A02817F6E}"/>
    <dgm:cxn modelId="{8A548E2E-9DB9-4059-A023-DAEC2540C1AC}" type="presOf" srcId="{F9757D81-BFDF-48B2-8A79-4F75A4DCDDFF}" destId="{36C405D0-3CF5-45D3-843E-3F0A74C9F5F5}" srcOrd="0" destOrd="0" presId="urn:microsoft.com/office/officeart/2005/8/layout/hProcess9"/>
    <dgm:cxn modelId="{14C89FE5-B40B-4ED1-95E0-E0881B5F30B1}" type="presOf" srcId="{A904445F-7F3A-4030-979C-167173E5A005}" destId="{DF187A32-8FA7-4A2D-B1D6-5533326D7AE4}" srcOrd="0" destOrd="0" presId="urn:microsoft.com/office/officeart/2005/8/layout/hProcess9"/>
    <dgm:cxn modelId="{2FE02CF9-8343-45AF-9E39-D42EB52F5A24}" type="presOf" srcId="{1DDCF472-2BAC-4649-8B34-D2547C3724A1}" destId="{51FFBB06-6F6C-4E68-BCDB-8326DC8827CE}" srcOrd="0" destOrd="0" presId="urn:microsoft.com/office/officeart/2005/8/layout/hProcess9"/>
    <dgm:cxn modelId="{00B1B9DC-F72F-45FB-817C-6C7CC603D171}" srcId="{806570AE-1A0A-4AED-9B6E-FC534878A539}" destId="{A904445F-7F3A-4030-979C-167173E5A005}" srcOrd="3" destOrd="0" parTransId="{59B93DB8-E6DC-4AA0-8C08-2AAA7764778D}" sibTransId="{49593C07-8306-4844-BDDA-72080810A251}"/>
    <dgm:cxn modelId="{1FB87A90-4A0E-4C9E-A3A3-DE67F6341DAE}" type="presParOf" srcId="{075BDAFA-14F4-492A-8B93-41C7E64D5DF6}" destId="{B663422C-A560-4FBE-B989-4BACC7D0B16C}" srcOrd="0" destOrd="0" presId="urn:microsoft.com/office/officeart/2005/8/layout/hProcess9"/>
    <dgm:cxn modelId="{B7DB2B03-A0CC-4B0D-8B21-78F8C2E41335}" type="presParOf" srcId="{075BDAFA-14F4-492A-8B93-41C7E64D5DF6}" destId="{ED0EE9D7-F2DF-47BA-9F12-0879A65403AB}" srcOrd="1" destOrd="0" presId="urn:microsoft.com/office/officeart/2005/8/layout/hProcess9"/>
    <dgm:cxn modelId="{E051E457-491C-4C17-A63D-11D913300BCC}" type="presParOf" srcId="{ED0EE9D7-F2DF-47BA-9F12-0879A65403AB}" destId="{33C08974-CFA6-4FCC-98A0-F48D3A4C6058}" srcOrd="0" destOrd="0" presId="urn:microsoft.com/office/officeart/2005/8/layout/hProcess9"/>
    <dgm:cxn modelId="{B623CB65-4277-4143-9B31-E10B9C7B8D4F}" type="presParOf" srcId="{ED0EE9D7-F2DF-47BA-9F12-0879A65403AB}" destId="{5D048D8C-730F-406C-8691-A829D82BFF14}" srcOrd="1" destOrd="0" presId="urn:microsoft.com/office/officeart/2005/8/layout/hProcess9"/>
    <dgm:cxn modelId="{A68FD596-9814-4FF7-8BE7-52C6340AB0C5}" type="presParOf" srcId="{ED0EE9D7-F2DF-47BA-9F12-0879A65403AB}" destId="{29C9455C-F6A4-43AA-8C52-C50B1A38007A}" srcOrd="2" destOrd="0" presId="urn:microsoft.com/office/officeart/2005/8/layout/hProcess9"/>
    <dgm:cxn modelId="{8713C7BD-B860-4597-97F0-43D835AC82CE}" type="presParOf" srcId="{ED0EE9D7-F2DF-47BA-9F12-0879A65403AB}" destId="{7993759F-384E-4E69-93C6-B6491A9939DA}" srcOrd="3" destOrd="0" presId="urn:microsoft.com/office/officeart/2005/8/layout/hProcess9"/>
    <dgm:cxn modelId="{587C5618-41A5-41F7-8A2C-B1654BB36CA0}" type="presParOf" srcId="{ED0EE9D7-F2DF-47BA-9F12-0879A65403AB}" destId="{51FFBB06-6F6C-4E68-BCDB-8326DC8827CE}" srcOrd="4" destOrd="0" presId="urn:microsoft.com/office/officeart/2005/8/layout/hProcess9"/>
    <dgm:cxn modelId="{3A7C0D84-EBD9-4E5B-93BC-7185B95518F5}" type="presParOf" srcId="{ED0EE9D7-F2DF-47BA-9F12-0879A65403AB}" destId="{7BAFDA7E-EF38-4831-AE5B-08B980A9CA7F}" srcOrd="5" destOrd="0" presId="urn:microsoft.com/office/officeart/2005/8/layout/hProcess9"/>
    <dgm:cxn modelId="{DB7164E5-4F3F-44AF-B66A-DD6B31BA456F}" type="presParOf" srcId="{ED0EE9D7-F2DF-47BA-9F12-0879A65403AB}" destId="{DF187A32-8FA7-4A2D-B1D6-5533326D7AE4}" srcOrd="6" destOrd="0" presId="urn:microsoft.com/office/officeart/2005/8/layout/hProcess9"/>
    <dgm:cxn modelId="{83AF78C8-F389-40E1-95AF-D51AB2F0DDCA}" type="presParOf" srcId="{ED0EE9D7-F2DF-47BA-9F12-0879A65403AB}" destId="{B4D19FB9-B9B7-4A4C-ACE0-37A9B08B6167}" srcOrd="7" destOrd="0" presId="urn:microsoft.com/office/officeart/2005/8/layout/hProcess9"/>
    <dgm:cxn modelId="{18FB205B-DA63-4941-B390-16A6871BEBC3}" type="presParOf" srcId="{ED0EE9D7-F2DF-47BA-9F12-0879A65403AB}" destId="{36C405D0-3CF5-45D3-843E-3F0A74C9F5F5}"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6B6F0-807F-43DA-B8DD-880A455F83A8}">
      <dsp:nvSpPr>
        <dsp:cNvPr id="0" name=""/>
        <dsp:cNvSpPr/>
      </dsp:nvSpPr>
      <dsp:spPr>
        <a:xfrm>
          <a:off x="629919" y="0"/>
          <a:ext cx="7139091" cy="191417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776EBB-490F-48AF-B1AD-ACC87719DF4B}">
      <dsp:nvSpPr>
        <dsp:cNvPr id="0" name=""/>
        <dsp:cNvSpPr/>
      </dsp:nvSpPr>
      <dsp:spPr>
        <a:xfrm>
          <a:off x="2306" y="574251"/>
          <a:ext cx="1343090" cy="7656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latin typeface="Arial" panose="020B0604020202020204" pitchFamily="34" charset="0"/>
              <a:cs typeface="Arial" panose="020B0604020202020204" pitchFamily="34" charset="0"/>
            </a:rPr>
            <a:t>Études de marché et consommateurs</a:t>
          </a:r>
        </a:p>
      </dsp:txBody>
      <dsp:txXfrm>
        <a:off x="39683" y="611628"/>
        <a:ext cx="1268336" cy="690915"/>
      </dsp:txXfrm>
    </dsp:sp>
    <dsp:sp modelId="{3AE9A7BC-EF47-429E-AB50-56CD45441FED}">
      <dsp:nvSpPr>
        <dsp:cNvPr id="0" name=""/>
        <dsp:cNvSpPr/>
      </dsp:nvSpPr>
      <dsp:spPr>
        <a:xfrm>
          <a:off x="1412552" y="574251"/>
          <a:ext cx="1343090" cy="7656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latin typeface="Arial" panose="020B0604020202020204" pitchFamily="34" charset="0"/>
              <a:cs typeface="Arial" panose="020B0604020202020204" pitchFamily="34" charset="0"/>
            </a:rPr>
            <a:t>Parts de marché</a:t>
          </a:r>
        </a:p>
      </dsp:txBody>
      <dsp:txXfrm>
        <a:off x="1449929" y="611628"/>
        <a:ext cx="1268336" cy="690915"/>
      </dsp:txXfrm>
    </dsp:sp>
    <dsp:sp modelId="{1862ACFC-A8A0-4DCE-84AB-EBD8DD168605}">
      <dsp:nvSpPr>
        <dsp:cNvPr id="0" name=""/>
        <dsp:cNvSpPr/>
      </dsp:nvSpPr>
      <dsp:spPr>
        <a:xfrm>
          <a:off x="2822797" y="574251"/>
          <a:ext cx="1343090" cy="7656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latin typeface="Arial" panose="020B0604020202020204" pitchFamily="34" charset="0"/>
              <a:cs typeface="Arial" panose="020B0604020202020204" pitchFamily="34" charset="0"/>
            </a:rPr>
            <a:t>Sondage de notoriété</a:t>
          </a:r>
        </a:p>
      </dsp:txBody>
      <dsp:txXfrm>
        <a:off x="2860174" y="611628"/>
        <a:ext cx="1268336" cy="690915"/>
      </dsp:txXfrm>
    </dsp:sp>
    <dsp:sp modelId="{9E95412D-E95F-4356-A2D6-EC08A3C94333}">
      <dsp:nvSpPr>
        <dsp:cNvPr id="0" name=""/>
        <dsp:cNvSpPr/>
      </dsp:nvSpPr>
      <dsp:spPr>
        <a:xfrm>
          <a:off x="4233042" y="574251"/>
          <a:ext cx="1343090" cy="7656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latin typeface="Arial" panose="020B0604020202020204" pitchFamily="34" charset="0"/>
              <a:cs typeface="Arial" panose="020B0604020202020204" pitchFamily="34" charset="0"/>
            </a:rPr>
            <a:t>Satisfaction de la clientèle</a:t>
          </a:r>
        </a:p>
      </dsp:txBody>
      <dsp:txXfrm>
        <a:off x="4270419" y="611628"/>
        <a:ext cx="1268336" cy="690915"/>
      </dsp:txXfrm>
    </dsp:sp>
    <dsp:sp modelId="{4F1AE68D-7A76-470D-9B09-89B348E1CEBA}">
      <dsp:nvSpPr>
        <dsp:cNvPr id="0" name=""/>
        <dsp:cNvSpPr/>
      </dsp:nvSpPr>
      <dsp:spPr>
        <a:xfrm>
          <a:off x="5643288" y="574251"/>
          <a:ext cx="1343090" cy="7656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latin typeface="Arial" panose="020B0604020202020204" pitchFamily="34" charset="0"/>
              <a:cs typeface="Arial" panose="020B0604020202020204" pitchFamily="34" charset="0"/>
            </a:rPr>
            <a:t>Rapports des ventes</a:t>
          </a:r>
        </a:p>
      </dsp:txBody>
      <dsp:txXfrm>
        <a:off x="5680665" y="611628"/>
        <a:ext cx="1268336" cy="690915"/>
      </dsp:txXfrm>
    </dsp:sp>
    <dsp:sp modelId="{7BB69B90-758C-4787-A143-B94FDC26E0BB}">
      <dsp:nvSpPr>
        <dsp:cNvPr id="0" name=""/>
        <dsp:cNvSpPr/>
      </dsp:nvSpPr>
      <dsp:spPr>
        <a:xfrm>
          <a:off x="7053533" y="574251"/>
          <a:ext cx="1343090" cy="7656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CA" sz="1200" kern="1200" dirty="0">
              <a:latin typeface="Arial" panose="020B0604020202020204" pitchFamily="34" charset="0"/>
              <a:cs typeface="Arial" panose="020B0604020202020204" pitchFamily="34" charset="0"/>
            </a:rPr>
            <a:t>Web Analytique</a:t>
          </a:r>
        </a:p>
      </dsp:txBody>
      <dsp:txXfrm>
        <a:off x="7090910" y="611628"/>
        <a:ext cx="1268336" cy="6909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1F4C8-CE43-472C-9A1A-981D3D8B2966}">
      <dsp:nvSpPr>
        <dsp:cNvPr id="0" name=""/>
        <dsp:cNvSpPr/>
      </dsp:nvSpPr>
      <dsp:spPr>
        <a:xfrm rot="5400000">
          <a:off x="424771" y="1664962"/>
          <a:ext cx="1273525" cy="2119117"/>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CBC71-2C2A-439B-8D34-D8A0DFF198DC}">
      <dsp:nvSpPr>
        <dsp:cNvPr id="0" name=""/>
        <dsp:cNvSpPr/>
      </dsp:nvSpPr>
      <dsp:spPr>
        <a:xfrm>
          <a:off x="212188" y="2298121"/>
          <a:ext cx="1913150" cy="167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fr-FR" sz="1800" kern="1200" dirty="0" smtClean="0">
              <a:latin typeface="Arial" panose="020B0604020202020204" pitchFamily="34" charset="0"/>
              <a:cs typeface="Arial" panose="020B0604020202020204" pitchFamily="34" charset="0"/>
            </a:rPr>
            <a:t>Notoriété </a:t>
          </a:r>
        </a:p>
        <a:p>
          <a:pPr lvl="0" algn="l" defTabSz="800100">
            <a:lnSpc>
              <a:spcPct val="90000"/>
            </a:lnSpc>
            <a:spcBef>
              <a:spcPct val="0"/>
            </a:spcBef>
            <a:spcAft>
              <a:spcPct val="35000"/>
            </a:spcAft>
          </a:pPr>
          <a:r>
            <a:rPr lang="fr-CA" sz="1400" kern="1200" dirty="0" smtClean="0">
              <a:latin typeface="Arial" panose="020B0604020202020204" pitchFamily="34" charset="0"/>
              <a:cs typeface="Arial" panose="020B0604020202020204" pitchFamily="34" charset="0"/>
            </a:rPr>
            <a:t>Consommateur conscient du nom, bénéfices, emballage</a:t>
          </a:r>
          <a:endParaRPr lang="fr-FR" sz="1400" kern="1200" dirty="0" smtClean="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endParaRPr lang="fr-FR" sz="1400" kern="1200" dirty="0">
            <a:latin typeface="+mn-lt"/>
            <a:cs typeface="Arial" panose="020B0604020202020204" pitchFamily="34" charset="0"/>
          </a:endParaRPr>
        </a:p>
      </dsp:txBody>
      <dsp:txXfrm>
        <a:off x="212188" y="2298121"/>
        <a:ext cx="1913150" cy="1676988"/>
      </dsp:txXfrm>
    </dsp:sp>
    <dsp:sp modelId="{8ABD6DA5-E41D-4C81-A6C6-897BBED59F3B}">
      <dsp:nvSpPr>
        <dsp:cNvPr id="0" name=""/>
        <dsp:cNvSpPr/>
      </dsp:nvSpPr>
      <dsp:spPr>
        <a:xfrm>
          <a:off x="1764367" y="1508950"/>
          <a:ext cx="360971" cy="360971"/>
        </a:xfrm>
        <a:prstGeom prst="triangle">
          <a:avLst>
            <a:gd name="adj" fmla="val 100000"/>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A7B38-1D23-414B-9D6F-62AAB5690A29}">
      <dsp:nvSpPr>
        <dsp:cNvPr id="0" name=""/>
        <dsp:cNvSpPr/>
      </dsp:nvSpPr>
      <dsp:spPr>
        <a:xfrm rot="5400000">
          <a:off x="2766841" y="1085414"/>
          <a:ext cx="1273525" cy="2119117"/>
        </a:xfrm>
        <a:prstGeom prst="corner">
          <a:avLst>
            <a:gd name="adj1" fmla="val 16120"/>
            <a:gd name="adj2" fmla="val 1611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DEA35-6606-4F95-8241-6B3A13906E01}">
      <dsp:nvSpPr>
        <dsp:cNvPr id="0" name=""/>
        <dsp:cNvSpPr/>
      </dsp:nvSpPr>
      <dsp:spPr>
        <a:xfrm>
          <a:off x="2554258" y="1718574"/>
          <a:ext cx="1913150" cy="167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fr-FR" sz="1800" kern="1200" dirty="0" smtClean="0">
              <a:latin typeface="Arial" panose="020B0604020202020204" pitchFamily="34" charset="0"/>
              <a:cs typeface="Arial" panose="020B0604020202020204" pitchFamily="34" charset="0"/>
            </a:rPr>
            <a:t>Considération</a:t>
          </a:r>
        </a:p>
        <a:p>
          <a:pPr lvl="0" algn="l" defTabSz="800100">
            <a:lnSpc>
              <a:spcPct val="90000"/>
            </a:lnSpc>
            <a:spcBef>
              <a:spcPct val="0"/>
            </a:spcBef>
            <a:spcAft>
              <a:spcPct val="35000"/>
            </a:spcAft>
          </a:pPr>
          <a:r>
            <a:rPr lang="fr-CA" sz="1400" b="0" kern="1200" dirty="0" smtClean="0">
              <a:latin typeface="Arial" panose="020B0604020202020204" pitchFamily="34" charset="0"/>
              <a:cs typeface="Arial" panose="020B0604020202020204" pitchFamily="34" charset="0"/>
            </a:rPr>
            <a:t>Marque présente dans l’ensemble évoqué</a:t>
          </a:r>
          <a:endParaRPr lang="fr-FR" sz="1400" b="0" kern="1200" dirty="0">
            <a:latin typeface="Arial" panose="020B0604020202020204" pitchFamily="34" charset="0"/>
            <a:cs typeface="Arial" panose="020B0604020202020204" pitchFamily="34" charset="0"/>
          </a:endParaRPr>
        </a:p>
      </dsp:txBody>
      <dsp:txXfrm>
        <a:off x="2554258" y="1718574"/>
        <a:ext cx="1913150" cy="1676988"/>
      </dsp:txXfrm>
    </dsp:sp>
    <dsp:sp modelId="{E14163B3-5CDC-4A1C-972C-7B332E45988E}">
      <dsp:nvSpPr>
        <dsp:cNvPr id="0" name=""/>
        <dsp:cNvSpPr/>
      </dsp:nvSpPr>
      <dsp:spPr>
        <a:xfrm>
          <a:off x="4106437" y="929402"/>
          <a:ext cx="360971" cy="360971"/>
        </a:xfrm>
        <a:prstGeom prst="triangle">
          <a:avLst>
            <a:gd name="adj" fmla="val 10000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01B37-5D54-439A-8869-FEDECAA0BBE2}">
      <dsp:nvSpPr>
        <dsp:cNvPr id="0" name=""/>
        <dsp:cNvSpPr/>
      </dsp:nvSpPr>
      <dsp:spPr>
        <a:xfrm rot="5400000">
          <a:off x="5108911" y="505866"/>
          <a:ext cx="1273525" cy="2119117"/>
        </a:xfrm>
        <a:prstGeom prst="corner">
          <a:avLst>
            <a:gd name="adj1" fmla="val 16120"/>
            <a:gd name="adj2" fmla="val 1611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07FA9-DC0C-4820-A848-08338D62D8A4}">
      <dsp:nvSpPr>
        <dsp:cNvPr id="0" name=""/>
        <dsp:cNvSpPr/>
      </dsp:nvSpPr>
      <dsp:spPr>
        <a:xfrm>
          <a:off x="4896328" y="1139026"/>
          <a:ext cx="1913150" cy="167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fr-FR" sz="1800" kern="1200" dirty="0" smtClean="0">
              <a:latin typeface="Arial" panose="020B0604020202020204" pitchFamily="34" charset="0"/>
              <a:cs typeface="Arial" panose="020B0604020202020204" pitchFamily="34" charset="0"/>
            </a:rPr>
            <a:t>Préférence</a:t>
          </a:r>
          <a:r>
            <a:rPr lang="fr-FR" sz="2000" kern="1200" dirty="0" smtClean="0">
              <a:latin typeface="Arial" panose="020B0604020202020204" pitchFamily="34" charset="0"/>
              <a:cs typeface="Arial" panose="020B0604020202020204" pitchFamily="34" charset="0"/>
            </a:rPr>
            <a:t>   </a:t>
          </a:r>
          <a:r>
            <a:rPr lang="fr-FR" sz="2300" kern="1200" dirty="0" smtClean="0">
              <a:latin typeface="Arial" panose="020B0604020202020204" pitchFamily="34" charset="0"/>
              <a:cs typeface="Arial" panose="020B0604020202020204" pitchFamily="34" charset="0"/>
            </a:rPr>
            <a:t> </a:t>
          </a:r>
          <a:r>
            <a:rPr lang="fr-FR" sz="2300" kern="1200" dirty="0" smtClean="0"/>
            <a:t>            </a:t>
          </a:r>
          <a:r>
            <a:rPr lang="fr-FR" sz="2000" kern="1200" dirty="0" smtClean="0"/>
            <a:t>                                               </a:t>
          </a:r>
          <a:r>
            <a:rPr lang="fr-CA" sz="1400" b="0" kern="1200" dirty="0" smtClean="0">
              <a:latin typeface="Arial" panose="020B0604020202020204" pitchFamily="34" charset="0"/>
              <a:cs typeface="Arial" panose="020B0604020202020204" pitchFamily="34" charset="0"/>
            </a:rPr>
            <a:t>Marque de choix. Consommateur reporte son achat si marque non disponible. </a:t>
          </a:r>
          <a:endParaRPr lang="fr-FR" sz="2000" b="0" kern="1200" dirty="0">
            <a:latin typeface="Arial" panose="020B0604020202020204" pitchFamily="34" charset="0"/>
            <a:cs typeface="Arial" panose="020B0604020202020204" pitchFamily="34" charset="0"/>
          </a:endParaRPr>
        </a:p>
      </dsp:txBody>
      <dsp:txXfrm>
        <a:off x="4896328" y="1139026"/>
        <a:ext cx="1913150" cy="1676988"/>
      </dsp:txXfrm>
    </dsp:sp>
    <dsp:sp modelId="{A39D7481-B0F9-4954-ABE1-0E92FBF28FCA}">
      <dsp:nvSpPr>
        <dsp:cNvPr id="0" name=""/>
        <dsp:cNvSpPr/>
      </dsp:nvSpPr>
      <dsp:spPr>
        <a:xfrm>
          <a:off x="6448507" y="349855"/>
          <a:ext cx="360971" cy="360971"/>
        </a:xfrm>
        <a:prstGeom prst="triangle">
          <a:avLst>
            <a:gd name="adj" fmla="val 100000"/>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7D921-F122-4C15-9044-25A927AB42FC}">
      <dsp:nvSpPr>
        <dsp:cNvPr id="0" name=""/>
        <dsp:cNvSpPr/>
      </dsp:nvSpPr>
      <dsp:spPr>
        <a:xfrm rot="5400000">
          <a:off x="7450982" y="-73680"/>
          <a:ext cx="1273525" cy="2119117"/>
        </a:xfrm>
        <a:prstGeom prst="corner">
          <a:avLst>
            <a:gd name="adj1" fmla="val 16120"/>
            <a:gd name="adj2" fmla="val 161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2A7AA-FC67-4AB7-A03D-1CB4497167CD}">
      <dsp:nvSpPr>
        <dsp:cNvPr id="0" name=""/>
        <dsp:cNvSpPr/>
      </dsp:nvSpPr>
      <dsp:spPr>
        <a:xfrm>
          <a:off x="7238399" y="559478"/>
          <a:ext cx="1913150" cy="167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fr-FR" sz="1800" kern="1200" dirty="0" smtClean="0">
              <a:latin typeface="Arial" panose="020B0604020202020204" pitchFamily="34" charset="0"/>
              <a:cs typeface="Arial" panose="020B0604020202020204" pitchFamily="34" charset="0"/>
            </a:rPr>
            <a:t>Ambassadeur</a:t>
          </a:r>
        </a:p>
        <a:p>
          <a:pPr lvl="0" algn="l" defTabSz="800100">
            <a:lnSpc>
              <a:spcPct val="90000"/>
            </a:lnSpc>
            <a:spcBef>
              <a:spcPct val="0"/>
            </a:spcBef>
            <a:spcAft>
              <a:spcPct val="35000"/>
            </a:spcAft>
          </a:pPr>
          <a:r>
            <a:rPr lang="fr-CA" sz="1400" kern="1200" dirty="0" smtClean="0">
              <a:latin typeface="Arial" panose="020B0604020202020204" pitchFamily="34" charset="0"/>
              <a:cs typeface="Arial" panose="020B0604020202020204" pitchFamily="34" charset="0"/>
            </a:rPr>
            <a:t>Le consommateur partage son expérience positive avec le produit et influence de futurs consommateurs. </a:t>
          </a:r>
        </a:p>
        <a:p>
          <a:pPr lvl="0" algn="l" defTabSz="800100">
            <a:lnSpc>
              <a:spcPct val="90000"/>
            </a:lnSpc>
            <a:spcBef>
              <a:spcPct val="0"/>
            </a:spcBef>
            <a:spcAft>
              <a:spcPct val="35000"/>
            </a:spcAft>
          </a:pPr>
          <a:r>
            <a:rPr lang="fr-CA" sz="1400" kern="1200" dirty="0" smtClean="0">
              <a:latin typeface="Arial" panose="020B0604020202020204" pitchFamily="34" charset="0"/>
              <a:cs typeface="Arial" panose="020B0604020202020204" pitchFamily="34" charset="0"/>
            </a:rPr>
            <a:t>Le </a:t>
          </a:r>
          <a:r>
            <a:rPr lang="fr-CA" sz="1400" kern="1200" dirty="0" err="1" smtClean="0">
              <a:latin typeface="Arial" panose="020B0604020202020204" pitchFamily="34" charset="0"/>
              <a:cs typeface="Arial" panose="020B0604020202020204" pitchFamily="34" charset="0"/>
            </a:rPr>
            <a:t>Saint-Graal</a:t>
          </a:r>
          <a:r>
            <a:rPr lang="fr-CA" sz="1400" kern="1200" dirty="0" smtClean="0">
              <a:latin typeface="Arial" panose="020B0604020202020204" pitchFamily="34" charset="0"/>
              <a:cs typeface="Arial" panose="020B0604020202020204" pitchFamily="34" charset="0"/>
            </a:rPr>
            <a:t>!</a:t>
          </a:r>
          <a:endParaRPr lang="fr-FR" sz="1400" kern="1200" dirty="0">
            <a:latin typeface="Arial" panose="020B0604020202020204" pitchFamily="34" charset="0"/>
            <a:cs typeface="Arial" panose="020B0604020202020204" pitchFamily="34" charset="0"/>
          </a:endParaRPr>
        </a:p>
      </dsp:txBody>
      <dsp:txXfrm>
        <a:off x="7238399" y="559478"/>
        <a:ext cx="1913150" cy="16769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5CFA0-4F97-4F02-961D-9F56B4C7BE15}">
      <dsp:nvSpPr>
        <dsp:cNvPr id="0" name=""/>
        <dsp:cNvSpPr/>
      </dsp:nvSpPr>
      <dsp:spPr>
        <a:xfrm>
          <a:off x="609849" y="0"/>
          <a:ext cx="6911631" cy="438008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6B5847-E1DC-44CB-A75D-91E9CCB979DC}">
      <dsp:nvSpPr>
        <dsp:cNvPr id="0" name=""/>
        <dsp:cNvSpPr/>
      </dsp:nvSpPr>
      <dsp:spPr>
        <a:xfrm>
          <a:off x="275544" y="1314026"/>
          <a:ext cx="2439399" cy="175203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2000" kern="1200" dirty="0"/>
            <a:t>Où sommes-nous ?</a:t>
          </a:r>
        </a:p>
      </dsp:txBody>
      <dsp:txXfrm>
        <a:off x="361071" y="1399553"/>
        <a:ext cx="2268345" cy="1580980"/>
      </dsp:txXfrm>
    </dsp:sp>
    <dsp:sp modelId="{F1FA05A4-80EB-4EC8-8433-D5C3287B919E}">
      <dsp:nvSpPr>
        <dsp:cNvPr id="0" name=""/>
        <dsp:cNvSpPr/>
      </dsp:nvSpPr>
      <dsp:spPr>
        <a:xfrm>
          <a:off x="2845965" y="1314026"/>
          <a:ext cx="2439399" cy="175203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2000" kern="1200" dirty="0"/>
            <a:t>Où voulons-nous être ? </a:t>
          </a:r>
        </a:p>
      </dsp:txBody>
      <dsp:txXfrm>
        <a:off x="2931492" y="1399553"/>
        <a:ext cx="2268345" cy="1580980"/>
      </dsp:txXfrm>
    </dsp:sp>
    <dsp:sp modelId="{BC6C6122-9B16-4FDB-8B8B-D915255F9D48}">
      <dsp:nvSpPr>
        <dsp:cNvPr id="0" name=""/>
        <dsp:cNvSpPr/>
      </dsp:nvSpPr>
      <dsp:spPr>
        <a:xfrm>
          <a:off x="5416387" y="1314026"/>
          <a:ext cx="2439399" cy="175203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2000" kern="1200" smtClean="0"/>
            <a:t>Quelle est / quelles sont la (les) stratégie(s) de communication pour y parvenir ?</a:t>
          </a:r>
          <a:endParaRPr lang="fr-CA" sz="2000" kern="1200" dirty="0"/>
        </a:p>
      </dsp:txBody>
      <dsp:txXfrm>
        <a:off x="5501914" y="1399553"/>
        <a:ext cx="2268345" cy="15809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rgbClr val="E68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rgbClr val="E68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rgbClr val="E68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422C-A560-4FBE-B989-4BACC7D0B16C}">
      <dsp:nvSpPr>
        <dsp:cNvPr id="0" name=""/>
        <dsp:cNvSpPr/>
      </dsp:nvSpPr>
      <dsp:spPr>
        <a:xfrm>
          <a:off x="416364" y="0"/>
          <a:ext cx="4718803" cy="67970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08974-CFA6-4FCC-98A0-F48D3A4C6058}">
      <dsp:nvSpPr>
        <dsp:cNvPr id="0" name=""/>
        <dsp:cNvSpPr/>
      </dsp:nvSpPr>
      <dsp:spPr>
        <a:xfrm>
          <a:off x="1185"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Quoi?</a:t>
          </a:r>
        </a:p>
      </dsp:txBody>
      <dsp:txXfrm>
        <a:off x="14457" y="217183"/>
        <a:ext cx="997087" cy="245337"/>
      </dsp:txXfrm>
    </dsp:sp>
    <dsp:sp modelId="{29C9455C-F6A4-43AA-8C52-C50B1A38007A}">
      <dsp:nvSpPr>
        <dsp:cNvPr id="0" name=""/>
        <dsp:cNvSpPr/>
      </dsp:nvSpPr>
      <dsp:spPr>
        <a:xfrm>
          <a:off x="1132568"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Pourquoi?</a:t>
          </a:r>
        </a:p>
      </dsp:txBody>
      <dsp:txXfrm>
        <a:off x="1145840" y="217183"/>
        <a:ext cx="997087" cy="245337"/>
      </dsp:txXfrm>
    </dsp:sp>
    <dsp:sp modelId="{51FFBB06-6F6C-4E68-BCDB-8326DC8827CE}">
      <dsp:nvSpPr>
        <dsp:cNvPr id="0" name=""/>
        <dsp:cNvSpPr/>
      </dsp:nvSpPr>
      <dsp:spPr>
        <a:xfrm>
          <a:off x="2263950"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Comment?</a:t>
          </a:r>
        </a:p>
      </dsp:txBody>
      <dsp:txXfrm>
        <a:off x="2277222" y="217183"/>
        <a:ext cx="997087" cy="245337"/>
      </dsp:txXfrm>
    </dsp:sp>
    <dsp:sp modelId="{DF187A32-8FA7-4A2D-B1D6-5533326D7AE4}">
      <dsp:nvSpPr>
        <dsp:cNvPr id="0" name=""/>
        <dsp:cNvSpPr/>
      </dsp:nvSpPr>
      <dsp:spPr>
        <a:xfrm>
          <a:off x="3395333" y="203911"/>
          <a:ext cx="1023631" cy="271881"/>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Quand?</a:t>
          </a:r>
        </a:p>
      </dsp:txBody>
      <dsp:txXfrm>
        <a:off x="3408605" y="217183"/>
        <a:ext cx="997087" cy="245337"/>
      </dsp:txXfrm>
    </dsp:sp>
    <dsp:sp modelId="{36C405D0-3CF5-45D3-843E-3F0A74C9F5F5}">
      <dsp:nvSpPr>
        <dsp:cNvPr id="0" name=""/>
        <dsp:cNvSpPr/>
      </dsp:nvSpPr>
      <dsp:spPr>
        <a:xfrm>
          <a:off x="4526715" y="203911"/>
          <a:ext cx="1023631" cy="271881"/>
        </a:xfrm>
        <a:prstGeom prst="roundRect">
          <a:avLst/>
        </a:prstGeom>
        <a:solidFill>
          <a:srgbClr val="E68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CA" sz="1100" kern="1200" dirty="0"/>
            <a:t>Combien?</a:t>
          </a:r>
        </a:p>
      </dsp:txBody>
      <dsp:txXfrm>
        <a:off x="4539987" y="217183"/>
        <a:ext cx="997087" cy="2453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9" y="0"/>
            <a:ext cx="3066733" cy="469780"/>
          </a:xfrm>
          <a:prstGeom prst="rect">
            <a:avLst/>
          </a:prstGeom>
        </p:spPr>
        <p:txBody>
          <a:bodyPr vert="horz" lIns="93838" tIns="46919" rIns="93838" bIns="46919" rtlCol="0"/>
          <a:lstStyle>
            <a:lvl1pPr algn="l">
              <a:defRPr sz="1200"/>
            </a:lvl1pPr>
          </a:lstStyle>
          <a:p>
            <a:endParaRPr lang="fr-CA"/>
          </a:p>
        </p:txBody>
      </p:sp>
      <p:sp>
        <p:nvSpPr>
          <p:cNvPr id="3" name="Espace réservé de la date 2"/>
          <p:cNvSpPr>
            <a:spLocks noGrp="1"/>
          </p:cNvSpPr>
          <p:nvPr>
            <p:ph type="dt" idx="1"/>
          </p:nvPr>
        </p:nvSpPr>
        <p:spPr>
          <a:xfrm>
            <a:off x="4008714" y="0"/>
            <a:ext cx="3066733" cy="469780"/>
          </a:xfrm>
          <a:prstGeom prst="rect">
            <a:avLst/>
          </a:prstGeom>
        </p:spPr>
        <p:txBody>
          <a:bodyPr vert="horz" lIns="93838" tIns="46919" rIns="93838" bIns="46919" rtlCol="0"/>
          <a:lstStyle>
            <a:lvl1pPr algn="r">
              <a:defRPr sz="1200"/>
            </a:lvl1pPr>
          </a:lstStyle>
          <a:p>
            <a:fld id="{EE4D9172-DB3B-4B8D-AB7C-1947F43F37BF}" type="datetimeFigureOut">
              <a:rPr lang="fr-CA" smtClean="0"/>
              <a:t>2020-03-08</a:t>
            </a:fld>
            <a:endParaRPr lang="fr-CA"/>
          </a:p>
        </p:txBody>
      </p:sp>
      <p:sp>
        <p:nvSpPr>
          <p:cNvPr id="4" name="Espace réservé de l'image des diapositives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838" tIns="46919" rIns="93838" bIns="46919" rtlCol="0" anchor="ctr"/>
          <a:lstStyle/>
          <a:p>
            <a:endParaRPr lang="fr-CA"/>
          </a:p>
        </p:txBody>
      </p:sp>
      <p:sp>
        <p:nvSpPr>
          <p:cNvPr id="5" name="Espace réservé des commentaires 4"/>
          <p:cNvSpPr>
            <a:spLocks noGrp="1"/>
          </p:cNvSpPr>
          <p:nvPr>
            <p:ph type="body" sz="quarter" idx="3"/>
          </p:nvPr>
        </p:nvSpPr>
        <p:spPr>
          <a:xfrm>
            <a:off x="707708" y="4505989"/>
            <a:ext cx="5661660" cy="3686711"/>
          </a:xfrm>
          <a:prstGeom prst="rect">
            <a:avLst/>
          </a:prstGeom>
        </p:spPr>
        <p:txBody>
          <a:bodyPr vert="horz" lIns="93838" tIns="46919" rIns="93838" bIns="4691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9" y="8893306"/>
            <a:ext cx="3066733" cy="469779"/>
          </a:xfrm>
          <a:prstGeom prst="rect">
            <a:avLst/>
          </a:prstGeom>
        </p:spPr>
        <p:txBody>
          <a:bodyPr vert="horz" lIns="93838" tIns="46919" rIns="93838" bIns="4691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4008714" y="8893306"/>
            <a:ext cx="3066733" cy="469779"/>
          </a:xfrm>
          <a:prstGeom prst="rect">
            <a:avLst/>
          </a:prstGeom>
        </p:spPr>
        <p:txBody>
          <a:bodyPr vert="horz" lIns="93838" tIns="46919" rIns="93838" bIns="46919" rtlCol="0" anchor="b"/>
          <a:lstStyle>
            <a:lvl1pPr algn="r">
              <a:defRPr sz="1200"/>
            </a:lvl1pPr>
          </a:lstStyle>
          <a:p>
            <a:fld id="{8F828EA2-8401-4385-996E-2F8244302363}" type="slidenum">
              <a:rPr lang="fr-CA" smtClean="0"/>
              <a:t>‹N°›</a:t>
            </a:fld>
            <a:endParaRPr lang="fr-CA"/>
          </a:p>
        </p:txBody>
      </p:sp>
    </p:spTree>
    <p:extLst>
      <p:ext uri="{BB962C8B-B14F-4D97-AF65-F5344CB8AC3E}">
        <p14:creationId xmlns:p14="http://schemas.microsoft.com/office/powerpoint/2010/main" val="102680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u-experienced.net/files/le_brief_dagenc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ooks.google.ca/books?id=O2DUyGFh1rcC&amp;pg=PA83&amp;lpg=PA83&amp;dq=formulation+de+constats&amp;source=bl&amp;ots=i-2l2gJNU5&amp;sig=ACfU3U0E8SO4mjUPr7OFT8oLlQO85xQCIw&amp;hl=fr&amp;sa=X&amp;ved=2ahUKEwiXzsf7jbXiAhWSVt8KHUflCJ8Q6AEwBnoECAkQAQ#v=onepage&amp;q=formulation%20de%20constats&amp;f=fals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ifeisgood.co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blog.hubspot.com/marketing/inspiring-company-mission-statement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u="none"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a:t>
            </a:fld>
            <a:endParaRPr lang="fr-CA"/>
          </a:p>
        </p:txBody>
      </p:sp>
    </p:spTree>
    <p:extLst>
      <p:ext uri="{BB962C8B-B14F-4D97-AF65-F5344CB8AC3E}">
        <p14:creationId xmlns:p14="http://schemas.microsoft.com/office/powerpoint/2010/main" val="373166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10</a:t>
            </a:fld>
            <a:endParaRPr lang="fr-CA"/>
          </a:p>
        </p:txBody>
      </p:sp>
    </p:spTree>
    <p:extLst>
      <p:ext uri="{BB962C8B-B14F-4D97-AF65-F5344CB8AC3E}">
        <p14:creationId xmlns:p14="http://schemas.microsoft.com/office/powerpoint/2010/main" val="1937899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100</a:t>
            </a:fld>
            <a:endParaRPr lang="fr-CA"/>
          </a:p>
        </p:txBody>
      </p:sp>
    </p:spTree>
    <p:extLst>
      <p:ext uri="{BB962C8B-B14F-4D97-AF65-F5344CB8AC3E}">
        <p14:creationId xmlns:p14="http://schemas.microsoft.com/office/powerpoint/2010/main" val="6919013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101</a:t>
            </a:fld>
            <a:endParaRPr lang="fr-CA"/>
          </a:p>
        </p:txBody>
      </p:sp>
    </p:spTree>
    <p:extLst>
      <p:ext uri="{BB962C8B-B14F-4D97-AF65-F5344CB8AC3E}">
        <p14:creationId xmlns:p14="http://schemas.microsoft.com/office/powerpoint/2010/main" val="13655086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102</a:t>
            </a:fld>
            <a:endParaRPr lang="fr-CA"/>
          </a:p>
        </p:txBody>
      </p:sp>
    </p:spTree>
    <p:extLst>
      <p:ext uri="{BB962C8B-B14F-4D97-AF65-F5344CB8AC3E}">
        <p14:creationId xmlns:p14="http://schemas.microsoft.com/office/powerpoint/2010/main" val="19218574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103</a:t>
            </a:fld>
            <a:endParaRPr lang="fr-CA"/>
          </a:p>
        </p:txBody>
      </p:sp>
    </p:spTree>
    <p:extLst>
      <p:ext uri="{BB962C8B-B14F-4D97-AF65-F5344CB8AC3E}">
        <p14:creationId xmlns:p14="http://schemas.microsoft.com/office/powerpoint/2010/main" val="27457393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104</a:t>
            </a:fld>
            <a:endParaRPr lang="fr-CA"/>
          </a:p>
        </p:txBody>
      </p:sp>
    </p:spTree>
    <p:extLst>
      <p:ext uri="{BB962C8B-B14F-4D97-AF65-F5344CB8AC3E}">
        <p14:creationId xmlns:p14="http://schemas.microsoft.com/office/powerpoint/2010/main" val="38969089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105</a:t>
            </a:fld>
            <a:endParaRPr lang="fr-CA"/>
          </a:p>
        </p:txBody>
      </p:sp>
    </p:spTree>
    <p:extLst>
      <p:ext uri="{BB962C8B-B14F-4D97-AF65-F5344CB8AC3E}">
        <p14:creationId xmlns:p14="http://schemas.microsoft.com/office/powerpoint/2010/main" val="10560108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106</a:t>
            </a:fld>
            <a:endParaRPr lang="fr-CA"/>
          </a:p>
        </p:txBody>
      </p:sp>
    </p:spTree>
    <p:extLst>
      <p:ext uri="{BB962C8B-B14F-4D97-AF65-F5344CB8AC3E}">
        <p14:creationId xmlns:p14="http://schemas.microsoft.com/office/powerpoint/2010/main" val="15972478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107</a:t>
            </a:fld>
            <a:endParaRPr lang="fr-CA"/>
          </a:p>
        </p:txBody>
      </p:sp>
    </p:spTree>
    <p:extLst>
      <p:ext uri="{BB962C8B-B14F-4D97-AF65-F5344CB8AC3E}">
        <p14:creationId xmlns:p14="http://schemas.microsoft.com/office/powerpoint/2010/main" val="30394520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108</a:t>
            </a:fld>
            <a:endParaRPr lang="fr-CA"/>
          </a:p>
        </p:txBody>
      </p:sp>
    </p:spTree>
    <p:extLst>
      <p:ext uri="{BB962C8B-B14F-4D97-AF65-F5344CB8AC3E}">
        <p14:creationId xmlns:p14="http://schemas.microsoft.com/office/powerpoint/2010/main" val="459960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109</a:t>
            </a:fld>
            <a:endParaRPr lang="fr-CA"/>
          </a:p>
        </p:txBody>
      </p:sp>
    </p:spTree>
    <p:extLst>
      <p:ext uri="{BB962C8B-B14F-4D97-AF65-F5344CB8AC3E}">
        <p14:creationId xmlns:p14="http://schemas.microsoft.com/office/powerpoint/2010/main" val="971793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11</a:t>
            </a:fld>
            <a:endParaRPr lang="fr-CA"/>
          </a:p>
        </p:txBody>
      </p:sp>
    </p:spTree>
    <p:extLst>
      <p:ext uri="{BB962C8B-B14F-4D97-AF65-F5344CB8AC3E}">
        <p14:creationId xmlns:p14="http://schemas.microsoft.com/office/powerpoint/2010/main" val="37025759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110</a:t>
            </a:fld>
            <a:endParaRPr lang="fr-CA"/>
          </a:p>
        </p:txBody>
      </p:sp>
    </p:spTree>
    <p:extLst>
      <p:ext uri="{BB962C8B-B14F-4D97-AF65-F5344CB8AC3E}">
        <p14:creationId xmlns:p14="http://schemas.microsoft.com/office/powerpoint/2010/main" val="1883533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560">
              <a:defRPr/>
            </a:pPr>
            <a:r>
              <a:rPr lang="fr-CA" sz="1000" b="1" dirty="0"/>
              <a:t>Cette section devrait reprendre les éléments du briefing du client</a:t>
            </a:r>
            <a:r>
              <a:rPr lang="fr-CA" sz="1000" dirty="0"/>
              <a:t>.</a:t>
            </a:r>
          </a:p>
          <a:p>
            <a:pPr defTabSz="913560">
              <a:defRPr/>
            </a:pPr>
            <a:endParaRPr lang="fr-CA" sz="1000" dirty="0"/>
          </a:p>
          <a:p>
            <a:pPr defTabSz="913560">
              <a:defRPr/>
            </a:pPr>
            <a:r>
              <a:rPr lang="fr-CA" sz="1000" dirty="0"/>
              <a:t>On pourrait ici ajouter le « vrai » problème à régler. Le client certes connaît fort bien son entreprise mais est-il objectif, est-il réaliste? Par exemple, dans l’enthousiasme définir un groupe cible comme « tout le monde peut acheter mon produit » n’est pas une définition réaliste. </a:t>
            </a:r>
          </a:p>
          <a:p>
            <a:pPr defTabSz="913560">
              <a:defRPr/>
            </a:pPr>
            <a:endParaRPr lang="fr-CA" sz="1000" dirty="0"/>
          </a:p>
          <a:p>
            <a:pPr defTabSz="913560">
              <a:defRPr/>
            </a:pPr>
            <a:r>
              <a:rPr lang="fr-CA" sz="1000" b="1" dirty="0" smtClean="0"/>
              <a:t>Analyse du Mix Marketing (Éléments de différenciation)</a:t>
            </a:r>
          </a:p>
          <a:p>
            <a:pPr defTabSz="913560">
              <a:defRPr/>
            </a:pPr>
            <a:endParaRPr lang="fr-CA" sz="1000" dirty="0" smtClean="0"/>
          </a:p>
          <a:p>
            <a:r>
              <a:rPr lang="fr-CA" dirty="0" smtClean="0"/>
              <a:t>Dans le briefing du client, il serait d’usage d’y retrouver :</a:t>
            </a:r>
          </a:p>
          <a:p>
            <a:endParaRPr lang="fr-CA" sz="1600" dirty="0" smtClean="0"/>
          </a:p>
          <a:p>
            <a:pPr marL="228495" indent="-228495">
              <a:buFont typeface="+mj-lt"/>
              <a:buAutoNum type="arabicPeriod"/>
            </a:pPr>
            <a:r>
              <a:rPr lang="fr-CA" dirty="0" smtClean="0"/>
              <a:t>Le positionnement de la marque :  Le positionnement est le socle stratégique qui oriente les différentes variables du mix marketing.  Le client devrait alors avoir formulé son positionnement au préalable.</a:t>
            </a:r>
          </a:p>
          <a:p>
            <a:pPr marL="228495" indent="-228495">
              <a:buFont typeface="+mj-lt"/>
              <a:buAutoNum type="arabicPeriod"/>
            </a:pPr>
            <a:endParaRPr lang="fr-CA" dirty="0" smtClean="0"/>
          </a:p>
          <a:p>
            <a:pPr marL="228495" indent="-228495">
              <a:buFont typeface="+mj-lt"/>
              <a:buAutoNum type="arabicPeriod"/>
            </a:pPr>
            <a:r>
              <a:rPr lang="fr-CA" dirty="0" smtClean="0"/>
              <a:t>Les stratégies liées aux 5 variables du mix-marketing (5P). Il suffit alors d’en dégager les éléments clés.</a:t>
            </a:r>
          </a:p>
          <a:p>
            <a:endParaRPr lang="fr-CA" dirty="0" smtClean="0"/>
          </a:p>
          <a:p>
            <a:r>
              <a:rPr lang="fr-CA" sz="1000" b="1" dirty="0" smtClean="0"/>
              <a:t>Le Produit</a:t>
            </a:r>
            <a:r>
              <a:rPr lang="fr-CA" sz="1000" dirty="0" smtClean="0"/>
              <a:t> : Le produit présente-t-il les caractéristiques et les bénéfices pertinents aux attentes de la clientèle ciblée? En quoi se distingue-t-il de la concurrence? Quel(s) avantage(s) s’en dégage-t-il? Est-il adapté pour saisir l'opportunité du marché? Le produit, son emballage (ou conditionnement), son cadre de présentation ou d’opération, peuvent-ils être exploités ou servir de support aux activités de communication?</a:t>
            </a:r>
          </a:p>
          <a:p>
            <a:endParaRPr lang="fr-CA" sz="1000" dirty="0" smtClean="0"/>
          </a:p>
          <a:p>
            <a:r>
              <a:rPr lang="fr-CA" sz="1000" b="1" dirty="0" smtClean="0"/>
              <a:t>Le Prix</a:t>
            </a:r>
            <a:r>
              <a:rPr lang="fr-CA" sz="1000" dirty="0" smtClean="0"/>
              <a:t> : Quelle est la stratégie adoptée?  Pénétration? Écrémage? Prestige? ou simplement le prix le plus bas?  Comment le prix se compare-t-il avec la concurrence ? Correspond-il à la  valeur perçue par la clientèle / le consommateur? </a:t>
            </a:r>
          </a:p>
          <a:p>
            <a:endParaRPr lang="fr-CA" sz="1000" dirty="0" smtClean="0"/>
          </a:p>
          <a:p>
            <a:r>
              <a:rPr lang="fr-CA" sz="1000" b="1" dirty="0" smtClean="0"/>
              <a:t>La Distribution (Place) </a:t>
            </a:r>
            <a:r>
              <a:rPr lang="fr-CA" sz="1000" dirty="0" smtClean="0"/>
              <a:t>: Le réseau de distribution utilisé permet-il de rejoindre adéquatement la clientèle visée? Répond-il pertinemment au positionnement de la marque? Qu’en est-il du marchandisage? Favorise-t-il le processus d’achat? Offre-t-il une opportunité de se distinguer? Peut-il, dans le cadre actuel, contribuer à résoudre le problème ou à saisir l'opportunité? De quelle façon peut-on exploiter le réseau de distribution dans notre plan de communication?  En quoi, les communications peuvent-elles supporter l’entreprise dans sa relation avec le réseau de distribution?</a:t>
            </a:r>
          </a:p>
          <a:p>
            <a:endParaRPr lang="fr-CA" sz="1000" dirty="0" smtClean="0"/>
          </a:p>
          <a:p>
            <a:r>
              <a:rPr lang="fr-CA" sz="1000" b="1" dirty="0" smtClean="0"/>
              <a:t>La Communication (Promotion) </a:t>
            </a:r>
            <a:r>
              <a:rPr lang="fr-CA" sz="1000" dirty="0" smtClean="0"/>
              <a:t>: Quel est le rôle attendu des communications dans le plan actuel?  Quels sont les paramètres liés au mandat? Budget?  Timing? On peut également se demander quelle a été la performance des activités de communication antérieures ? </a:t>
            </a:r>
          </a:p>
          <a:p>
            <a:endParaRPr lang="fr-CA" sz="1000" dirty="0" smtClean="0"/>
          </a:p>
          <a:p>
            <a:r>
              <a:rPr lang="fr-CA" sz="1000" b="1" dirty="0" smtClean="0"/>
              <a:t>Le Service à la Clientèle (People) </a:t>
            </a:r>
            <a:r>
              <a:rPr lang="fr-CA" sz="1000" dirty="0" smtClean="0"/>
              <a:t>: Quelle est la vision et le rôle du SAC dans le plan actuel? À quelles étapes du processus décisionnel, d’achat et de consommation, le SAC peut-il apporter une contribution significative?  De quelle façon, cette variable peut-elle être exploitée et/ou intégrée à un plan de communication? En quoi les communications pourraient-elles supporter le SAC? Profils d’embauche en adéquation avec la mission et les valeurs.  Programmes de formation et de motivation, etc. </a:t>
            </a:r>
          </a:p>
          <a:p>
            <a:endParaRPr lang="fr-CA" dirty="0"/>
          </a:p>
          <a:p>
            <a:r>
              <a:rPr lang="fr-CA" b="1" dirty="0">
                <a:solidFill>
                  <a:srgbClr val="C00000"/>
                </a:solidFill>
              </a:rPr>
              <a:t>Briefer une agence</a:t>
            </a:r>
          </a:p>
          <a:p>
            <a:endParaRPr lang="fr-CA" b="1" dirty="0"/>
          </a:p>
          <a:p>
            <a:r>
              <a:rPr lang="fr-CA" b="1" dirty="0"/>
              <a:t>Autres références utiles</a:t>
            </a:r>
          </a:p>
          <a:p>
            <a:endParaRPr lang="fr-CA" b="1" dirty="0"/>
          </a:p>
          <a:p>
            <a:r>
              <a:rPr lang="fr-CA" b="1" dirty="0"/>
              <a:t>Savoir bien briefer une agence pour obtenir plus de performances et plus de valeur</a:t>
            </a:r>
          </a:p>
          <a:p>
            <a:r>
              <a:rPr lang="fr-CA" dirty="0"/>
              <a:t>Source : www.lesagencesdelannee.com/informations-utiles/articles/briefer-une-agence</a:t>
            </a:r>
          </a:p>
          <a:p>
            <a:endParaRPr lang="fr-CA" dirty="0"/>
          </a:p>
          <a:p>
            <a:r>
              <a:rPr lang="fr-CA" b="1" dirty="0"/>
              <a:t>Le brief d’agence</a:t>
            </a:r>
            <a:endParaRPr lang="fr-CA" dirty="0">
              <a:hlinkClick r:id="rId3"/>
            </a:endParaRPr>
          </a:p>
          <a:p>
            <a:r>
              <a:rPr lang="fr-CA" dirty="0"/>
              <a:t>Source : www.r.u-experienced.net</a:t>
            </a:r>
            <a:endParaRPr lang="fr-CA" b="1" dirty="0"/>
          </a:p>
          <a:p>
            <a:endParaRPr lang="fr-CA" dirty="0"/>
          </a:p>
          <a:p>
            <a:r>
              <a:rPr lang="fr-CA" b="1" dirty="0"/>
              <a:t>Rédiger un brief pour une agence de publicité</a:t>
            </a:r>
            <a:endParaRPr lang="fr-CA" dirty="0">
              <a:hlinkClick r:id="rId3"/>
            </a:endParaRPr>
          </a:p>
          <a:p>
            <a:r>
              <a:rPr lang="fr-CA" dirty="0"/>
              <a:t>Source : www.pimido.com/marketing/marketing-produit/fiche/brief-agence-publicite-407068.html</a:t>
            </a:r>
          </a:p>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12</a:t>
            </a:fld>
            <a:endParaRPr lang="fr-CA"/>
          </a:p>
        </p:txBody>
      </p:sp>
    </p:spTree>
    <p:extLst>
      <p:ext uri="{BB962C8B-B14F-4D97-AF65-F5344CB8AC3E}">
        <p14:creationId xmlns:p14="http://schemas.microsoft.com/office/powerpoint/2010/main" val="3014776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13</a:t>
            </a:fld>
            <a:endParaRPr lang="fr-CA"/>
          </a:p>
        </p:txBody>
      </p:sp>
    </p:spTree>
    <p:extLst>
      <p:ext uri="{BB962C8B-B14F-4D97-AF65-F5344CB8AC3E}">
        <p14:creationId xmlns:p14="http://schemas.microsoft.com/office/powerpoint/2010/main" val="44568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14</a:t>
            </a:fld>
            <a:endParaRPr lang="fr-CA"/>
          </a:p>
        </p:txBody>
      </p:sp>
    </p:spTree>
    <p:extLst>
      <p:ext uri="{BB962C8B-B14F-4D97-AF65-F5344CB8AC3E}">
        <p14:creationId xmlns:p14="http://schemas.microsoft.com/office/powerpoint/2010/main" val="148546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 et du consommateur «</a:t>
            </a:r>
            <a:r>
              <a:rPr lang="fr-CA" b="1" i="1" dirty="0"/>
              <a:t>Consumer Insight</a:t>
            </a:r>
            <a:r>
              <a:rPr lang="fr-CA" b="1" dirty="0"/>
              <a:t>»</a:t>
            </a:r>
          </a:p>
          <a:p>
            <a:endParaRPr lang="fr-CA" dirty="0"/>
          </a:p>
          <a:p>
            <a:pPr marL="166520" indent="-166520">
              <a:buFont typeface="Wingdings" panose="05000000000000000000" pitchFamily="2" charset="2"/>
              <a:buChar char="ü"/>
            </a:pPr>
            <a:r>
              <a:rPr lang="fr-CA" dirty="0"/>
              <a:t>Qui achète ? Qui utilise/consomme le produit ? / Motivations / Freins / Attentes / Priorités et Catégories de clients potentiels </a:t>
            </a:r>
          </a:p>
          <a:p>
            <a:pPr marL="166520" indent="-166520">
              <a:buFont typeface="Wingdings" panose="05000000000000000000" pitchFamily="2" charset="2"/>
              <a:buChar char="ü"/>
            </a:pPr>
            <a:r>
              <a:rPr lang="fr-CA" dirty="0"/>
              <a:t>Quels sont les facteurs de risques associés à l’achat du produit/ service?  Économique? Fonctionnel? Social? Psychologique? Bref, le niveau d’implication?</a:t>
            </a:r>
          </a:p>
          <a:p>
            <a:pPr marL="166520" indent="-166520">
              <a:buFont typeface="Wingdings" panose="05000000000000000000" pitchFamily="2" charset="2"/>
              <a:buChar char="ü"/>
            </a:pPr>
            <a:r>
              <a:rPr lang="fr-CA" dirty="0"/>
              <a:t>Habitudes d’achat : fréquence, saison, jour, etc. </a:t>
            </a:r>
          </a:p>
          <a:p>
            <a:pPr marL="166520" indent="-166520">
              <a:buFont typeface="Wingdings" panose="05000000000000000000" pitchFamily="2" charset="2"/>
              <a:buChar char="ü"/>
            </a:pPr>
            <a:r>
              <a:rPr lang="fr-CA" dirty="0"/>
              <a:t>Le processus décisionnel (qu’aujourd’hui je distingue du processus d’achat et qui est déterminé par le niveau d’implication) devrait être aussi être une partie importante de la compréhension du consommateur. </a:t>
            </a:r>
          </a:p>
          <a:p>
            <a:pPr marL="166520" indent="-166520">
              <a:buFont typeface="Wingdings" panose="05000000000000000000" pitchFamily="2" charset="2"/>
              <a:buChar char="ü"/>
            </a:pPr>
            <a:r>
              <a:rPr lang="fr-CA" dirty="0"/>
              <a:t>Le processus d'achat : quels sont les facteurs d’influences externes et / ou situationnels?  Rationnel ou émotif ?</a:t>
            </a:r>
          </a:p>
          <a:p>
            <a:pPr marL="166520" indent="-166520">
              <a:buFont typeface="Wingdings" panose="05000000000000000000" pitchFamily="2" charset="2"/>
              <a:buChar char="ü"/>
            </a:pPr>
            <a:r>
              <a:rPr lang="fr-CA" dirty="0"/>
              <a:t>Durée du cycle d’achat : automobile plus long qu'un tube de dentifrice</a:t>
            </a:r>
          </a:p>
          <a:p>
            <a:pPr marL="166520" indent="-166520">
              <a:buFont typeface="Wingdings" panose="05000000000000000000" pitchFamily="2" charset="2"/>
              <a:buChar char="ü"/>
            </a:pPr>
            <a:r>
              <a:rPr lang="fr-CA" dirty="0"/>
              <a:t>L’expérience : répond-elle aux attentes ?</a:t>
            </a:r>
          </a:p>
          <a:p>
            <a:pPr marL="166520" indent="-166520">
              <a:buFont typeface="Wingdings" panose="05000000000000000000" pitchFamily="2" charset="2"/>
              <a:buChar char="ü"/>
            </a:pPr>
            <a:r>
              <a:rPr lang="fr-CA" dirty="0"/>
              <a:t>Les non-consommateurs : Qui sont-ils ?  Pourquoi ne consomment-ils pas? Quels sont leurs freins?</a:t>
            </a:r>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15</a:t>
            </a:fld>
            <a:endParaRPr lang="fr-CA"/>
          </a:p>
        </p:txBody>
      </p:sp>
    </p:spTree>
    <p:extLst>
      <p:ext uri="{BB962C8B-B14F-4D97-AF65-F5344CB8AC3E}">
        <p14:creationId xmlns:p14="http://schemas.microsoft.com/office/powerpoint/2010/main" val="2046087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latin typeface="+mn-lt"/>
              </a:rPr>
              <a:t>Réussir la formulation des constats d’audit</a:t>
            </a:r>
          </a:p>
          <a:p>
            <a:endParaRPr lang="fr-CA" b="1" dirty="0">
              <a:latin typeface="+mn-lt"/>
            </a:endParaRPr>
          </a:p>
          <a:p>
            <a:pPr algn="just">
              <a:buFont typeface="Wingdings" panose="05000000000000000000" pitchFamily="2" charset="2"/>
              <a:buChar char="§"/>
            </a:pPr>
            <a:r>
              <a:rPr lang="fr-CA" altLang="fr-FR" dirty="0">
                <a:latin typeface="+mn-lt"/>
                <a:cs typeface="Arial" panose="020B0604020202020204" pitchFamily="34" charset="0"/>
              </a:rPr>
              <a:t> </a:t>
            </a:r>
            <a:r>
              <a:rPr lang="fr-CA" altLang="fr-FR" dirty="0">
                <a:cs typeface="Arial" panose="020B0604020202020204" pitchFamily="34" charset="0"/>
              </a:rPr>
              <a:t>La formulation des constats d’audit est souvent une étape négligée…</a:t>
            </a:r>
          </a:p>
          <a:p>
            <a:pPr algn="just">
              <a:buFont typeface="Wingdings" panose="05000000000000000000" pitchFamily="2" charset="2"/>
              <a:buChar char="§"/>
            </a:pPr>
            <a:endParaRPr lang="fr-CA" altLang="fr-FR" dirty="0">
              <a:cs typeface="Arial" panose="020B0604020202020204" pitchFamily="34" charset="0"/>
            </a:endParaRPr>
          </a:p>
          <a:p>
            <a:pPr algn="just">
              <a:buFont typeface="Wingdings" panose="05000000000000000000" pitchFamily="2" charset="2"/>
              <a:buChar char="§"/>
            </a:pPr>
            <a:r>
              <a:rPr lang="fr-CA" altLang="fr-FR" dirty="0">
                <a:cs typeface="Arial" panose="020B0604020202020204" pitchFamily="34" charset="0"/>
              </a:rPr>
              <a:t> Comment formuler correctement ses pensées ?</a:t>
            </a:r>
          </a:p>
          <a:p>
            <a:pPr algn="just">
              <a:buFont typeface="Wingdings" panose="05000000000000000000" pitchFamily="2" charset="2"/>
              <a:buChar char="§"/>
            </a:pPr>
            <a:endParaRPr lang="fr-CA" altLang="fr-FR" dirty="0">
              <a:cs typeface="Arial" panose="020B0604020202020204" pitchFamily="34" charset="0"/>
            </a:endParaRPr>
          </a:p>
          <a:p>
            <a:pPr lvl="1" algn="just">
              <a:buFont typeface="+mj-lt"/>
              <a:buAutoNum type="arabicPeriod"/>
            </a:pPr>
            <a:r>
              <a:rPr lang="fr-CA" altLang="fr-FR" dirty="0">
                <a:cs typeface="Arial" panose="020B0604020202020204" pitchFamily="34" charset="0"/>
              </a:rPr>
              <a:t> Toujours formuler sous forme de constat et non pas de recommandation. </a:t>
            </a:r>
          </a:p>
          <a:p>
            <a:pPr lvl="1" algn="just">
              <a:buFont typeface="+mj-lt"/>
              <a:buAutoNum type="arabicPeriod"/>
            </a:pPr>
            <a:r>
              <a:rPr lang="fr-CA" altLang="fr-FR" dirty="0">
                <a:cs typeface="Arial" panose="020B0604020202020204" pitchFamily="34" charset="0"/>
              </a:rPr>
              <a:t> Être précis et factuel dans la formulation.</a:t>
            </a:r>
          </a:p>
          <a:p>
            <a:pPr lvl="1" algn="just">
              <a:buFont typeface="+mj-lt"/>
              <a:buAutoNum type="arabicPeriod"/>
            </a:pPr>
            <a:r>
              <a:rPr lang="fr-CA" altLang="fr-FR" dirty="0">
                <a:cs typeface="Arial" panose="020B0604020202020204" pitchFamily="34" charset="0"/>
              </a:rPr>
              <a:t> Être synthétique.</a:t>
            </a:r>
          </a:p>
          <a:p>
            <a:pPr lvl="1" algn="just">
              <a:buFont typeface="+mj-lt"/>
              <a:buAutoNum type="arabicPeriod"/>
            </a:pPr>
            <a:r>
              <a:rPr lang="fr-CA" altLang="fr-FR" dirty="0">
                <a:cs typeface="Arial" panose="020B0604020202020204" pitchFamily="34" charset="0"/>
              </a:rPr>
              <a:t> Être objectif.</a:t>
            </a:r>
            <a:endParaRPr lang="fr-CA" b="1" dirty="0"/>
          </a:p>
          <a:p>
            <a:endParaRPr lang="fr-CA" dirty="0"/>
          </a:p>
          <a:p>
            <a:r>
              <a:rPr lang="fr-CA" dirty="0"/>
              <a:t>Source : </a:t>
            </a:r>
            <a:r>
              <a:rPr lang="fr-CA" dirty="0">
                <a:hlinkClick r:id="rId3"/>
              </a:rPr>
              <a:t>https://books.google.ca/books?id=O2DUyGFh1rcC&amp;pg=PA83&amp;lpg=PA83&amp;dq=formulation+de+constats&amp;source=bl&amp;ots=i-2l2gJNU5&amp;sig=ACfU3U0E8SO4mjUPr7OFT8oLlQO85xQCIw&amp;hl=fr&amp;sa=X&amp;ved=2ahUKEwiXzsf7jbXiAhWSVt8KHUflCJ8Q6AEwBnoECAkQAQ#v=onepage&amp;q=formulation%20de%20constats&amp;f=false</a:t>
            </a:r>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16</a:t>
            </a:fld>
            <a:endParaRPr lang="fr-CA"/>
          </a:p>
        </p:txBody>
      </p:sp>
    </p:spTree>
    <p:extLst>
      <p:ext uri="{BB962C8B-B14F-4D97-AF65-F5344CB8AC3E}">
        <p14:creationId xmlns:p14="http://schemas.microsoft.com/office/powerpoint/2010/main" val="403367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noProof="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17</a:t>
            </a:fld>
            <a:endParaRPr lang="fr-CA"/>
          </a:p>
        </p:txBody>
      </p:sp>
    </p:spTree>
    <p:extLst>
      <p:ext uri="{BB962C8B-B14F-4D97-AF65-F5344CB8AC3E}">
        <p14:creationId xmlns:p14="http://schemas.microsoft.com/office/powerpoint/2010/main" val="342467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18</a:t>
            </a:fld>
            <a:endParaRPr lang="fr-CA"/>
          </a:p>
        </p:txBody>
      </p:sp>
    </p:spTree>
    <p:extLst>
      <p:ext uri="{BB962C8B-B14F-4D97-AF65-F5344CB8AC3E}">
        <p14:creationId xmlns:p14="http://schemas.microsoft.com/office/powerpoint/2010/main" val="3398369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19</a:t>
            </a:fld>
            <a:endParaRPr lang="fr-CA"/>
          </a:p>
        </p:txBody>
      </p:sp>
    </p:spTree>
    <p:extLst>
      <p:ext uri="{BB962C8B-B14F-4D97-AF65-F5344CB8AC3E}">
        <p14:creationId xmlns:p14="http://schemas.microsoft.com/office/powerpoint/2010/main" val="308263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2</a:t>
            </a:fld>
            <a:endParaRPr lang="fr-CA"/>
          </a:p>
        </p:txBody>
      </p:sp>
    </p:spTree>
    <p:extLst>
      <p:ext uri="{BB962C8B-B14F-4D97-AF65-F5344CB8AC3E}">
        <p14:creationId xmlns:p14="http://schemas.microsoft.com/office/powerpoint/2010/main" val="30082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D5DAF72-BB28-4681-BE00-B927F16C83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3B4D3E6C-F875-43E4-94ED-EFAD378E6639}" type="slidenum">
              <a:rPr lang="fr-CA" altLang="fr-FR" smtClean="0">
                <a:solidFill>
                  <a:prstClr val="black"/>
                </a:solidFill>
                <a:latin typeface="Arial" panose="020B0604020202020204" pitchFamily="34" charset="0"/>
                <a:ea typeface="MS Pゴシック" pitchFamily="-92" charset="-128"/>
              </a:rPr>
              <a:pPr>
                <a:spcBef>
                  <a:spcPct val="0"/>
                </a:spcBef>
              </a:pPr>
              <a:t>20</a:t>
            </a:fld>
            <a:endParaRPr lang="fr-CA" altLang="fr-FR">
              <a:solidFill>
                <a:prstClr val="black"/>
              </a:solidFill>
              <a:latin typeface="Arial" panose="020B0604020202020204" pitchFamily="34" charset="0"/>
              <a:ea typeface="MS Pゴシック" pitchFamily="-92" charset="-128"/>
            </a:endParaRPr>
          </a:p>
        </p:txBody>
      </p:sp>
      <p:sp>
        <p:nvSpPr>
          <p:cNvPr id="35843" name="Rectangle 2">
            <a:extLst>
              <a:ext uri="{FF2B5EF4-FFF2-40B4-BE49-F238E27FC236}">
                <a16:creationId xmlns:a16="http://schemas.microsoft.com/office/drawing/2014/main" id="{D96CC9FE-23CC-40FA-BADE-C60F241DFF8D}"/>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2BCEAA7A-E660-461D-A656-21C3CC7F3F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ea typeface="MS Pゴシック" pitchFamily="-92" charset="-128"/>
            </a:endParaRPr>
          </a:p>
        </p:txBody>
      </p:sp>
    </p:spTree>
    <p:extLst>
      <p:ext uri="{BB962C8B-B14F-4D97-AF65-F5344CB8AC3E}">
        <p14:creationId xmlns:p14="http://schemas.microsoft.com/office/powerpoint/2010/main" val="269043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21</a:t>
            </a:fld>
            <a:endParaRPr lang="fr-CA"/>
          </a:p>
        </p:txBody>
      </p:sp>
    </p:spTree>
    <p:extLst>
      <p:ext uri="{BB962C8B-B14F-4D97-AF65-F5344CB8AC3E}">
        <p14:creationId xmlns:p14="http://schemas.microsoft.com/office/powerpoint/2010/main" val="4031604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chemeClr val="tx1"/>
                </a:solidFill>
                <a:latin typeface="+mj-lt"/>
              </a:rPr>
              <a:t>En d’autres mots </a:t>
            </a:r>
          </a:p>
          <a:p>
            <a:endParaRPr lang="fr-CA" dirty="0">
              <a:solidFill>
                <a:schemeClr val="tx1"/>
              </a:solidFill>
              <a:latin typeface="+mj-lt"/>
            </a:endParaRPr>
          </a:p>
          <a:p>
            <a:pPr algn="just"/>
            <a:r>
              <a:rPr lang="fr-CA" altLang="fr-FR" b="1" dirty="0">
                <a:solidFill>
                  <a:schemeClr val="tx1"/>
                </a:solidFill>
                <a:latin typeface="+mj-lt"/>
                <a:cs typeface="Arial" panose="020B0604020202020204" pitchFamily="34" charset="0"/>
              </a:rPr>
              <a:t>Mission</a:t>
            </a:r>
            <a:endParaRPr lang="fr-CA" altLang="fr-FR" dirty="0">
              <a:solidFill>
                <a:schemeClr val="tx1"/>
              </a:solidFill>
              <a:latin typeface="+mj-lt"/>
              <a:cs typeface="Arial" panose="020B0604020202020204" pitchFamily="34" charset="0"/>
            </a:endParaRPr>
          </a:p>
          <a:p>
            <a:pPr algn="just"/>
            <a:r>
              <a:rPr lang="fr-CA" altLang="fr-FR" dirty="0">
                <a:solidFill>
                  <a:schemeClr val="tx1"/>
                </a:solidFill>
                <a:latin typeface="+mj-lt"/>
                <a:cs typeface="Arial" panose="020B0604020202020204" pitchFamily="34" charset="0"/>
              </a:rPr>
              <a:t>Pourquoi on existe.</a:t>
            </a:r>
          </a:p>
          <a:p>
            <a:pPr algn="just"/>
            <a:endParaRPr lang="fr-CA" altLang="fr-FR" dirty="0">
              <a:solidFill>
                <a:schemeClr val="tx1"/>
              </a:solidFill>
              <a:latin typeface="+mj-lt"/>
              <a:cs typeface="Arial" panose="020B0604020202020204" pitchFamily="34" charset="0"/>
            </a:endParaRPr>
          </a:p>
          <a:p>
            <a:pPr algn="just"/>
            <a:r>
              <a:rPr lang="fr-CA" altLang="fr-FR" b="1" dirty="0">
                <a:solidFill>
                  <a:schemeClr val="tx1"/>
                </a:solidFill>
                <a:latin typeface="+mj-lt"/>
                <a:cs typeface="Arial" panose="020B0604020202020204" pitchFamily="34" charset="0"/>
              </a:rPr>
              <a:t>Vision</a:t>
            </a:r>
            <a:endParaRPr lang="fr-CA" altLang="fr-FR" dirty="0">
              <a:solidFill>
                <a:schemeClr val="tx1"/>
              </a:solidFill>
              <a:latin typeface="+mj-lt"/>
              <a:cs typeface="Arial" panose="020B0604020202020204" pitchFamily="34" charset="0"/>
            </a:endParaRPr>
          </a:p>
          <a:p>
            <a:pPr algn="just"/>
            <a:r>
              <a:rPr lang="fr-CA" altLang="fr-FR" dirty="0">
                <a:solidFill>
                  <a:schemeClr val="tx1"/>
                </a:solidFill>
                <a:latin typeface="+mj-lt"/>
                <a:cs typeface="Arial" panose="020B0604020202020204" pitchFamily="34" charset="0"/>
              </a:rPr>
              <a:t>Ce que nous voulons être.</a:t>
            </a:r>
          </a:p>
          <a:p>
            <a:pPr algn="just"/>
            <a:endParaRPr lang="fr-CA" altLang="fr-FR" dirty="0">
              <a:solidFill>
                <a:schemeClr val="tx1"/>
              </a:solidFill>
              <a:latin typeface="+mj-lt"/>
              <a:cs typeface="Arial" panose="020B0604020202020204" pitchFamily="34" charset="0"/>
            </a:endParaRPr>
          </a:p>
          <a:p>
            <a:pPr algn="just"/>
            <a:r>
              <a:rPr lang="fr-CA" altLang="fr-FR" b="1" dirty="0">
                <a:solidFill>
                  <a:schemeClr val="tx1"/>
                </a:solidFill>
                <a:latin typeface="+mj-lt"/>
                <a:cs typeface="Arial" panose="020B0604020202020204" pitchFamily="34" charset="0"/>
              </a:rPr>
              <a:t>Valeurs</a:t>
            </a:r>
            <a:endParaRPr lang="fr-CA" altLang="fr-FR" dirty="0">
              <a:solidFill>
                <a:schemeClr val="tx1"/>
              </a:solidFill>
              <a:latin typeface="+mj-lt"/>
              <a:cs typeface="Arial" panose="020B0604020202020204" pitchFamily="34" charset="0"/>
            </a:endParaRPr>
          </a:p>
          <a:p>
            <a:pPr algn="just"/>
            <a:r>
              <a:rPr lang="fr-CA" altLang="fr-FR" dirty="0">
                <a:solidFill>
                  <a:schemeClr val="tx1"/>
                </a:solidFill>
                <a:latin typeface="+mj-lt"/>
                <a:cs typeface="Arial" panose="020B0604020202020204" pitchFamily="34" charset="0"/>
              </a:rPr>
              <a:t>Ce en quoi nous croyons et comment nous nous comporterons.</a:t>
            </a:r>
          </a:p>
          <a:p>
            <a:pPr algn="just"/>
            <a:endParaRPr lang="fr-CA" altLang="fr-FR" dirty="0">
              <a:solidFill>
                <a:schemeClr val="tx1"/>
              </a:solidFill>
              <a:latin typeface="Arial" panose="020B0604020202020204" pitchFamily="34" charset="0"/>
              <a:cs typeface="Arial" panose="020B0604020202020204" pitchFamily="34" charset="0"/>
            </a:endParaRPr>
          </a:p>
          <a:p>
            <a:endParaRPr lang="fr-CA" dirty="0">
              <a:solidFill>
                <a:schemeClr val="tx1"/>
              </a:solidFill>
            </a:endParaRPr>
          </a:p>
          <a:p>
            <a:endParaRPr lang="fr-CA" dirty="0">
              <a:solidFill>
                <a:schemeClr val="tx1"/>
              </a:solidFill>
            </a:endParaRP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22</a:t>
            </a:fld>
            <a:endParaRPr lang="fr-CA"/>
          </a:p>
        </p:txBody>
      </p:sp>
    </p:spTree>
    <p:extLst>
      <p:ext uri="{BB962C8B-B14F-4D97-AF65-F5344CB8AC3E}">
        <p14:creationId xmlns:p14="http://schemas.microsoft.com/office/powerpoint/2010/main" val="410768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23</a:t>
            </a:fld>
            <a:endParaRPr lang="fr-CA"/>
          </a:p>
        </p:txBody>
      </p:sp>
    </p:spTree>
    <p:extLst>
      <p:ext uri="{BB962C8B-B14F-4D97-AF65-F5344CB8AC3E}">
        <p14:creationId xmlns:p14="http://schemas.microsoft.com/office/powerpoint/2010/main" val="394160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24</a:t>
            </a:fld>
            <a:endParaRPr lang="fr-CA"/>
          </a:p>
        </p:txBody>
      </p:sp>
    </p:spTree>
    <p:extLst>
      <p:ext uri="{BB962C8B-B14F-4D97-AF65-F5344CB8AC3E}">
        <p14:creationId xmlns:p14="http://schemas.microsoft.com/office/powerpoint/2010/main" val="2541964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25</a:t>
            </a:fld>
            <a:endParaRPr lang="fr-CA"/>
          </a:p>
        </p:txBody>
      </p:sp>
    </p:spTree>
    <p:extLst>
      <p:ext uri="{BB962C8B-B14F-4D97-AF65-F5344CB8AC3E}">
        <p14:creationId xmlns:p14="http://schemas.microsoft.com/office/powerpoint/2010/main" val="1351724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100" b="1" dirty="0"/>
              <a:t>Le positionnement</a:t>
            </a:r>
            <a:r>
              <a:rPr lang="fr-CA" sz="1100" dirty="0"/>
              <a:t>, c’est l’espace que l’on souhaite voir occupé par notre marque dans l'esprit des consommateurs. Le concept de positionnement a été proposé par Jack </a:t>
            </a:r>
            <a:r>
              <a:rPr lang="fr-CA" sz="1100" dirty="0" err="1"/>
              <a:t>Trout</a:t>
            </a:r>
            <a:r>
              <a:rPr lang="fr-CA" sz="1100" dirty="0"/>
              <a:t> (1969) et popularisé dans le désormais célèbre bouquin co-écrit avec Al Ries : </a:t>
            </a:r>
            <a:r>
              <a:rPr lang="en-CA" sz="1100" dirty="0"/>
              <a:t>Positioning: The battle for your mind </a:t>
            </a:r>
            <a:r>
              <a:rPr lang="fr-CA" sz="1100" dirty="0"/>
              <a:t>(1981). Idéalement, cet espace mental doit être inoccupé, voire unique. De l'autre côté de la lorgnette, il y a l’image de marque qui est le résultat des actions antérieures découlant de cette intention et peut ne pas du tout correspondre à la volonté initiale de positionnement. Autrement dit, le positionnement c'est l'intention et l'image de marque, c'est le résultat.</a:t>
            </a:r>
          </a:p>
          <a:p>
            <a:endParaRPr lang="fr-CA" sz="1100" dirty="0"/>
          </a:p>
          <a:p>
            <a:r>
              <a:rPr lang="fr-CA" sz="1100" b="1" dirty="0"/>
              <a:t>C</a:t>
            </a:r>
            <a:r>
              <a:rPr lang="fr-CA" sz="1100" b="1" i="1" dirty="0"/>
              <a:t>hoisir un positionnement, c’est la décision la plus importante à prendre dans la vie d’une marque.</a:t>
            </a:r>
            <a:r>
              <a:rPr lang="fr-CA" sz="1100" dirty="0"/>
              <a:t> Non seulement le geste est-il «stratégique»,  il doit être créatif. Jack </a:t>
            </a:r>
            <a:r>
              <a:rPr lang="fr-CA" sz="1100" dirty="0" err="1"/>
              <a:t>Trout</a:t>
            </a:r>
            <a:r>
              <a:rPr lang="fr-CA" sz="1100" dirty="0"/>
              <a:t> aimait à dire qu’il existe des milliers de positionnements qui ne demandent qu’à être découverts. Qui plus est, dans un monde ou la parité s’obtient rapidement et ou les modes passent, il est primordial de choisir un angle et de s’y tenir.</a:t>
            </a:r>
          </a:p>
          <a:p>
            <a:r>
              <a:rPr lang="fr-CA" sz="1100" dirty="0"/>
              <a:t/>
            </a:r>
            <a:br>
              <a:rPr lang="fr-CA" sz="1100" dirty="0"/>
            </a:br>
            <a:r>
              <a:rPr lang="fr-CA" sz="1100" b="1" i="1" dirty="0"/>
              <a:t>Le positionnement est d'autant plus important que tous les gestes marketing et communications qui suivent doivent non pas s'inspirer mais alimenter le positionnement. En fait, bien définir le positionnement peut nous faciliter la vie en devenant de facto la grille d'analyse par laquelle on accepte ou on rejette les initiatives spécifiques qui peuvent se poser à nous au fil des mois.</a:t>
            </a:r>
            <a:endParaRPr lang="fr-CA" sz="1100" dirty="0"/>
          </a:p>
        </p:txBody>
      </p:sp>
      <p:sp>
        <p:nvSpPr>
          <p:cNvPr id="4" name="Slide Number Placeholder 3"/>
          <p:cNvSpPr>
            <a:spLocks noGrp="1"/>
          </p:cNvSpPr>
          <p:nvPr>
            <p:ph type="sldNum" sz="quarter" idx="5"/>
          </p:nvPr>
        </p:nvSpPr>
        <p:spPr/>
        <p:txBody>
          <a:bodyPr/>
          <a:lstStyle/>
          <a:p>
            <a:fld id="{8F828EA2-8401-4385-996E-2F8244302363}" type="slidenum">
              <a:rPr lang="fr-CA" smtClean="0"/>
              <a:t>26</a:t>
            </a:fld>
            <a:endParaRPr lang="fr-CA"/>
          </a:p>
        </p:txBody>
      </p:sp>
    </p:spTree>
    <p:extLst>
      <p:ext uri="{BB962C8B-B14F-4D97-AF65-F5344CB8AC3E}">
        <p14:creationId xmlns:p14="http://schemas.microsoft.com/office/powerpoint/2010/main" val="4000386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Wingdings" panose="05000000000000000000" pitchFamily="2" charset="2"/>
              <a:buNone/>
            </a:pPr>
            <a:r>
              <a:rPr lang="fr-CA" altLang="fr-FR" sz="1100" b="1" dirty="0"/>
              <a:t>Définition </a:t>
            </a:r>
            <a:r>
              <a:rPr lang="fr-CA" altLang="fr-FR" sz="1100" dirty="0">
                <a:solidFill>
                  <a:prstClr val="black"/>
                </a:solidFill>
              </a:rPr>
              <a:t>Un énoncé visant à définir la position spécifique, désirable et durable que devrait avoir une marque dans l’esprit du consommateur pour connaître le succès.  Outil interne visant à guider les décisions en </a:t>
            </a:r>
            <a:r>
              <a:rPr lang="fr-CA" altLang="fr-FR" sz="1100" dirty="0" err="1">
                <a:solidFill>
                  <a:prstClr val="black"/>
                </a:solidFill>
              </a:rPr>
              <a:t>mrk</a:t>
            </a:r>
            <a:r>
              <a:rPr lang="fr-CA" altLang="fr-FR" sz="1100" dirty="0">
                <a:solidFill>
                  <a:prstClr val="black"/>
                </a:solidFill>
              </a:rPr>
              <a:t> et </a:t>
            </a:r>
            <a:r>
              <a:rPr lang="fr-CA" altLang="fr-FR" sz="1100" dirty="0" err="1">
                <a:solidFill>
                  <a:prstClr val="black"/>
                </a:solidFill>
              </a:rPr>
              <a:t>com</a:t>
            </a:r>
            <a:r>
              <a:rPr lang="fr-CA" altLang="fr-FR" sz="1100" dirty="0">
                <a:solidFill>
                  <a:prstClr val="black"/>
                </a:solidFill>
              </a:rPr>
              <a:t> et baliser la personnalité de la marque. </a:t>
            </a:r>
          </a:p>
          <a:p>
            <a:pPr>
              <a:buFont typeface="Wingdings" panose="05000000000000000000" pitchFamily="2" charset="2"/>
              <a:buNone/>
            </a:pPr>
            <a:endParaRPr lang="fr-CA" altLang="fr-FR" sz="1100" b="1" dirty="0"/>
          </a:p>
          <a:p>
            <a:pPr>
              <a:buFont typeface="Wingdings" panose="05000000000000000000" pitchFamily="2" charset="2"/>
              <a:buNone/>
            </a:pPr>
            <a:r>
              <a:rPr lang="fr-CA" altLang="fr-FR" sz="1100" b="1" dirty="0"/>
              <a:t>Exemple </a:t>
            </a:r>
            <a:r>
              <a:rPr lang="fr-CA" altLang="fr-FR" sz="1100" dirty="0">
                <a:solidFill>
                  <a:prstClr val="black"/>
                </a:solidFill>
              </a:rPr>
              <a:t>Pour la maman active soucieuse de la santé des membres de sa famille, Ombelle est la gamme de produits de protection solaire complète qui procure une protection ultime bloquant les rayons UVA et UVB tout en offrant un traitement réparateur à la peau, grâce à une formule unique au </a:t>
            </a:r>
            <a:r>
              <a:rPr lang="fr-CA" altLang="fr-FR" sz="1100" dirty="0" err="1">
                <a:solidFill>
                  <a:prstClr val="black"/>
                </a:solidFill>
              </a:rPr>
              <a:t>Mexoryl</a:t>
            </a:r>
            <a:r>
              <a:rPr lang="fr-CA" altLang="fr-FR" sz="1100" dirty="0">
                <a:solidFill>
                  <a:prstClr val="black"/>
                </a:solidFill>
              </a:rPr>
              <a:t>, à ses antioxydants, sa vitamine E et au fait qu’elle est recommandée par les dermatologues. </a:t>
            </a:r>
          </a:p>
          <a:p>
            <a:pPr>
              <a:buFont typeface="Wingdings" panose="05000000000000000000" pitchFamily="2" charset="2"/>
              <a:buNone/>
            </a:pPr>
            <a:endParaRPr lang="fr-CA" altLang="fr-FR" sz="1100" b="1" dirty="0"/>
          </a:p>
          <a:p>
            <a:pPr marL="285552" indent="-285552">
              <a:buFont typeface="Wingdings" panose="05000000000000000000" pitchFamily="2" charset="2"/>
              <a:buChar char="ü"/>
            </a:pPr>
            <a:r>
              <a:rPr lang="fr-CA" altLang="fr-FR" sz="1100" dirty="0"/>
              <a:t>Cible conceptuelle - </a:t>
            </a:r>
            <a:r>
              <a:rPr lang="fr-CA" altLang="fr-FR" sz="1100" dirty="0">
                <a:solidFill>
                  <a:srgbClr val="000000"/>
                </a:solidFill>
              </a:rPr>
              <a:t>Pour la maman active soucieuse de la santé des membres de sa famille</a:t>
            </a:r>
            <a:endParaRPr lang="fr-CA" altLang="fr-FR" sz="1100" dirty="0"/>
          </a:p>
          <a:p>
            <a:pPr marL="285552" indent="-285552">
              <a:buFont typeface="Wingdings" panose="05000000000000000000" pitchFamily="2" charset="2"/>
              <a:buChar char="ü"/>
            </a:pPr>
            <a:r>
              <a:rPr lang="fr-CA" altLang="fr-FR" sz="1100" dirty="0"/>
              <a:t>Nom de la marque </a:t>
            </a:r>
            <a:r>
              <a:rPr lang="fr-CA" altLang="fr-FR" sz="1100" dirty="0">
                <a:solidFill>
                  <a:srgbClr val="000000"/>
                </a:solidFill>
              </a:rPr>
              <a:t>– Ombrelle</a:t>
            </a:r>
            <a:endParaRPr lang="fr-CA" altLang="fr-FR" sz="1100" dirty="0"/>
          </a:p>
          <a:p>
            <a:pPr marL="285552" indent="-285552">
              <a:buFont typeface="Wingdings" panose="05000000000000000000" pitchFamily="2" charset="2"/>
              <a:buChar char="ü"/>
            </a:pPr>
            <a:r>
              <a:rPr lang="fr-CA" altLang="fr-FR" sz="1100" dirty="0"/>
              <a:t>Environnement concurrentiel </a:t>
            </a:r>
            <a:r>
              <a:rPr lang="fr-CA" altLang="fr-FR" sz="1100" dirty="0">
                <a:solidFill>
                  <a:srgbClr val="000000"/>
                </a:solidFill>
              </a:rPr>
              <a:t>- Est la gamme de produits de protection solaire complète</a:t>
            </a:r>
            <a:endParaRPr lang="fr-CA" altLang="fr-FR" sz="1100" dirty="0"/>
          </a:p>
          <a:p>
            <a:pPr marL="285552" indent="-285552">
              <a:buFont typeface="Wingdings" panose="05000000000000000000" pitchFamily="2" charset="2"/>
              <a:buChar char="ü"/>
            </a:pPr>
            <a:r>
              <a:rPr lang="fr-CA" altLang="fr-FR" sz="1100" dirty="0"/>
              <a:t>Bénéfice consommateur </a:t>
            </a:r>
            <a:r>
              <a:rPr lang="fr-CA" altLang="fr-FR" sz="1100" dirty="0">
                <a:solidFill>
                  <a:srgbClr val="000000"/>
                </a:solidFill>
              </a:rPr>
              <a:t>– qui procure une protection ultime bloquant les rayons UVA et UVB tout en offrant un traitement réparateur à la peau</a:t>
            </a:r>
            <a:endParaRPr lang="fr-CA" altLang="fr-FR" sz="1100" dirty="0"/>
          </a:p>
          <a:p>
            <a:pPr marL="285552" indent="-285552">
              <a:buFont typeface="Wingdings" panose="05000000000000000000" pitchFamily="2" charset="2"/>
              <a:buChar char="ü"/>
            </a:pPr>
            <a:r>
              <a:rPr lang="fr-CA" altLang="fr-FR" sz="1100" dirty="0"/>
              <a:t>Arguments de soutien </a:t>
            </a:r>
            <a:r>
              <a:rPr lang="fr-CA" altLang="fr-FR" sz="1100" dirty="0">
                <a:solidFill>
                  <a:srgbClr val="000000"/>
                </a:solidFill>
              </a:rPr>
              <a:t>– grâce à une formule unique au </a:t>
            </a:r>
            <a:r>
              <a:rPr lang="fr-CA" altLang="fr-FR" sz="1100" dirty="0" err="1">
                <a:solidFill>
                  <a:srgbClr val="000000"/>
                </a:solidFill>
              </a:rPr>
              <a:t>Mexoryl</a:t>
            </a:r>
            <a:r>
              <a:rPr lang="fr-CA" altLang="fr-FR" sz="1100" dirty="0">
                <a:solidFill>
                  <a:srgbClr val="000000"/>
                </a:solidFill>
              </a:rPr>
              <a:t>, à ses antioxydants, sa vitamine E et au fait qu’elle est recommandée par les dermatologues. </a:t>
            </a:r>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27</a:t>
            </a:fld>
            <a:endParaRPr lang="fr-CA"/>
          </a:p>
        </p:txBody>
      </p:sp>
    </p:spTree>
    <p:extLst>
      <p:ext uri="{BB962C8B-B14F-4D97-AF65-F5344CB8AC3E}">
        <p14:creationId xmlns:p14="http://schemas.microsoft.com/office/powerpoint/2010/main" val="2417974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28</a:t>
            </a:fld>
            <a:endParaRPr lang="fr-CA"/>
          </a:p>
        </p:txBody>
      </p:sp>
    </p:spTree>
    <p:extLst>
      <p:ext uri="{BB962C8B-B14F-4D97-AF65-F5344CB8AC3E}">
        <p14:creationId xmlns:p14="http://schemas.microsoft.com/office/powerpoint/2010/main" val="1942577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29</a:t>
            </a:fld>
            <a:endParaRPr lang="fr-CA"/>
          </a:p>
        </p:txBody>
      </p:sp>
    </p:spTree>
    <p:extLst>
      <p:ext uri="{BB962C8B-B14F-4D97-AF65-F5344CB8AC3E}">
        <p14:creationId xmlns:p14="http://schemas.microsoft.com/office/powerpoint/2010/main" val="349898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3</a:t>
            </a:fld>
            <a:endParaRPr lang="fr-CA"/>
          </a:p>
        </p:txBody>
      </p:sp>
    </p:spTree>
    <p:extLst>
      <p:ext uri="{BB962C8B-B14F-4D97-AF65-F5344CB8AC3E}">
        <p14:creationId xmlns:p14="http://schemas.microsoft.com/office/powerpoint/2010/main" val="2582443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L’important ici est de dégager les croisements entre :</a:t>
            </a:r>
          </a:p>
          <a:p>
            <a:endParaRPr lang="fr-CA" dirty="0"/>
          </a:p>
          <a:p>
            <a:pPr marL="171292" indent="-171292">
              <a:buFont typeface="Wingdings" panose="05000000000000000000" pitchFamily="2" charset="2"/>
              <a:buChar char="ü"/>
            </a:pPr>
            <a:r>
              <a:rPr lang="fr-CA" dirty="0"/>
              <a:t>Les menaces de l’environnement externes et les faiblesses de la marque =&gt; </a:t>
            </a:r>
            <a:r>
              <a:rPr lang="fr-CA" b="1" dirty="0"/>
              <a:t>Les dangers</a:t>
            </a:r>
          </a:p>
          <a:p>
            <a:endParaRPr lang="fr-CA" b="1" dirty="0"/>
          </a:p>
          <a:p>
            <a:pPr marL="171292" indent="-171292">
              <a:buFont typeface="Wingdings" panose="05000000000000000000" pitchFamily="2" charset="2"/>
              <a:buChar char="ü"/>
            </a:pPr>
            <a:r>
              <a:rPr lang="fr-CA" dirty="0"/>
              <a:t>Les opportunités de l’environnement externes et les forces de la marque =&gt; </a:t>
            </a:r>
            <a:r>
              <a:rPr lang="fr-CA" b="1" dirty="0"/>
              <a:t>Les conquêtes</a:t>
            </a:r>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30</a:t>
            </a:fld>
            <a:endParaRPr lang="fr-CA"/>
          </a:p>
        </p:txBody>
      </p:sp>
    </p:spTree>
    <p:extLst>
      <p:ext uri="{BB962C8B-B14F-4D97-AF65-F5344CB8AC3E}">
        <p14:creationId xmlns:p14="http://schemas.microsoft.com/office/powerpoint/2010/main" val="908028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31</a:t>
            </a:fld>
            <a:endParaRPr lang="fr-CA"/>
          </a:p>
        </p:txBody>
      </p:sp>
    </p:spTree>
    <p:extLst>
      <p:ext uri="{BB962C8B-B14F-4D97-AF65-F5344CB8AC3E}">
        <p14:creationId xmlns:p14="http://schemas.microsoft.com/office/powerpoint/2010/main" val="1227165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32</a:t>
            </a:fld>
            <a:endParaRPr lang="fr-CA"/>
          </a:p>
        </p:txBody>
      </p:sp>
    </p:spTree>
    <p:extLst>
      <p:ext uri="{BB962C8B-B14F-4D97-AF65-F5344CB8AC3E}">
        <p14:creationId xmlns:p14="http://schemas.microsoft.com/office/powerpoint/2010/main" val="85098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différenciation doit être pertinente en fonction de l’environnement concurrentiel et des attentes du consommateur.</a:t>
            </a:r>
          </a:p>
          <a:p>
            <a:endParaRPr lang="fr-CA" dirty="0"/>
          </a:p>
          <a:p>
            <a:r>
              <a:rPr lang="fr-CA" dirty="0"/>
              <a:t>Contrairement à une carte perceptuelle, la carte du territoire de marque présente des axes qui ne sont pas utilisés dans un contexte d’opposition. </a:t>
            </a:r>
          </a:p>
          <a:p>
            <a:endParaRPr lang="fr-CA" dirty="0"/>
          </a:p>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33</a:t>
            </a:fld>
            <a:endParaRPr lang="fr-CA"/>
          </a:p>
        </p:txBody>
      </p:sp>
    </p:spTree>
    <p:extLst>
      <p:ext uri="{BB962C8B-B14F-4D97-AF65-F5344CB8AC3E}">
        <p14:creationId xmlns:p14="http://schemas.microsoft.com/office/powerpoint/2010/main" val="2298676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34</a:t>
            </a:fld>
            <a:endParaRPr lang="fr-CA"/>
          </a:p>
        </p:txBody>
      </p:sp>
    </p:spTree>
    <p:extLst>
      <p:ext uri="{BB962C8B-B14F-4D97-AF65-F5344CB8AC3E}">
        <p14:creationId xmlns:p14="http://schemas.microsoft.com/office/powerpoint/2010/main" val="595156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35</a:t>
            </a:fld>
            <a:endParaRPr lang="fr-CA"/>
          </a:p>
        </p:txBody>
      </p:sp>
    </p:spTree>
    <p:extLst>
      <p:ext uri="{BB962C8B-B14F-4D97-AF65-F5344CB8AC3E}">
        <p14:creationId xmlns:p14="http://schemas.microsoft.com/office/powerpoint/2010/main" val="2022908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36</a:t>
            </a:fld>
            <a:endParaRPr lang="fr-CA"/>
          </a:p>
        </p:txBody>
      </p:sp>
    </p:spTree>
    <p:extLst>
      <p:ext uri="{BB962C8B-B14F-4D97-AF65-F5344CB8AC3E}">
        <p14:creationId xmlns:p14="http://schemas.microsoft.com/office/powerpoint/2010/main" val="975850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000" dirty="0"/>
              <a:t>Pour vous aider à «décoder» le positionnement des marques concurrentes, il peut être inspirant d’analyser se qu’elles disent dans la section «À propos de nous» et/ou «Mission, vision et valeurs» sur leur site Web. Par exemple, si vous deviez analyser un concurrent comme «Life </a:t>
            </a:r>
            <a:r>
              <a:rPr lang="fr-CA" sz="1000" dirty="0" err="1"/>
              <a:t>is</a:t>
            </a:r>
            <a:r>
              <a:rPr lang="fr-CA" sz="1000" dirty="0"/>
              <a:t> good», vous pourriez avoir une meilleure compréhension de leur positionnement en consultant ces informations :</a:t>
            </a:r>
          </a:p>
          <a:p>
            <a:endParaRPr lang="fr-CA" sz="1000" dirty="0"/>
          </a:p>
          <a:p>
            <a:r>
              <a:rPr lang="fr-CA" sz="1000" dirty="0"/>
              <a:t>La compagnie 	: Life </a:t>
            </a:r>
            <a:r>
              <a:rPr lang="fr-CA" sz="1000" dirty="0" err="1"/>
              <a:t>is</a:t>
            </a:r>
            <a:r>
              <a:rPr lang="fr-CA" sz="1000" dirty="0"/>
              <a:t> good</a:t>
            </a:r>
          </a:p>
          <a:p>
            <a:r>
              <a:rPr lang="fr-CA" sz="1000" dirty="0"/>
              <a:t>Site Web 	: </a:t>
            </a:r>
            <a:r>
              <a:rPr lang="fr-CA" sz="1000" dirty="0">
                <a:hlinkClick r:id="rId3"/>
              </a:rPr>
              <a:t>https://www.lifeisgood.com/</a:t>
            </a:r>
            <a:r>
              <a:rPr lang="fr-CA" sz="1000" dirty="0"/>
              <a:t> </a:t>
            </a:r>
          </a:p>
          <a:p>
            <a:endParaRPr lang="fr-CA" sz="1000" dirty="0"/>
          </a:p>
          <a:p>
            <a:r>
              <a:rPr lang="fr-CA" sz="1000" dirty="0"/>
              <a:t>À propos</a:t>
            </a:r>
          </a:p>
          <a:p>
            <a:endParaRPr lang="fr-CA" sz="1000" dirty="0"/>
          </a:p>
          <a:p>
            <a:r>
              <a:rPr lang="fr-CA" sz="1000" dirty="0"/>
              <a:t>The Life Is Good </a:t>
            </a:r>
            <a:r>
              <a:rPr lang="fr-CA" sz="1000" dirty="0" err="1"/>
              <a:t>Company</a:t>
            </a:r>
            <a:r>
              <a:rPr lang="fr-CA" sz="1000" dirty="0"/>
              <a:t> est un grossiste, détaillant et marque américaine de vêtements et d'accessoires, créée en 1994 et réputée pour ses T-shirts et ses chapeaux optimistes, dont beaucoup comportent un personnage en forme de bâton souriant, </a:t>
            </a:r>
            <a:r>
              <a:rPr lang="fr-CA" sz="1000" dirty="0" err="1"/>
              <a:t>Jake</a:t>
            </a:r>
            <a:r>
              <a:rPr lang="fr-CA" sz="1000" dirty="0"/>
              <a:t>, et la marque déposée "Life </a:t>
            </a:r>
            <a:r>
              <a:rPr lang="fr-CA" sz="1000" dirty="0" err="1"/>
              <a:t>is</a:t>
            </a:r>
            <a:r>
              <a:rPr lang="fr-CA" sz="1000" dirty="0"/>
              <a:t> good." Source : Wikipédia</a:t>
            </a:r>
          </a:p>
          <a:p>
            <a:endParaRPr lang="fr-CA" sz="1000" dirty="0"/>
          </a:p>
          <a:p>
            <a:r>
              <a:rPr lang="fr-CA" sz="1000" dirty="0"/>
              <a:t>Mission</a:t>
            </a:r>
          </a:p>
          <a:p>
            <a:endParaRPr lang="fr-CA" sz="1000" dirty="0"/>
          </a:p>
          <a:p>
            <a:r>
              <a:rPr lang="en-US" sz="1000" dirty="0"/>
              <a:t>«Spread the power of optimism.»</a:t>
            </a:r>
          </a:p>
          <a:p>
            <a:endParaRPr lang="en-US" sz="1000" dirty="0"/>
          </a:p>
          <a:p>
            <a:r>
              <a:rPr lang="fr-CA" sz="1000" dirty="0"/>
              <a:t>Pour consulter d’autres exemples inspirants de mission et/ou de vision </a:t>
            </a:r>
            <a:r>
              <a:rPr lang="en-US" sz="1000" dirty="0"/>
              <a:t>: </a:t>
            </a:r>
          </a:p>
          <a:p>
            <a:endParaRPr lang="en-US" sz="1000" dirty="0"/>
          </a:p>
          <a:p>
            <a:r>
              <a:rPr lang="fr-CA" sz="1000" dirty="0">
                <a:hlinkClick r:id="rId4"/>
              </a:rPr>
              <a:t>https://blog.hubspot.com/marketing/inspiring-company-mission-statements</a:t>
            </a:r>
            <a:endParaRPr lang="fr-CA" sz="1000"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37</a:t>
            </a:fld>
            <a:endParaRPr lang="fr-CA"/>
          </a:p>
        </p:txBody>
      </p:sp>
    </p:spTree>
    <p:extLst>
      <p:ext uri="{BB962C8B-B14F-4D97-AF65-F5344CB8AC3E}">
        <p14:creationId xmlns:p14="http://schemas.microsoft.com/office/powerpoint/2010/main" val="3056155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err="1"/>
              <a:t>Mood</a:t>
            </a:r>
            <a:r>
              <a:rPr lang="fr-CA" b="1" dirty="0"/>
              <a:t> </a:t>
            </a:r>
            <a:r>
              <a:rPr lang="fr-CA" b="1" dirty="0" err="1"/>
              <a:t>board</a:t>
            </a:r>
            <a:endParaRPr lang="fr-CA" b="1" dirty="0"/>
          </a:p>
          <a:p>
            <a:endParaRPr lang="fr-CA" dirty="0"/>
          </a:p>
          <a:p>
            <a:r>
              <a:rPr lang="fr-CA" dirty="0"/>
              <a:t>Un </a:t>
            </a:r>
            <a:r>
              <a:rPr lang="fr-CA" b="1" dirty="0" err="1"/>
              <a:t>mood</a:t>
            </a:r>
            <a:r>
              <a:rPr lang="fr-CA" b="1" dirty="0"/>
              <a:t> </a:t>
            </a:r>
            <a:r>
              <a:rPr lang="fr-CA" b="1" dirty="0" err="1"/>
              <a:t>board</a:t>
            </a:r>
            <a:r>
              <a:rPr lang="fr-CA" dirty="0"/>
              <a:t>, aussi appelé planche de tendances, est un type de collage qui peut être composé d'images, de texte et d'objets selon le choix de son créateur.</a:t>
            </a:r>
          </a:p>
          <a:p>
            <a:endParaRPr lang="fr-CA" dirty="0"/>
          </a:p>
          <a:p>
            <a:r>
              <a:rPr lang="fr-CA" dirty="0"/>
              <a:t>Source : https://fr.wikipedia.org/wiki/Mood_board</a:t>
            </a:r>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38</a:t>
            </a:fld>
            <a:endParaRPr lang="fr-CA"/>
          </a:p>
        </p:txBody>
      </p:sp>
    </p:spTree>
    <p:extLst>
      <p:ext uri="{BB962C8B-B14F-4D97-AF65-F5344CB8AC3E}">
        <p14:creationId xmlns:p14="http://schemas.microsoft.com/office/powerpoint/2010/main" val="3276676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39</a:t>
            </a:fld>
            <a:endParaRPr lang="fr-CA"/>
          </a:p>
        </p:txBody>
      </p:sp>
    </p:spTree>
    <p:extLst>
      <p:ext uri="{BB962C8B-B14F-4D97-AF65-F5344CB8AC3E}">
        <p14:creationId xmlns:p14="http://schemas.microsoft.com/office/powerpoint/2010/main" val="138678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4</a:t>
            </a:fld>
            <a:endParaRPr lang="fr-CA"/>
          </a:p>
        </p:txBody>
      </p:sp>
    </p:spTree>
    <p:extLst>
      <p:ext uri="{BB962C8B-B14F-4D97-AF65-F5344CB8AC3E}">
        <p14:creationId xmlns:p14="http://schemas.microsoft.com/office/powerpoint/2010/main" val="2793031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Thèmes des médias sociaux</a:t>
            </a:r>
          </a:p>
          <a:p>
            <a:endParaRPr lang="fr-CA" dirty="0"/>
          </a:p>
          <a:p>
            <a:pPr marL="171292" indent="-171292">
              <a:buFont typeface="Wingdings" panose="05000000000000000000" pitchFamily="2" charset="2"/>
              <a:buChar char="ü"/>
            </a:pPr>
            <a:r>
              <a:rPr lang="fr-CA" dirty="0"/>
              <a:t>Discours</a:t>
            </a:r>
            <a:r>
              <a:rPr lang="fr-CA" baseline="0" dirty="0"/>
              <a:t> de la marque des concurrents ?</a:t>
            </a:r>
          </a:p>
          <a:p>
            <a:pPr marL="171292" indent="-171292">
              <a:buFont typeface="Wingdings" panose="05000000000000000000" pitchFamily="2" charset="2"/>
              <a:buChar char="ü"/>
            </a:pPr>
            <a:r>
              <a:rPr lang="fr-CA" dirty="0"/>
              <a:t>Que publient-ils ?</a:t>
            </a:r>
          </a:p>
          <a:p>
            <a:pPr marL="171292" indent="-171292">
              <a:buFont typeface="Wingdings" panose="05000000000000000000" pitchFamily="2" charset="2"/>
              <a:buChar char="ü"/>
            </a:pPr>
            <a:r>
              <a:rPr lang="fr-CA" dirty="0"/>
              <a:t>De quoi parlent-ils ?</a:t>
            </a:r>
          </a:p>
          <a:p>
            <a:pPr marL="171292" indent="-171292">
              <a:buFont typeface="Wingdings" panose="05000000000000000000" pitchFamily="2" charset="2"/>
              <a:buChar char="ü"/>
            </a:pPr>
            <a:r>
              <a:rPr lang="fr-CA" dirty="0"/>
              <a:t>Fréquence des publications ?</a:t>
            </a:r>
          </a:p>
          <a:p>
            <a:pPr marL="171292" indent="-171292">
              <a:buFont typeface="Wingdings" panose="05000000000000000000" pitchFamily="2" charset="2"/>
              <a:buChar char="ü"/>
            </a:pPr>
            <a:r>
              <a:rPr lang="fr-CA" dirty="0"/>
              <a:t>Date de la dernière publication ?</a:t>
            </a:r>
          </a:p>
          <a:p>
            <a:pPr marL="171292" indent="-171292">
              <a:buFont typeface="Wingdings" panose="05000000000000000000" pitchFamily="2" charset="2"/>
              <a:buChar char="ü"/>
            </a:pPr>
            <a:r>
              <a:rPr lang="fr-CA" dirty="0"/>
              <a:t>Combien d’abonnés ?</a:t>
            </a:r>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40</a:t>
            </a:fld>
            <a:endParaRPr lang="fr-CA"/>
          </a:p>
        </p:txBody>
      </p:sp>
    </p:spTree>
    <p:extLst>
      <p:ext uri="{BB962C8B-B14F-4D97-AF65-F5344CB8AC3E}">
        <p14:creationId xmlns:p14="http://schemas.microsoft.com/office/powerpoint/2010/main" val="2414819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41</a:t>
            </a:fld>
            <a:endParaRPr lang="fr-CA"/>
          </a:p>
        </p:txBody>
      </p:sp>
    </p:spTree>
    <p:extLst>
      <p:ext uri="{BB962C8B-B14F-4D97-AF65-F5344CB8AC3E}">
        <p14:creationId xmlns:p14="http://schemas.microsoft.com/office/powerpoint/2010/main" val="496341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42</a:t>
            </a:fld>
            <a:endParaRPr lang="fr-CA"/>
          </a:p>
        </p:txBody>
      </p:sp>
    </p:spTree>
    <p:extLst>
      <p:ext uri="{BB962C8B-B14F-4D97-AF65-F5344CB8AC3E}">
        <p14:creationId xmlns:p14="http://schemas.microsoft.com/office/powerpoint/2010/main" val="2174896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43</a:t>
            </a:fld>
            <a:endParaRPr lang="fr-CA"/>
          </a:p>
        </p:txBody>
      </p:sp>
    </p:spTree>
    <p:extLst>
      <p:ext uri="{BB962C8B-B14F-4D97-AF65-F5344CB8AC3E}">
        <p14:creationId xmlns:p14="http://schemas.microsoft.com/office/powerpoint/2010/main" val="344248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noProof="0" dirty="0"/>
          </a:p>
        </p:txBody>
      </p:sp>
      <p:sp>
        <p:nvSpPr>
          <p:cNvPr id="4" name="Espace réservé du numéro de diapositive 3"/>
          <p:cNvSpPr>
            <a:spLocks noGrp="1"/>
          </p:cNvSpPr>
          <p:nvPr>
            <p:ph type="sldNum" sz="quarter" idx="10"/>
          </p:nvPr>
        </p:nvSpPr>
        <p:spPr/>
        <p:txBody>
          <a:bodyPr/>
          <a:lstStyle/>
          <a:p>
            <a:pPr defTabSz="888614">
              <a:defRPr/>
            </a:pPr>
            <a:fld id="{8F828EA2-8401-4385-996E-2F8244302363}" type="slidenum">
              <a:rPr lang="fr-CA">
                <a:solidFill>
                  <a:prstClr val="black"/>
                </a:solidFill>
                <a:latin typeface="Calibri" panose="020F0502020204030204"/>
              </a:rPr>
              <a:pPr defTabSz="888614">
                <a:defRPr/>
              </a:pPr>
              <a:t>44</a:t>
            </a:fld>
            <a:endParaRPr lang="fr-CA">
              <a:solidFill>
                <a:prstClr val="black"/>
              </a:solidFill>
              <a:latin typeface="Calibri" panose="020F0502020204030204"/>
            </a:endParaRPr>
          </a:p>
        </p:txBody>
      </p:sp>
    </p:spTree>
    <p:extLst>
      <p:ext uri="{BB962C8B-B14F-4D97-AF65-F5344CB8AC3E}">
        <p14:creationId xmlns:p14="http://schemas.microsoft.com/office/powerpoint/2010/main" val="1943545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Le passage stratégique</a:t>
            </a:r>
          </a:p>
          <a:p>
            <a:endParaRPr lang="fr-CA" dirty="0"/>
          </a:p>
          <a:p>
            <a:pPr marL="329189" indent="-329189">
              <a:buAutoNum type="arabicPeriod"/>
            </a:pPr>
            <a:r>
              <a:rPr lang="fr-CA" dirty="0"/>
              <a:t>Définition du rôle de la communication : </a:t>
            </a:r>
          </a:p>
          <a:p>
            <a:pPr marL="329189" indent="-329189">
              <a:buAutoNum type="arabicPeriod"/>
            </a:pPr>
            <a:endParaRPr lang="fr-CA" dirty="0"/>
          </a:p>
          <a:p>
            <a:pPr marL="603516" lvl="1" indent="-164595">
              <a:buFont typeface="Wingdings" panose="05000000000000000000" pitchFamily="2" charset="2"/>
              <a:buChar char="ü"/>
            </a:pPr>
            <a:r>
              <a:rPr lang="fr-CA" dirty="0"/>
              <a:t>Comment la communication va permettre de régler la situation ou de saisir l’opportunité.</a:t>
            </a:r>
          </a:p>
          <a:p>
            <a:pPr marL="329189" indent="-329189">
              <a:buAutoNum type="arabicPeriod"/>
            </a:pPr>
            <a:endParaRPr lang="fr-CA" dirty="0"/>
          </a:p>
          <a:p>
            <a:pPr marL="329189" indent="-329189">
              <a:buAutoNum type="arabicPeriod"/>
            </a:pPr>
            <a:r>
              <a:rPr lang="fr-CA" dirty="0"/>
              <a:t>Élaboration de la stratégie d’intervention : les éléments du mix communicationnel doivent être sélectionnés pour permettre à la marque </a:t>
            </a:r>
            <a:r>
              <a:rPr lang="fr-CA"/>
              <a:t>(ou l'annonceur) </a:t>
            </a:r>
            <a:r>
              <a:rPr lang="fr-CA" dirty="0"/>
              <a:t>d'agir auprès de la cible selon l'un et/ou l'autres des objectifs qui seront élaborés suite aux conclusions de l'analyse de la situation : </a:t>
            </a:r>
          </a:p>
          <a:p>
            <a:r>
              <a:rPr lang="fr-CA" dirty="0"/>
              <a:t> </a:t>
            </a:r>
          </a:p>
          <a:p>
            <a:pPr marL="586699" lvl="1" indent="-160009">
              <a:buFont typeface="Wingdings" panose="05000000000000000000" pitchFamily="2" charset="2"/>
              <a:buChar char="ü"/>
            </a:pPr>
            <a:r>
              <a:rPr lang="fr-CA" dirty="0"/>
              <a:t>Faire connaître la marque.</a:t>
            </a:r>
          </a:p>
          <a:p>
            <a:pPr marL="586699" lvl="1" indent="-160009">
              <a:buFont typeface="Wingdings" panose="05000000000000000000" pitchFamily="2" charset="2"/>
              <a:buChar char="ü"/>
            </a:pPr>
            <a:r>
              <a:rPr lang="fr-CA" dirty="0"/>
              <a:t>Faire aimer la marque.</a:t>
            </a:r>
          </a:p>
          <a:p>
            <a:pPr marL="586699" lvl="1" indent="-160009">
              <a:buFont typeface="Wingdings" panose="05000000000000000000" pitchFamily="2" charset="2"/>
              <a:buChar char="ü"/>
            </a:pPr>
            <a:r>
              <a:rPr lang="fr-CA" dirty="0"/>
              <a:t>Inviter la cible à passer à l’action - en ligne et/ou en magasin.</a:t>
            </a:r>
            <a:endParaRPr lang="fr-CA" sz="1100" dirty="0"/>
          </a:p>
          <a:p>
            <a:pPr marL="586699" lvl="1" indent="-160009">
              <a:buFont typeface="Wingdings" panose="05000000000000000000" pitchFamily="2" charset="2"/>
              <a:buChar char="ü"/>
            </a:pPr>
            <a:endParaRPr lang="fr-CA" sz="1100" dirty="0"/>
          </a:p>
          <a:p>
            <a:pPr defTabSz="853378">
              <a:defRPr/>
            </a:pPr>
            <a:r>
              <a:rPr lang="fr-CA" dirty="0"/>
              <a:t>Ceci dit, chaque élément du mix communicationnel et chaque campagne doivent bien sûr viser à bâtir une marque cohérente. </a:t>
            </a:r>
          </a:p>
          <a:p>
            <a:endParaRPr lang="fr-CA" sz="1100" dirty="0"/>
          </a:p>
        </p:txBody>
      </p:sp>
      <p:sp>
        <p:nvSpPr>
          <p:cNvPr id="4" name="Espace réservé du numéro de diapositive 3"/>
          <p:cNvSpPr>
            <a:spLocks noGrp="1"/>
          </p:cNvSpPr>
          <p:nvPr>
            <p:ph type="sldNum" sz="quarter" idx="10"/>
          </p:nvPr>
        </p:nvSpPr>
        <p:spPr/>
        <p:txBody>
          <a:bodyPr/>
          <a:lstStyle/>
          <a:p>
            <a:pPr defTabSz="888614">
              <a:defRPr/>
            </a:pPr>
            <a:fld id="{8F828EA2-8401-4385-996E-2F8244302363}" type="slidenum">
              <a:rPr lang="fr-CA">
                <a:solidFill>
                  <a:prstClr val="black"/>
                </a:solidFill>
                <a:latin typeface="Calibri" panose="020F0502020204030204"/>
              </a:rPr>
              <a:pPr defTabSz="888614">
                <a:defRPr/>
              </a:pPr>
              <a:t>45</a:t>
            </a:fld>
            <a:endParaRPr lang="fr-CA">
              <a:solidFill>
                <a:prstClr val="black"/>
              </a:solidFill>
              <a:latin typeface="Calibri" panose="020F0502020204030204"/>
            </a:endParaRPr>
          </a:p>
        </p:txBody>
      </p:sp>
    </p:spTree>
    <p:extLst>
      <p:ext uri="{BB962C8B-B14F-4D97-AF65-F5344CB8AC3E}">
        <p14:creationId xmlns:p14="http://schemas.microsoft.com/office/powerpoint/2010/main" val="2358920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46</a:t>
            </a:fld>
            <a:endParaRPr lang="fr-CA"/>
          </a:p>
        </p:txBody>
      </p:sp>
    </p:spTree>
    <p:extLst>
      <p:ext uri="{BB962C8B-B14F-4D97-AF65-F5344CB8AC3E}">
        <p14:creationId xmlns:p14="http://schemas.microsoft.com/office/powerpoint/2010/main" val="2894724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Vous devez porter attention à prioriser des marchés A, B, C.</a:t>
            </a:r>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47</a:t>
            </a:fld>
            <a:endParaRPr lang="fr-CA"/>
          </a:p>
        </p:txBody>
      </p:sp>
    </p:spTree>
    <p:extLst>
      <p:ext uri="{BB962C8B-B14F-4D97-AF65-F5344CB8AC3E}">
        <p14:creationId xmlns:p14="http://schemas.microsoft.com/office/powerpoint/2010/main" val="3846302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Vous devez porter attention à prioriser des marchés A, B, C.</a:t>
            </a:r>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48</a:t>
            </a:fld>
            <a:endParaRPr lang="fr-CA"/>
          </a:p>
        </p:txBody>
      </p:sp>
    </p:spTree>
    <p:extLst>
      <p:ext uri="{BB962C8B-B14F-4D97-AF65-F5344CB8AC3E}">
        <p14:creationId xmlns:p14="http://schemas.microsoft.com/office/powerpoint/2010/main" val="130899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Segments</a:t>
            </a:r>
          </a:p>
          <a:p>
            <a:endParaRPr lang="fr-CA" dirty="0"/>
          </a:p>
          <a:p>
            <a:r>
              <a:rPr lang="fr-CA" b="1" dirty="0"/>
              <a:t>B2B</a:t>
            </a:r>
          </a:p>
          <a:p>
            <a:r>
              <a:rPr lang="fr-CA" dirty="0"/>
              <a:t>Entreprises</a:t>
            </a:r>
            <a:r>
              <a:rPr lang="fr-CA" baseline="0" dirty="0"/>
              <a:t> : </a:t>
            </a:r>
            <a:r>
              <a:rPr lang="fr-CA" dirty="0"/>
              <a:t> industrie,</a:t>
            </a:r>
            <a:r>
              <a:rPr lang="fr-CA" baseline="0" dirty="0"/>
              <a:t> secteur d’activité, profession, etc.</a:t>
            </a:r>
            <a:endParaRPr lang="fr-CA" dirty="0"/>
          </a:p>
          <a:p>
            <a:endParaRPr lang="fr-CA" dirty="0"/>
          </a:p>
          <a:p>
            <a:r>
              <a:rPr lang="fr-CA" b="1" dirty="0"/>
              <a:t>B2C</a:t>
            </a:r>
          </a:p>
          <a:p>
            <a:r>
              <a:rPr lang="fr-CA" dirty="0"/>
              <a:t>Consommateurs :</a:t>
            </a:r>
            <a:r>
              <a:rPr lang="fr-CA" baseline="0" dirty="0"/>
              <a:t> p</a:t>
            </a:r>
            <a:r>
              <a:rPr lang="fr-CA" dirty="0"/>
              <a:t>rofil démographique : genre, âge, éducation, revenu familial ou individuel, etc.</a:t>
            </a:r>
          </a:p>
          <a:p>
            <a:endParaRPr lang="fr-CA" dirty="0"/>
          </a:p>
          <a:p>
            <a:r>
              <a:rPr lang="fr-CA" b="1" dirty="0"/>
              <a:t>B2E</a:t>
            </a:r>
          </a:p>
          <a:p>
            <a:r>
              <a:rPr lang="fr-CA" dirty="0"/>
              <a:t>Employés</a:t>
            </a:r>
            <a:r>
              <a:rPr lang="fr-CA" baseline="0" dirty="0"/>
              <a:t> : fonction, titre, rôle, temps plein / temps partiel, etc.</a:t>
            </a:r>
          </a:p>
          <a:p>
            <a:endParaRPr lang="fr-CA" baseline="0" dirty="0"/>
          </a:p>
          <a:p>
            <a:r>
              <a:rPr lang="fr-CA" b="1" dirty="0"/>
              <a:t>Leaders d’opinion</a:t>
            </a:r>
          </a:p>
          <a:p>
            <a:r>
              <a:rPr lang="fr-CA" dirty="0"/>
              <a:t>Influenceurs du web, journalistes, chroniqueurs, conférenciers, professeurs,</a:t>
            </a:r>
            <a:r>
              <a:rPr lang="fr-CA" baseline="0" dirty="0"/>
              <a:t> </a:t>
            </a:r>
            <a:r>
              <a:rPr lang="fr-CA" dirty="0"/>
              <a:t>etc.</a:t>
            </a:r>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49</a:t>
            </a:fld>
            <a:endParaRPr lang="fr-CA"/>
          </a:p>
        </p:txBody>
      </p:sp>
    </p:spTree>
    <p:extLst>
      <p:ext uri="{BB962C8B-B14F-4D97-AF65-F5344CB8AC3E}">
        <p14:creationId xmlns:p14="http://schemas.microsoft.com/office/powerpoint/2010/main" val="150877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5</a:t>
            </a:fld>
            <a:endParaRPr lang="fr-CA"/>
          </a:p>
        </p:txBody>
      </p:sp>
    </p:spTree>
    <p:extLst>
      <p:ext uri="{BB962C8B-B14F-4D97-AF65-F5344CB8AC3E}">
        <p14:creationId xmlns:p14="http://schemas.microsoft.com/office/powerpoint/2010/main" val="3147367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50</a:t>
            </a:fld>
            <a:endParaRPr lang="fr-CA"/>
          </a:p>
        </p:txBody>
      </p:sp>
    </p:spTree>
    <p:extLst>
      <p:ext uri="{BB962C8B-B14F-4D97-AF65-F5344CB8AC3E}">
        <p14:creationId xmlns:p14="http://schemas.microsoft.com/office/powerpoint/2010/main" val="1080741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noProof="0" dirty="0"/>
              <a:t>Le persona (n.m. et f.)* </a:t>
            </a:r>
          </a:p>
          <a:p>
            <a:endParaRPr lang="fr-CA" b="1" noProof="0" dirty="0"/>
          </a:p>
          <a:p>
            <a:r>
              <a:rPr lang="fr-CA" noProof="0" dirty="0"/>
              <a:t>Se doit, idéalement, d’être appuyé sur des données que l’on possède sur notre clientèle. Ces données proviennent normalement de notre exercice de segmentation. Fautes de mieux, les vendeurs ou « les premières lignes » de l’entreprise comme les réparateurs, agents de services à la clientèle ou même </a:t>
            </a:r>
            <a:r>
              <a:rPr lang="fr-CA" b="1" noProof="0" dirty="0"/>
              <a:t>Google Analytics</a:t>
            </a:r>
            <a:r>
              <a:rPr lang="fr-CA" b="1" baseline="0" noProof="0" dirty="0"/>
              <a:t> </a:t>
            </a:r>
            <a:r>
              <a:rPr lang="fr-CA" noProof="0" dirty="0"/>
              <a:t>peuvent nous appuyer dans la compositions </a:t>
            </a:r>
            <a:r>
              <a:rPr lang="fr-CA" b="1" noProof="0" dirty="0"/>
              <a:t>des personas </a:t>
            </a:r>
            <a:r>
              <a:rPr lang="fr-CA" noProof="0" dirty="0"/>
              <a:t>pertinents.</a:t>
            </a:r>
          </a:p>
          <a:p>
            <a:endParaRPr lang="fr-CA" noProof="0" dirty="0"/>
          </a:p>
          <a:p>
            <a:r>
              <a:rPr lang="fr-CA" i="1" noProof="0" dirty="0"/>
              <a:t>*Source : http://gdt.oqlf.gouv.qc.ca/ficheOqlf.aspx?Id_Fiche=26542680  </a:t>
            </a:r>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51</a:t>
            </a:fld>
            <a:endParaRPr lang="fr-CA"/>
          </a:p>
        </p:txBody>
      </p:sp>
    </p:spTree>
    <p:extLst>
      <p:ext uri="{BB962C8B-B14F-4D97-AF65-F5344CB8AC3E}">
        <p14:creationId xmlns:p14="http://schemas.microsoft.com/office/powerpoint/2010/main" val="3211859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52</a:t>
            </a:fld>
            <a:endParaRPr lang="fr-CA"/>
          </a:p>
        </p:txBody>
      </p:sp>
    </p:spTree>
    <p:extLst>
      <p:ext uri="{BB962C8B-B14F-4D97-AF65-F5344CB8AC3E}">
        <p14:creationId xmlns:p14="http://schemas.microsoft.com/office/powerpoint/2010/main" val="4059521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noProof="0" dirty="0"/>
              <a:t>Définition</a:t>
            </a:r>
          </a:p>
          <a:p>
            <a:endParaRPr lang="fr-CA" noProof="0" dirty="0"/>
          </a:p>
          <a:p>
            <a:r>
              <a:rPr lang="fr-CA" altLang="fr-FR" dirty="0">
                <a:latin typeface="Arial" panose="020B0604020202020204" pitchFamily="34" charset="0"/>
                <a:cs typeface="Arial" panose="020B0604020202020204" pitchFamily="34" charset="0"/>
              </a:rPr>
              <a:t>Ce que la marque,  produit ou service vise à accomplir en termes d’unités vendues, chiffre d’affaires, parts de marché ou niveau de pénétration. Formulé par l’entreprise / client annonceur et exprimé de manière quantitative en $, nombre d’unités ou %. </a:t>
            </a:r>
          </a:p>
          <a:p>
            <a:endParaRPr lang="fr-CA" noProof="0" dirty="0"/>
          </a:p>
          <a:p>
            <a:r>
              <a:rPr lang="fr-CA" noProof="0" dirty="0"/>
              <a:t>*Les objectifs marketing</a:t>
            </a:r>
            <a:r>
              <a:rPr lang="fr-CA" baseline="0" noProof="0" dirty="0"/>
              <a:t> </a:t>
            </a:r>
            <a:r>
              <a:rPr lang="fr-CA" noProof="0" dirty="0"/>
              <a:t>doivent être « </a:t>
            </a:r>
            <a:r>
              <a:rPr lang="fr-CA" b="1" noProof="0" dirty="0"/>
              <a:t>SMART</a:t>
            </a:r>
            <a:r>
              <a:rPr lang="fr-CA" noProof="0" dirty="0"/>
              <a:t> » :</a:t>
            </a:r>
          </a:p>
          <a:p>
            <a:endParaRPr lang="fr-CA" noProof="0" dirty="0"/>
          </a:p>
          <a:p>
            <a:pPr marL="171292" indent="-171292">
              <a:buFont typeface="Wingdings" panose="05000000000000000000" pitchFamily="2" charset="2"/>
              <a:buChar char="ü"/>
            </a:pPr>
            <a:r>
              <a:rPr lang="fr-CA" b="1" noProof="0" dirty="0"/>
              <a:t>S</a:t>
            </a:r>
            <a:r>
              <a:rPr lang="fr-CA" noProof="0" dirty="0"/>
              <a:t>pécifiques</a:t>
            </a:r>
          </a:p>
          <a:p>
            <a:pPr marL="171292" indent="-171292">
              <a:buFont typeface="Wingdings" panose="05000000000000000000" pitchFamily="2" charset="2"/>
              <a:buChar char="ü"/>
            </a:pPr>
            <a:r>
              <a:rPr lang="fr-CA" b="1" noProof="0" dirty="0"/>
              <a:t>M</a:t>
            </a:r>
            <a:r>
              <a:rPr lang="fr-CA" noProof="0" dirty="0"/>
              <a:t>esurables</a:t>
            </a:r>
          </a:p>
          <a:p>
            <a:pPr marL="171292" indent="-171292">
              <a:buFont typeface="Wingdings" panose="05000000000000000000" pitchFamily="2" charset="2"/>
              <a:buChar char="ü"/>
            </a:pPr>
            <a:r>
              <a:rPr lang="fr-CA" b="1" noProof="0" dirty="0"/>
              <a:t>A</a:t>
            </a:r>
            <a:r>
              <a:rPr lang="fr-CA" noProof="0" dirty="0"/>
              <a:t>tteignables</a:t>
            </a:r>
          </a:p>
          <a:p>
            <a:pPr marL="171292" indent="-171292">
              <a:buFont typeface="Wingdings" panose="05000000000000000000" pitchFamily="2" charset="2"/>
              <a:buChar char="ü"/>
            </a:pPr>
            <a:r>
              <a:rPr lang="fr-CA" b="1" noProof="0" dirty="0"/>
              <a:t>R</a:t>
            </a:r>
            <a:r>
              <a:rPr lang="fr-CA" noProof="0" dirty="0"/>
              <a:t>éalistes</a:t>
            </a:r>
          </a:p>
          <a:p>
            <a:pPr marL="171292" indent="-171292">
              <a:buFont typeface="Wingdings" panose="05000000000000000000" pitchFamily="2" charset="2"/>
              <a:buChar char="ü"/>
            </a:pPr>
            <a:r>
              <a:rPr lang="fr-CA" b="1" noProof="0" dirty="0"/>
              <a:t>T</a:t>
            </a:r>
            <a:r>
              <a:rPr lang="fr-CA" noProof="0" dirty="0"/>
              <a:t>emporellement définis (souvent pour l’année en cours ou à venir)</a:t>
            </a:r>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53</a:t>
            </a:fld>
            <a:endParaRPr lang="fr-CA"/>
          </a:p>
        </p:txBody>
      </p:sp>
    </p:spTree>
    <p:extLst>
      <p:ext uri="{BB962C8B-B14F-4D97-AF65-F5344CB8AC3E}">
        <p14:creationId xmlns:p14="http://schemas.microsoft.com/office/powerpoint/2010/main" val="1331711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noProof="0" dirty="0"/>
              <a:t>Définition</a:t>
            </a:r>
          </a:p>
          <a:p>
            <a:endParaRPr lang="fr-CA" noProof="0" dirty="0"/>
          </a:p>
          <a:p>
            <a:pPr algn="just"/>
            <a:r>
              <a:rPr lang="fr-CA" dirty="0">
                <a:latin typeface="Arial" panose="020B0604020202020204" pitchFamily="34" charset="0"/>
                <a:cs typeface="Arial" panose="020B0604020202020204" pitchFamily="34" charset="0"/>
              </a:rPr>
              <a:t>Ce que la communication vise à accomplir au niveau notoriété, connaissance, perception, attitude par rapport à la marque ou intention d’achat auprès d’une cible donnée. Formulé par l’agence et exprimé avec une proportion et un délai liés à l’intention de communication. L’objectif de communication traduit comment celle-ci va contribuer à l’atteinte de l’objectif marketing. </a:t>
            </a:r>
          </a:p>
          <a:p>
            <a:pPr defTabSz="913560">
              <a:defRPr/>
            </a:pPr>
            <a:endParaRPr lang="fr-CA" altLang="fr-FR" dirty="0">
              <a:latin typeface="Arial" panose="020B0604020202020204" pitchFamily="34" charset="0"/>
              <a:cs typeface="Arial" panose="020B0604020202020204" pitchFamily="34" charset="0"/>
            </a:endParaRPr>
          </a:p>
          <a:p>
            <a:r>
              <a:rPr lang="fr-CA" noProof="0" dirty="0"/>
              <a:t>*Tout comme les objectifs marketing, les objectifs de communication doivent être « </a:t>
            </a:r>
            <a:r>
              <a:rPr lang="fr-CA" b="1" noProof="0" dirty="0"/>
              <a:t>SMART</a:t>
            </a:r>
            <a:r>
              <a:rPr lang="fr-CA" noProof="0" dirty="0"/>
              <a:t> » :</a:t>
            </a:r>
          </a:p>
          <a:p>
            <a:endParaRPr lang="fr-CA" noProof="0" dirty="0"/>
          </a:p>
          <a:p>
            <a:pPr marL="171292" indent="-171292">
              <a:buFont typeface="Wingdings" panose="05000000000000000000" pitchFamily="2" charset="2"/>
              <a:buChar char="ü"/>
            </a:pPr>
            <a:r>
              <a:rPr lang="fr-CA" b="1" noProof="0" dirty="0"/>
              <a:t>S</a:t>
            </a:r>
            <a:r>
              <a:rPr lang="fr-CA" noProof="0" dirty="0"/>
              <a:t>pécifiques</a:t>
            </a:r>
          </a:p>
          <a:p>
            <a:pPr marL="171292" indent="-171292">
              <a:buFont typeface="Wingdings" panose="05000000000000000000" pitchFamily="2" charset="2"/>
              <a:buChar char="ü"/>
            </a:pPr>
            <a:r>
              <a:rPr lang="fr-CA" b="1" noProof="0" dirty="0"/>
              <a:t>M</a:t>
            </a:r>
            <a:r>
              <a:rPr lang="fr-CA" noProof="0" dirty="0"/>
              <a:t>esurables</a:t>
            </a:r>
          </a:p>
          <a:p>
            <a:pPr marL="171292" indent="-171292">
              <a:buFont typeface="Wingdings" panose="05000000000000000000" pitchFamily="2" charset="2"/>
              <a:buChar char="ü"/>
            </a:pPr>
            <a:r>
              <a:rPr lang="fr-CA" b="1" noProof="0" dirty="0"/>
              <a:t>A</a:t>
            </a:r>
            <a:r>
              <a:rPr lang="fr-CA" noProof="0" dirty="0"/>
              <a:t>tteignables</a:t>
            </a:r>
          </a:p>
          <a:p>
            <a:pPr marL="171292" indent="-171292">
              <a:buFont typeface="Wingdings" panose="05000000000000000000" pitchFamily="2" charset="2"/>
              <a:buChar char="ü"/>
            </a:pPr>
            <a:r>
              <a:rPr lang="fr-CA" b="1" noProof="0" dirty="0"/>
              <a:t>R</a:t>
            </a:r>
            <a:r>
              <a:rPr lang="fr-CA" noProof="0" dirty="0"/>
              <a:t>éalistes</a:t>
            </a:r>
          </a:p>
          <a:p>
            <a:pPr marL="171292" indent="-171292">
              <a:buFont typeface="Wingdings" panose="05000000000000000000" pitchFamily="2" charset="2"/>
              <a:buChar char="ü"/>
            </a:pPr>
            <a:r>
              <a:rPr lang="fr-CA" b="1" noProof="0" dirty="0"/>
              <a:t>T</a:t>
            </a:r>
            <a:r>
              <a:rPr lang="fr-CA" noProof="0" dirty="0"/>
              <a:t>emporellement définis (souvent pour l’année en cours ou à venir)</a:t>
            </a:r>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54</a:t>
            </a:fld>
            <a:endParaRPr lang="fr-CA"/>
          </a:p>
        </p:txBody>
      </p:sp>
    </p:spTree>
    <p:extLst>
      <p:ext uri="{BB962C8B-B14F-4D97-AF65-F5344CB8AC3E}">
        <p14:creationId xmlns:p14="http://schemas.microsoft.com/office/powerpoint/2010/main" val="3960195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noProof="0" dirty="0"/>
              <a:t>*SOV</a:t>
            </a:r>
            <a:r>
              <a:rPr lang="fr-CA" baseline="0" noProof="0" dirty="0"/>
              <a:t> : Share of Voice.</a:t>
            </a:r>
          </a:p>
          <a:p>
            <a:pPr marL="166520" indent="-166520">
              <a:buFont typeface="Arial" panose="020B0604020202020204" pitchFamily="34" charset="0"/>
              <a:buChar char="•"/>
            </a:pPr>
            <a:endParaRPr lang="fr-CA" baseline="0" noProof="0" dirty="0"/>
          </a:p>
          <a:p>
            <a:pPr defTabSz="888104">
              <a:defRPr/>
            </a:pPr>
            <a:r>
              <a:rPr lang="fr-CA" dirty="0"/>
              <a:t>La recherche permet de valider et / ou mesurer l’atteinte les divers objectifs de communication.  Rappelons ici qu’à la base, nous devrions déjà avoir nos «benchmarks», sinon il sera nécessaire de faire une étape de recherche avant l’activation des activités de marketing afin de les établir.</a:t>
            </a:r>
          </a:p>
          <a:p>
            <a:endParaRPr lang="fr-CA" noProof="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55</a:t>
            </a:fld>
            <a:endParaRPr lang="fr-CA"/>
          </a:p>
        </p:txBody>
      </p:sp>
    </p:spTree>
    <p:extLst>
      <p:ext uri="{BB962C8B-B14F-4D97-AF65-F5344CB8AC3E}">
        <p14:creationId xmlns:p14="http://schemas.microsoft.com/office/powerpoint/2010/main" val="3029013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56</a:t>
            </a:fld>
            <a:endParaRPr lang="fr-CA"/>
          </a:p>
        </p:txBody>
      </p:sp>
    </p:spTree>
    <p:extLst>
      <p:ext uri="{BB962C8B-B14F-4D97-AF65-F5344CB8AC3E}">
        <p14:creationId xmlns:p14="http://schemas.microsoft.com/office/powerpoint/2010/main" val="547409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L’axe de communication </a:t>
            </a:r>
            <a:r>
              <a:rPr lang="fr-CA" dirty="0"/>
              <a:t>est le message qui doit être compris par la cible.</a:t>
            </a:r>
          </a:p>
          <a:p>
            <a:endParaRPr lang="fr-CA" b="1" dirty="0"/>
          </a:p>
          <a:p>
            <a:r>
              <a:rPr lang="fr-CA" b="1" dirty="0"/>
              <a:t>Objectif =&gt; </a:t>
            </a:r>
            <a:r>
              <a:rPr lang="fr-CA" b="0" dirty="0"/>
              <a:t>Je veux que la cible…</a:t>
            </a:r>
          </a:p>
          <a:p>
            <a:r>
              <a:rPr lang="fr-CA" b="1" dirty="0"/>
              <a:t>Axe de communication =&gt; </a:t>
            </a:r>
            <a:r>
              <a:rPr lang="fr-CA" dirty="0"/>
              <a:t>…donc je dis à la cible…</a:t>
            </a:r>
          </a:p>
          <a:p>
            <a:r>
              <a:rPr lang="fr-CA" b="1" dirty="0"/>
              <a:t>La justification =&gt; </a:t>
            </a:r>
            <a:r>
              <a:rPr lang="fr-CA" dirty="0"/>
              <a:t>Préciser pourquoi la cible devrait nous croire : une information, un attribut fonctionnel ou même un besoin émotionnel (implicite ou explicite) </a:t>
            </a:r>
          </a:p>
          <a:p>
            <a:endParaRPr lang="fr-CA" b="1"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57</a:t>
            </a:fld>
            <a:endParaRPr lang="fr-CA"/>
          </a:p>
        </p:txBody>
      </p:sp>
    </p:spTree>
    <p:extLst>
      <p:ext uri="{BB962C8B-B14F-4D97-AF65-F5344CB8AC3E}">
        <p14:creationId xmlns:p14="http://schemas.microsoft.com/office/powerpoint/2010/main" val="3091116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58</a:t>
            </a:fld>
            <a:endParaRPr lang="fr-CA"/>
          </a:p>
        </p:txBody>
      </p:sp>
    </p:spTree>
    <p:extLst>
      <p:ext uri="{BB962C8B-B14F-4D97-AF65-F5344CB8AC3E}">
        <p14:creationId xmlns:p14="http://schemas.microsoft.com/office/powerpoint/2010/main" val="24075210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59</a:t>
            </a:fld>
            <a:endParaRPr lang="fr-CA"/>
          </a:p>
        </p:txBody>
      </p:sp>
    </p:spTree>
    <p:extLst>
      <p:ext uri="{BB962C8B-B14F-4D97-AF65-F5344CB8AC3E}">
        <p14:creationId xmlns:p14="http://schemas.microsoft.com/office/powerpoint/2010/main" val="386940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6</a:t>
            </a:fld>
            <a:endParaRPr lang="fr-CA"/>
          </a:p>
        </p:txBody>
      </p:sp>
    </p:spTree>
    <p:extLst>
      <p:ext uri="{BB962C8B-B14F-4D97-AF65-F5344CB8AC3E}">
        <p14:creationId xmlns:p14="http://schemas.microsoft.com/office/powerpoint/2010/main" val="1192580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Notoriété</a:t>
            </a:r>
          </a:p>
          <a:p>
            <a:r>
              <a:rPr lang="fr-CA" dirty="0"/>
              <a:t>Le client ne nous connaît pas.</a:t>
            </a:r>
          </a:p>
          <a:p>
            <a:endParaRPr lang="fr-CA" dirty="0"/>
          </a:p>
          <a:p>
            <a:r>
              <a:rPr lang="fr-CA" b="1" dirty="0"/>
              <a:t>Considération</a:t>
            </a:r>
          </a:p>
          <a:p>
            <a:r>
              <a:rPr lang="fr-CA" dirty="0"/>
              <a:t>Maintenant</a:t>
            </a:r>
            <a:r>
              <a:rPr lang="fr-CA" baseline="0" dirty="0"/>
              <a:t> e</a:t>
            </a:r>
            <a:r>
              <a:rPr lang="fr-CA" dirty="0"/>
              <a:t>n contact avec la marque, il peut évaluer la situation.</a:t>
            </a:r>
          </a:p>
          <a:p>
            <a:endParaRPr lang="fr-CA" dirty="0"/>
          </a:p>
          <a:p>
            <a:r>
              <a:rPr lang="fr-CA" b="1" dirty="0"/>
              <a:t>Conversion</a:t>
            </a:r>
          </a:p>
          <a:p>
            <a:r>
              <a:rPr lang="fr-CA" dirty="0"/>
              <a:t>En posant un geste d’adhésion, il devient</a:t>
            </a:r>
            <a:r>
              <a:rPr lang="fr-CA" baseline="0" dirty="0"/>
              <a:t> un client.</a:t>
            </a:r>
          </a:p>
          <a:p>
            <a:endParaRPr lang="fr-CA" baseline="0" dirty="0"/>
          </a:p>
          <a:p>
            <a:r>
              <a:rPr lang="fr-CA" b="1" dirty="0"/>
              <a:t>Fidélisation</a:t>
            </a:r>
          </a:p>
          <a:p>
            <a:r>
              <a:rPr lang="fr-CA" dirty="0"/>
              <a:t>Le client satisfait, renouvellera son adhésion.</a:t>
            </a:r>
          </a:p>
          <a:p>
            <a:endParaRPr lang="fr-CA"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60</a:t>
            </a:fld>
            <a:endParaRPr lang="fr-CA"/>
          </a:p>
        </p:txBody>
      </p:sp>
    </p:spTree>
    <p:extLst>
      <p:ext uri="{BB962C8B-B14F-4D97-AF65-F5344CB8AC3E}">
        <p14:creationId xmlns:p14="http://schemas.microsoft.com/office/powerpoint/2010/main" val="4258825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770"/>
            <a:r>
              <a:rPr lang="fr-CA" dirty="0"/>
              <a:t>On entend souvent par exemple le terme «moyens» pour désigner les «tactiques».</a:t>
            </a:r>
          </a:p>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61</a:t>
            </a:fld>
            <a:endParaRPr lang="fr-CA"/>
          </a:p>
        </p:txBody>
      </p:sp>
    </p:spTree>
    <p:extLst>
      <p:ext uri="{BB962C8B-B14F-4D97-AF65-F5344CB8AC3E}">
        <p14:creationId xmlns:p14="http://schemas.microsoft.com/office/powerpoint/2010/main" val="747193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62</a:t>
            </a:fld>
            <a:endParaRPr lang="fr-CA"/>
          </a:p>
        </p:txBody>
      </p:sp>
    </p:spTree>
    <p:extLst>
      <p:ext uri="{BB962C8B-B14F-4D97-AF65-F5344CB8AC3E}">
        <p14:creationId xmlns:p14="http://schemas.microsoft.com/office/powerpoint/2010/main" val="26665491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63</a:t>
            </a:fld>
            <a:endParaRPr lang="fr-CA"/>
          </a:p>
        </p:txBody>
      </p:sp>
    </p:spTree>
    <p:extLst>
      <p:ext uri="{BB962C8B-B14F-4D97-AF65-F5344CB8AC3E}">
        <p14:creationId xmlns:p14="http://schemas.microsoft.com/office/powerpoint/2010/main" val="3025573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64</a:t>
            </a:fld>
            <a:endParaRPr lang="fr-CA"/>
          </a:p>
        </p:txBody>
      </p:sp>
    </p:spTree>
    <p:extLst>
      <p:ext uri="{BB962C8B-B14F-4D97-AF65-F5344CB8AC3E}">
        <p14:creationId xmlns:p14="http://schemas.microsoft.com/office/powerpoint/2010/main" val="4583089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900" b="1" i="1" dirty="0"/>
              <a:t>Le briefing de création</a:t>
            </a:r>
          </a:p>
          <a:p>
            <a:r>
              <a:rPr lang="fr-CA" sz="900" b="1" i="1" dirty="0"/>
              <a:t>Commencer avec un bref rappel de l’ADN de la marque. Ensuite, selon le T-Plan (JWT) </a:t>
            </a:r>
          </a:p>
          <a:p>
            <a:endParaRPr lang="fr-CA" sz="900" b="1" dirty="0"/>
          </a:p>
          <a:p>
            <a:r>
              <a:rPr lang="fr-CA" sz="900" dirty="0"/>
              <a:t>Rédiger le brief en termes simples, du point de vue du consommateur, en étant créatif, en revenant à l’essence même de la stratégie. </a:t>
            </a:r>
          </a:p>
          <a:p>
            <a:pPr marL="228390" indent="-228390">
              <a:buFont typeface="+mj-lt"/>
              <a:buAutoNum type="arabicPeriod"/>
            </a:pPr>
            <a:r>
              <a:rPr lang="fr-CA" sz="900" dirty="0"/>
              <a:t>Quelles sont les opportunités et/ou les problèmes que nous devons exploiter ? </a:t>
            </a:r>
          </a:p>
          <a:p>
            <a:pPr marL="228390" indent="-228390">
              <a:buFont typeface="+mj-lt"/>
              <a:buAutoNum type="arabicPeriod"/>
            </a:pPr>
            <a:r>
              <a:rPr lang="fr-CA" sz="900" dirty="0"/>
              <a:t>La stratégie : pourquoi on l’exécute ? Fait principal. Quelles sont les perceptions que nous voulons améliorer ou corriger en rapport à la marque ? Prendre le point de vue du consommateur. </a:t>
            </a:r>
          </a:p>
          <a:p>
            <a:pPr marL="228390" indent="-228390">
              <a:buFont typeface="+mj-lt"/>
              <a:buAutoNum type="arabicPeriod"/>
            </a:pPr>
            <a:r>
              <a:rPr lang="fr-CA" sz="900" dirty="0"/>
              <a:t>Que voulons-nous que les gens fassent en réponse à notre campagne ? Résumé des effets que nous voulons créer pour modifier les comportements d’achat (voir plus haut). Quel est l’objectif de la publicité ? </a:t>
            </a:r>
          </a:p>
          <a:p>
            <a:pPr marL="228390" indent="-228390">
              <a:buFont typeface="+mj-lt"/>
              <a:buAutoNum type="arabicPeriod"/>
            </a:pPr>
            <a:r>
              <a:rPr lang="fr-CA" sz="900" dirty="0"/>
              <a:t>À qui parle-t-on ? Groupe cible (résumé) </a:t>
            </a:r>
          </a:p>
          <a:p>
            <a:pPr marL="228390" indent="-228390">
              <a:buFont typeface="+mj-lt"/>
              <a:buAutoNum type="arabicPeriod"/>
            </a:pPr>
            <a:r>
              <a:rPr lang="fr-CA" sz="900" dirty="0"/>
              <a:t>Quelle est la réponse clé que nous attendons de notre campagne ? Doit être rédigé avec le langage que notre public cible utilise. Quel élément simple veut-on que les consommateurs remarquent ou ressentent ? Comment pourraient-ils l’exprimer ? (Ce n’est pas ce que nous mettons dans la pub, c’est ce que notre audience en retire…)</a:t>
            </a:r>
          </a:p>
          <a:p>
            <a:pPr marL="228390" indent="-228390">
              <a:buFont typeface="+mj-lt"/>
              <a:buAutoNum type="arabicPeriod"/>
            </a:pPr>
            <a:r>
              <a:rPr lang="fr-CA" sz="900" dirty="0"/>
              <a:t>Quels attributs ou informations pourraient nous aider à provoquer cette réponse ? Cela peut être un attribut physique, un élément clé psychologique ou émotionnel.</a:t>
            </a:r>
          </a:p>
          <a:p>
            <a:pPr marL="228390" indent="-228390">
              <a:buFont typeface="+mj-lt"/>
              <a:buAutoNum type="arabicPeriod"/>
            </a:pPr>
            <a:r>
              <a:rPr lang="fr-CA" sz="900" dirty="0"/>
              <a:t>Quel aspect de la personnalité de la marque la publicité doit-elle exposer ? Faire une phrase simple. Quel élément unique doit-on mettre en lumière ? Est-ce un changement de personnalité ou un renforcement ? </a:t>
            </a:r>
          </a:p>
          <a:p>
            <a:pPr marL="228390" indent="-228390">
              <a:buFont typeface="+mj-lt"/>
              <a:buAutoNum type="arabicPeriod"/>
            </a:pPr>
            <a:r>
              <a:rPr lang="fr-CA" sz="900" dirty="0"/>
              <a:t>Quelles sont les considérations de budget ou de média ? </a:t>
            </a:r>
          </a:p>
          <a:p>
            <a:pPr marL="228390" indent="-228390">
              <a:buFont typeface="+mj-lt"/>
              <a:buAutoNum type="arabicPeriod"/>
            </a:pPr>
            <a:r>
              <a:rPr lang="fr-CA" sz="900" dirty="0"/>
              <a:t>Autres aspects pouvant aider ?</a:t>
            </a:r>
          </a:p>
          <a:p>
            <a:pPr marL="228390" indent="-228390">
              <a:buFont typeface="+mj-lt"/>
              <a:buAutoNum type="arabicPeriod"/>
            </a:pPr>
            <a:r>
              <a:rPr lang="fr-CA" sz="900" dirty="0"/>
              <a:t>Instructions et contraintes (si nécessaire) </a:t>
            </a:r>
          </a:p>
          <a:p>
            <a:pPr marL="228390" indent="-228390">
              <a:buFont typeface="+mj-lt"/>
              <a:buAutoNum type="arabicPeriod"/>
            </a:pPr>
            <a:r>
              <a:rPr lang="fr-CA" sz="900" dirty="0"/>
              <a:t>Date.</a:t>
            </a:r>
          </a:p>
          <a:p>
            <a:pPr marL="228390" indent="-228390">
              <a:buFont typeface="+mj-lt"/>
              <a:buAutoNum type="arabicPeriod"/>
            </a:pPr>
            <a:r>
              <a:rPr lang="fr-CA" sz="900" dirty="0"/>
              <a:t>Produit.</a:t>
            </a:r>
          </a:p>
          <a:p>
            <a:pPr marL="228390" indent="-228390">
              <a:buFont typeface="+mj-lt"/>
              <a:buAutoNum type="arabicPeriod"/>
            </a:pPr>
            <a:r>
              <a:rPr lang="fr-CA" sz="900" dirty="0"/>
              <a:t>Contact</a:t>
            </a:r>
          </a:p>
          <a:p>
            <a:pPr marL="228390" indent="-228390">
              <a:buFont typeface="+mj-lt"/>
              <a:buAutoNum type="arabicPeriod"/>
            </a:pPr>
            <a:r>
              <a:rPr lang="fr-CA" sz="900" dirty="0"/>
              <a:t>Signatures : Directeur créatif / Direction service conseil  / Client – annonceur</a:t>
            </a:r>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65</a:t>
            </a:fld>
            <a:endParaRPr lang="fr-CA"/>
          </a:p>
        </p:txBody>
      </p:sp>
    </p:spTree>
    <p:extLst>
      <p:ext uri="{BB962C8B-B14F-4D97-AF65-F5344CB8AC3E}">
        <p14:creationId xmlns:p14="http://schemas.microsoft.com/office/powerpoint/2010/main" val="142366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66</a:t>
            </a:fld>
            <a:endParaRPr lang="fr-CA"/>
          </a:p>
        </p:txBody>
      </p:sp>
    </p:spTree>
    <p:extLst>
      <p:ext uri="{BB962C8B-B14F-4D97-AF65-F5344CB8AC3E}">
        <p14:creationId xmlns:p14="http://schemas.microsoft.com/office/powerpoint/2010/main" val="1513215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67</a:t>
            </a:fld>
            <a:endParaRPr lang="fr-CA"/>
          </a:p>
        </p:txBody>
      </p:sp>
    </p:spTree>
    <p:extLst>
      <p:ext uri="{BB962C8B-B14F-4D97-AF65-F5344CB8AC3E}">
        <p14:creationId xmlns:p14="http://schemas.microsoft.com/office/powerpoint/2010/main" val="19957874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68</a:t>
            </a:fld>
            <a:endParaRPr lang="fr-CA"/>
          </a:p>
        </p:txBody>
      </p:sp>
    </p:spTree>
    <p:extLst>
      <p:ext uri="{BB962C8B-B14F-4D97-AF65-F5344CB8AC3E}">
        <p14:creationId xmlns:p14="http://schemas.microsoft.com/office/powerpoint/2010/main" val="2667880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69</a:t>
            </a:fld>
            <a:endParaRPr lang="fr-CA"/>
          </a:p>
        </p:txBody>
      </p:sp>
    </p:spTree>
    <p:extLst>
      <p:ext uri="{BB962C8B-B14F-4D97-AF65-F5344CB8AC3E}">
        <p14:creationId xmlns:p14="http://schemas.microsoft.com/office/powerpoint/2010/main" val="115637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7</a:t>
            </a:fld>
            <a:endParaRPr lang="fr-CA"/>
          </a:p>
        </p:txBody>
      </p:sp>
    </p:spTree>
    <p:extLst>
      <p:ext uri="{BB962C8B-B14F-4D97-AF65-F5344CB8AC3E}">
        <p14:creationId xmlns:p14="http://schemas.microsoft.com/office/powerpoint/2010/main" val="3396604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a:t>
            </a:r>
          </a:p>
          <a:p>
            <a:endParaRPr lang="en-CA" sz="2800" dirty="0">
              <a:solidFill>
                <a:srgbClr val="00FFCC"/>
              </a:solidFill>
            </a:endParaRPr>
          </a:p>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70</a:t>
            </a:fld>
            <a:endParaRPr lang="fr-CA"/>
          </a:p>
        </p:txBody>
      </p:sp>
    </p:spTree>
    <p:extLst>
      <p:ext uri="{BB962C8B-B14F-4D97-AF65-F5344CB8AC3E}">
        <p14:creationId xmlns:p14="http://schemas.microsoft.com/office/powerpoint/2010/main" val="1824077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a:t>
            </a:r>
          </a:p>
          <a:p>
            <a:endParaRPr lang="en-CA" sz="2800" dirty="0">
              <a:solidFill>
                <a:srgbClr val="00FFCC"/>
              </a:solidFill>
            </a:endParaRPr>
          </a:p>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71</a:t>
            </a:fld>
            <a:endParaRPr lang="fr-CA"/>
          </a:p>
        </p:txBody>
      </p:sp>
    </p:spTree>
    <p:extLst>
      <p:ext uri="{BB962C8B-B14F-4D97-AF65-F5344CB8AC3E}">
        <p14:creationId xmlns:p14="http://schemas.microsoft.com/office/powerpoint/2010/main" val="3156252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a:t>
            </a:r>
          </a:p>
          <a:p>
            <a:endParaRPr lang="en-CA" sz="2800" dirty="0">
              <a:solidFill>
                <a:srgbClr val="00FFCC"/>
              </a:solidFill>
            </a:endParaRPr>
          </a:p>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72</a:t>
            </a:fld>
            <a:endParaRPr lang="fr-CA"/>
          </a:p>
        </p:txBody>
      </p:sp>
    </p:spTree>
    <p:extLst>
      <p:ext uri="{BB962C8B-B14F-4D97-AF65-F5344CB8AC3E}">
        <p14:creationId xmlns:p14="http://schemas.microsoft.com/office/powerpoint/2010/main" val="40904145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73</a:t>
            </a:fld>
            <a:endParaRPr lang="fr-CA"/>
          </a:p>
        </p:txBody>
      </p:sp>
    </p:spTree>
    <p:extLst>
      <p:ext uri="{BB962C8B-B14F-4D97-AF65-F5344CB8AC3E}">
        <p14:creationId xmlns:p14="http://schemas.microsoft.com/office/powerpoint/2010/main" val="1614153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74</a:t>
            </a:fld>
            <a:endParaRPr lang="fr-CA"/>
          </a:p>
        </p:txBody>
      </p:sp>
    </p:spTree>
    <p:extLst>
      <p:ext uri="{BB962C8B-B14F-4D97-AF65-F5344CB8AC3E}">
        <p14:creationId xmlns:p14="http://schemas.microsoft.com/office/powerpoint/2010/main" val="18969236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75</a:t>
            </a:fld>
            <a:endParaRPr lang="fr-CA"/>
          </a:p>
        </p:txBody>
      </p:sp>
    </p:spTree>
    <p:extLst>
      <p:ext uri="{BB962C8B-B14F-4D97-AF65-F5344CB8AC3E}">
        <p14:creationId xmlns:p14="http://schemas.microsoft.com/office/powerpoint/2010/main" val="27857007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76</a:t>
            </a:fld>
            <a:endParaRPr lang="fr-CA"/>
          </a:p>
        </p:txBody>
      </p:sp>
    </p:spTree>
    <p:extLst>
      <p:ext uri="{BB962C8B-B14F-4D97-AF65-F5344CB8AC3E}">
        <p14:creationId xmlns:p14="http://schemas.microsoft.com/office/powerpoint/2010/main" val="26547222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77</a:t>
            </a:fld>
            <a:endParaRPr lang="fr-CA"/>
          </a:p>
        </p:txBody>
      </p:sp>
    </p:spTree>
    <p:extLst>
      <p:ext uri="{BB962C8B-B14F-4D97-AF65-F5344CB8AC3E}">
        <p14:creationId xmlns:p14="http://schemas.microsoft.com/office/powerpoint/2010/main" val="3346284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78</a:t>
            </a:fld>
            <a:endParaRPr lang="fr-CA"/>
          </a:p>
        </p:txBody>
      </p:sp>
    </p:spTree>
    <p:extLst>
      <p:ext uri="{BB962C8B-B14F-4D97-AF65-F5344CB8AC3E}">
        <p14:creationId xmlns:p14="http://schemas.microsoft.com/office/powerpoint/2010/main" val="2185850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79</a:t>
            </a:fld>
            <a:endParaRPr lang="fr-CA"/>
          </a:p>
        </p:txBody>
      </p:sp>
    </p:spTree>
    <p:extLst>
      <p:ext uri="{BB962C8B-B14F-4D97-AF65-F5344CB8AC3E}">
        <p14:creationId xmlns:p14="http://schemas.microsoft.com/office/powerpoint/2010/main" val="204870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a:t>
            </a:fld>
            <a:endParaRPr lang="fr-CA"/>
          </a:p>
        </p:txBody>
      </p:sp>
    </p:spTree>
    <p:extLst>
      <p:ext uri="{BB962C8B-B14F-4D97-AF65-F5344CB8AC3E}">
        <p14:creationId xmlns:p14="http://schemas.microsoft.com/office/powerpoint/2010/main" val="2498687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80</a:t>
            </a:fld>
            <a:endParaRPr lang="fr-CA"/>
          </a:p>
        </p:txBody>
      </p:sp>
    </p:spTree>
    <p:extLst>
      <p:ext uri="{BB962C8B-B14F-4D97-AF65-F5344CB8AC3E}">
        <p14:creationId xmlns:p14="http://schemas.microsoft.com/office/powerpoint/2010/main" val="3629674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C’est l’étape critique où vous devez rationaliser vos choix médias, </a:t>
            </a:r>
            <a:r>
              <a:rPr lang="fr-CA" b="1" dirty="0">
                <a:solidFill>
                  <a:srgbClr val="C00000"/>
                </a:solidFill>
              </a:rPr>
              <a:t>l’étape où la vente de votre plan est la plus importante ! </a:t>
            </a:r>
            <a:endParaRPr lang="fr-CA" b="1" i="0" dirty="0">
              <a:solidFill>
                <a:srgbClr val="C00000"/>
              </a:solidFill>
            </a:endParaRPr>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81</a:t>
            </a:fld>
            <a:endParaRPr lang="fr-CA"/>
          </a:p>
        </p:txBody>
      </p:sp>
    </p:spTree>
    <p:extLst>
      <p:ext uri="{BB962C8B-B14F-4D97-AF65-F5344CB8AC3E}">
        <p14:creationId xmlns:p14="http://schemas.microsoft.com/office/powerpoint/2010/main" val="17313658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Pour chacun des médias retenus, préciser…</a:t>
            </a:r>
          </a:p>
          <a:p>
            <a:r>
              <a:rPr lang="fr-CA" dirty="0"/>
              <a:t>Formats choisis, blocs horaires, choix des émissions, répartition du budget, etc. </a:t>
            </a:r>
            <a:endParaRPr lang="fr-CA" b="0" i="0"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82</a:t>
            </a:fld>
            <a:endParaRPr lang="fr-CA"/>
          </a:p>
        </p:txBody>
      </p:sp>
    </p:spTree>
    <p:extLst>
      <p:ext uri="{BB962C8B-B14F-4D97-AF65-F5344CB8AC3E}">
        <p14:creationId xmlns:p14="http://schemas.microsoft.com/office/powerpoint/2010/main" val="1150498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83</a:t>
            </a:fld>
            <a:endParaRPr lang="fr-CA"/>
          </a:p>
        </p:txBody>
      </p:sp>
    </p:spTree>
    <p:extLst>
      <p:ext uri="{BB962C8B-B14F-4D97-AF65-F5344CB8AC3E}">
        <p14:creationId xmlns:p14="http://schemas.microsoft.com/office/powerpoint/2010/main" val="185872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84</a:t>
            </a:fld>
            <a:endParaRPr lang="fr-CA"/>
          </a:p>
        </p:txBody>
      </p:sp>
    </p:spTree>
    <p:extLst>
      <p:ext uri="{BB962C8B-B14F-4D97-AF65-F5344CB8AC3E}">
        <p14:creationId xmlns:p14="http://schemas.microsoft.com/office/powerpoint/2010/main" val="31914645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85</a:t>
            </a:fld>
            <a:endParaRPr lang="fr-CA"/>
          </a:p>
        </p:txBody>
      </p:sp>
    </p:spTree>
    <p:extLst>
      <p:ext uri="{BB962C8B-B14F-4D97-AF65-F5344CB8AC3E}">
        <p14:creationId xmlns:p14="http://schemas.microsoft.com/office/powerpoint/2010/main" val="14422414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86</a:t>
            </a:fld>
            <a:endParaRPr lang="fr-CA"/>
          </a:p>
        </p:txBody>
      </p:sp>
    </p:spTree>
    <p:extLst>
      <p:ext uri="{BB962C8B-B14F-4D97-AF65-F5344CB8AC3E}">
        <p14:creationId xmlns:p14="http://schemas.microsoft.com/office/powerpoint/2010/main" val="16575003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87</a:t>
            </a:fld>
            <a:endParaRPr lang="fr-CA"/>
          </a:p>
        </p:txBody>
      </p:sp>
    </p:spTree>
    <p:extLst>
      <p:ext uri="{BB962C8B-B14F-4D97-AF65-F5344CB8AC3E}">
        <p14:creationId xmlns:p14="http://schemas.microsoft.com/office/powerpoint/2010/main" val="42419211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Pour chacun des médias retenus, préciser…</a:t>
            </a:r>
          </a:p>
          <a:p>
            <a:r>
              <a:rPr lang="fr-CA" dirty="0"/>
              <a:t>Formats choisis, blocs horaires, choix des émissions, répartition du budget, etc. </a:t>
            </a:r>
            <a:endParaRPr lang="fr-CA" b="0" i="0" dirty="0"/>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88</a:t>
            </a:fld>
            <a:endParaRPr lang="fr-CA"/>
          </a:p>
        </p:txBody>
      </p:sp>
    </p:spTree>
    <p:extLst>
      <p:ext uri="{BB962C8B-B14F-4D97-AF65-F5344CB8AC3E}">
        <p14:creationId xmlns:p14="http://schemas.microsoft.com/office/powerpoint/2010/main" val="40113738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89</a:t>
            </a:fld>
            <a:endParaRPr lang="fr-CA"/>
          </a:p>
        </p:txBody>
      </p:sp>
    </p:spTree>
    <p:extLst>
      <p:ext uri="{BB962C8B-B14F-4D97-AF65-F5344CB8AC3E}">
        <p14:creationId xmlns:p14="http://schemas.microsoft.com/office/powerpoint/2010/main" val="386778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9</a:t>
            </a:fld>
            <a:endParaRPr lang="fr-CA"/>
          </a:p>
        </p:txBody>
      </p:sp>
    </p:spTree>
    <p:extLst>
      <p:ext uri="{BB962C8B-B14F-4D97-AF65-F5344CB8AC3E}">
        <p14:creationId xmlns:p14="http://schemas.microsoft.com/office/powerpoint/2010/main" val="36182428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Pour chacun des médias retenus, préciser…</a:t>
            </a:r>
          </a:p>
          <a:p>
            <a:r>
              <a:rPr lang="fr-CA" dirty="0"/>
              <a:t>Formats choisis, blocs horaires, choix des émissions, répartition du budget, etc. </a:t>
            </a:r>
            <a:endParaRPr lang="fr-CA" b="0" i="0" dirty="0"/>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90</a:t>
            </a:fld>
            <a:endParaRPr lang="fr-CA"/>
          </a:p>
        </p:txBody>
      </p:sp>
    </p:spTree>
    <p:extLst>
      <p:ext uri="{BB962C8B-B14F-4D97-AF65-F5344CB8AC3E}">
        <p14:creationId xmlns:p14="http://schemas.microsoft.com/office/powerpoint/2010/main" val="4525640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91</a:t>
            </a:fld>
            <a:endParaRPr lang="fr-CA"/>
          </a:p>
        </p:txBody>
      </p:sp>
    </p:spTree>
    <p:extLst>
      <p:ext uri="{BB962C8B-B14F-4D97-AF65-F5344CB8AC3E}">
        <p14:creationId xmlns:p14="http://schemas.microsoft.com/office/powerpoint/2010/main" val="404562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92</a:t>
            </a:fld>
            <a:endParaRPr lang="fr-CA"/>
          </a:p>
        </p:txBody>
      </p:sp>
    </p:spTree>
    <p:extLst>
      <p:ext uri="{BB962C8B-B14F-4D97-AF65-F5344CB8AC3E}">
        <p14:creationId xmlns:p14="http://schemas.microsoft.com/office/powerpoint/2010/main" val="2198122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93</a:t>
            </a:fld>
            <a:endParaRPr lang="fr-CA"/>
          </a:p>
        </p:txBody>
      </p:sp>
    </p:spTree>
    <p:extLst>
      <p:ext uri="{BB962C8B-B14F-4D97-AF65-F5344CB8AC3E}">
        <p14:creationId xmlns:p14="http://schemas.microsoft.com/office/powerpoint/2010/main" val="26069797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94</a:t>
            </a:fld>
            <a:endParaRPr lang="fr-CA"/>
          </a:p>
        </p:txBody>
      </p:sp>
    </p:spTree>
    <p:extLst>
      <p:ext uri="{BB962C8B-B14F-4D97-AF65-F5344CB8AC3E}">
        <p14:creationId xmlns:p14="http://schemas.microsoft.com/office/powerpoint/2010/main" val="14856321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noProof="0" dirty="0"/>
              <a:t>Définitions</a:t>
            </a:r>
          </a:p>
          <a:p>
            <a:endParaRPr lang="fr-CA" noProof="0" dirty="0"/>
          </a:p>
          <a:p>
            <a:r>
              <a:rPr lang="fr-CA" b="1" noProof="0" dirty="0"/>
              <a:t>Mesure qualitative</a:t>
            </a:r>
          </a:p>
          <a:p>
            <a:endParaRPr lang="fr-CA" noProof="0" dirty="0"/>
          </a:p>
          <a:p>
            <a:pPr marL="176242" indent="-176242">
              <a:buFont typeface="Wingdings" panose="05000000000000000000" pitchFamily="2" charset="2"/>
              <a:buChar char="ü"/>
            </a:pPr>
            <a:r>
              <a:rPr lang="fr-CA" noProof="0" dirty="0"/>
              <a:t>Étude qui permet de revoir</a:t>
            </a:r>
            <a:r>
              <a:rPr lang="fr-CA" baseline="0" noProof="0" dirty="0"/>
              <a:t> en profondeur les attitudes et les comportements de consommateurs actuels ou éventuels. </a:t>
            </a:r>
            <a:r>
              <a:rPr lang="fr-CA" noProof="0" dirty="0"/>
              <a:t>En publicité,</a:t>
            </a:r>
            <a:r>
              <a:rPr lang="fr-CA" baseline="0" noProof="0" dirty="0"/>
              <a:t> les groupes de discussions, et à plus forte raison les interviews en profondeur, sont souvent utilisés comme étude qualitative.</a:t>
            </a:r>
            <a:endParaRPr lang="fr-CA" noProof="0" dirty="0"/>
          </a:p>
          <a:p>
            <a:endParaRPr lang="fr-CA" noProof="0" dirty="0"/>
          </a:p>
          <a:p>
            <a:r>
              <a:rPr lang="fr-CA" b="1" noProof="0" dirty="0"/>
              <a:t>Mesure quantitative</a:t>
            </a:r>
          </a:p>
          <a:p>
            <a:endParaRPr lang="fr-CA" noProof="0" dirty="0"/>
          </a:p>
          <a:p>
            <a:pPr marL="176242" indent="-176242">
              <a:buFont typeface="Wingdings" panose="05000000000000000000" pitchFamily="2" charset="2"/>
              <a:buChar char="ü"/>
            </a:pPr>
            <a:r>
              <a:rPr lang="fr-CA" noProof="0" dirty="0"/>
              <a:t>Compilation de données statistiques qui permet</a:t>
            </a:r>
            <a:r>
              <a:rPr lang="fr-CA" baseline="0" noProof="0" dirty="0"/>
              <a:t> de connaître les opinions et les consommateurs de consommateurs actuels et éventuels. En publicité, les sondages sont souvent exécutés à titre d’étude quantitative.</a:t>
            </a:r>
          </a:p>
          <a:p>
            <a:endParaRPr lang="fr-CA" baseline="0" noProof="0" dirty="0"/>
          </a:p>
          <a:p>
            <a:r>
              <a:rPr lang="fr-CA" i="1" baseline="0" noProof="0" dirty="0"/>
              <a:t>Source : La Publicité de A à Z, COSSETTE.</a:t>
            </a:r>
            <a:endParaRPr lang="fr-CA" i="1" noProof="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95</a:t>
            </a:fld>
            <a:endParaRPr lang="fr-CA"/>
          </a:p>
        </p:txBody>
      </p:sp>
    </p:spTree>
    <p:extLst>
      <p:ext uri="{BB962C8B-B14F-4D97-AF65-F5344CB8AC3E}">
        <p14:creationId xmlns:p14="http://schemas.microsoft.com/office/powerpoint/2010/main" val="13265016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3560">
              <a:defRPr/>
            </a:pPr>
            <a:r>
              <a:rPr lang="fr-CA" altLang="fr-FR" dirty="0">
                <a:latin typeface="Arial" panose="020B0604020202020204" pitchFamily="34" charset="0"/>
                <a:cs typeface="Arial" panose="020B0604020202020204" pitchFamily="34" charset="0"/>
              </a:rPr>
              <a:t>Êtes-vous en mesure d’estimer le retour sur l’investissement publicitaire ?</a:t>
            </a:r>
          </a:p>
          <a:p>
            <a:pPr defTabSz="913560">
              <a:defRPr/>
            </a:pPr>
            <a:endParaRPr lang="fr-CA" altLang="fr-FR" dirty="0">
              <a:latin typeface="Arial" panose="020B0604020202020204" pitchFamily="34" charset="0"/>
              <a:cs typeface="Arial" panose="020B0604020202020204" pitchFamily="34" charset="0"/>
            </a:endParaRPr>
          </a:p>
          <a:p>
            <a:pPr defTabSz="913560">
              <a:defRPr/>
            </a:pPr>
            <a:r>
              <a:rPr lang="fr-CA" altLang="fr-FR" b="1" dirty="0">
                <a:latin typeface="Arial" panose="020B0604020202020204" pitchFamily="34" charset="0"/>
                <a:cs typeface="Arial" panose="020B0604020202020204" pitchFamily="34" charset="0"/>
              </a:rPr>
              <a:t>Définitions</a:t>
            </a:r>
          </a:p>
          <a:p>
            <a:pPr defTabSz="913560">
              <a:defRPr/>
            </a:pPr>
            <a:endParaRPr lang="fr-CA" altLang="fr-FR" b="1" dirty="0">
              <a:latin typeface="Arial" panose="020B0604020202020204" pitchFamily="34" charset="0"/>
              <a:cs typeface="Arial" panose="020B0604020202020204" pitchFamily="34" charset="0"/>
            </a:endParaRPr>
          </a:p>
          <a:p>
            <a:pPr defTabSz="913560">
              <a:defRPr/>
            </a:pPr>
            <a:r>
              <a:rPr lang="fr-CA" altLang="fr-FR" b="1" dirty="0">
                <a:latin typeface="Arial" panose="020B0604020202020204" pitchFamily="34" charset="0"/>
                <a:cs typeface="Arial" panose="020B0604020202020204" pitchFamily="34" charset="0"/>
              </a:rPr>
              <a:t>ROI </a:t>
            </a:r>
            <a:r>
              <a:rPr lang="fr-CA" altLang="fr-FR" dirty="0">
                <a:latin typeface="Arial" panose="020B0604020202020204" pitchFamily="34" charset="0"/>
                <a:cs typeface="Arial" panose="020B0604020202020204" pitchFamily="34" charset="0"/>
              </a:rPr>
              <a:t>: Return on Investment / Retour sur l’investissement.</a:t>
            </a:r>
          </a:p>
          <a:p>
            <a:endParaRPr lang="fr-CA" dirty="0">
              <a:latin typeface="Arial" panose="020B0604020202020204" pitchFamily="34" charset="0"/>
              <a:cs typeface="Arial" panose="020B0604020202020204" pitchFamily="34" charset="0"/>
            </a:endParaRPr>
          </a:p>
          <a:p>
            <a:pPr defTabSz="913560">
              <a:defRPr/>
            </a:pPr>
            <a:r>
              <a:rPr lang="fr-CA" altLang="fr-FR" b="1" dirty="0">
                <a:latin typeface="Arial" panose="020B0604020202020204" pitchFamily="34" charset="0"/>
                <a:cs typeface="Arial" panose="020B0604020202020204" pitchFamily="34" charset="0"/>
              </a:rPr>
              <a:t>KPI </a:t>
            </a:r>
            <a:r>
              <a:rPr lang="fr-CA" altLang="fr-FR" dirty="0">
                <a:latin typeface="Arial" panose="020B0604020202020204" pitchFamily="34" charset="0"/>
                <a:cs typeface="Arial" panose="020B0604020202020204" pitchFamily="34" charset="0"/>
              </a:rPr>
              <a:t>: Key Performance </a:t>
            </a:r>
            <a:r>
              <a:rPr lang="fr-CA" altLang="fr-FR" dirty="0" err="1">
                <a:latin typeface="Arial" panose="020B0604020202020204" pitchFamily="34" charset="0"/>
                <a:cs typeface="Arial" panose="020B0604020202020204" pitchFamily="34" charset="0"/>
              </a:rPr>
              <a:t>Indicator</a:t>
            </a:r>
            <a:r>
              <a:rPr lang="fr-CA" altLang="fr-FR" dirty="0">
                <a:latin typeface="Arial" panose="020B0604020202020204" pitchFamily="34" charset="0"/>
                <a:cs typeface="Arial" panose="020B0604020202020204" pitchFamily="34" charset="0"/>
              </a:rPr>
              <a:t> / Indicateur clé de performance.</a:t>
            </a:r>
          </a:p>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96</a:t>
            </a:fld>
            <a:endParaRPr lang="fr-CA"/>
          </a:p>
        </p:txBody>
      </p:sp>
    </p:spTree>
    <p:extLst>
      <p:ext uri="{BB962C8B-B14F-4D97-AF65-F5344CB8AC3E}">
        <p14:creationId xmlns:p14="http://schemas.microsoft.com/office/powerpoint/2010/main" val="19430213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97</a:t>
            </a:fld>
            <a:endParaRPr lang="fr-CA"/>
          </a:p>
        </p:txBody>
      </p:sp>
    </p:spTree>
    <p:extLst>
      <p:ext uri="{BB962C8B-B14F-4D97-AF65-F5344CB8AC3E}">
        <p14:creationId xmlns:p14="http://schemas.microsoft.com/office/powerpoint/2010/main" val="4237131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F828EA2-8401-4385-996E-2F8244302363}" type="slidenum">
              <a:rPr lang="fr-CA" smtClean="0"/>
              <a:t>98</a:t>
            </a:fld>
            <a:endParaRPr lang="fr-CA"/>
          </a:p>
        </p:txBody>
      </p:sp>
    </p:spTree>
    <p:extLst>
      <p:ext uri="{BB962C8B-B14F-4D97-AF65-F5344CB8AC3E}">
        <p14:creationId xmlns:p14="http://schemas.microsoft.com/office/powerpoint/2010/main" val="27716660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8F828EA2-8401-4385-996E-2F8244302363}" type="slidenum">
              <a:rPr lang="fr-CA" smtClean="0"/>
              <a:t>99</a:t>
            </a:fld>
            <a:endParaRPr lang="fr-CA"/>
          </a:p>
        </p:txBody>
      </p:sp>
    </p:spTree>
    <p:extLst>
      <p:ext uri="{BB962C8B-B14F-4D97-AF65-F5344CB8AC3E}">
        <p14:creationId xmlns:p14="http://schemas.microsoft.com/office/powerpoint/2010/main" val="325700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F24B5758-1873-4A9C-9E01-3066306A045C}" type="datetime1">
              <a:rPr lang="fr-CA" smtClean="0"/>
              <a:t>2020-03-08</a:t>
            </a:fld>
            <a:endParaRPr lang="fr-CA"/>
          </a:p>
        </p:txBody>
      </p:sp>
      <p:sp>
        <p:nvSpPr>
          <p:cNvPr id="5" name="Espace réservé du pied de page 4"/>
          <p:cNvSpPr>
            <a:spLocks noGrp="1"/>
          </p:cNvSpPr>
          <p:nvPr>
            <p:ph type="ftr" sz="quarter" idx="11"/>
          </p:nvPr>
        </p:nvSpPr>
        <p:spPr/>
        <p:txBody>
          <a:bodyPr/>
          <a:lstStyle>
            <a:lvl1pPr algn="r">
              <a:defRPr/>
            </a:lvl1pPr>
          </a:lstStyle>
          <a:p>
            <a:r>
              <a:rPr lang="fr-CA" dirty="0"/>
              <a:t>Université de Montréal, FEP, Certificat de publicité : édition 2019.</a:t>
            </a:r>
          </a:p>
        </p:txBody>
      </p:sp>
      <p:sp>
        <p:nvSpPr>
          <p:cNvPr id="6" name="Espace réservé du numéro de diapositive 5"/>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3273709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F0D08B92-1488-4D49-9436-48BE9E1B1262}" type="datetime1">
              <a:rPr lang="fr-CA" smtClean="0"/>
              <a:t>2020-03-08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26406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278AFE8-51F4-4845-A557-D51C6E33E5D4}" type="datetime1">
              <a:rPr lang="fr-CA" smtClean="0"/>
              <a:t>2020-03-08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100094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81934998-21E9-4D25-8753-E9F8B671ED5B}" type="datetime1">
              <a:rPr lang="fr-CA" smtClean="0"/>
              <a:t>2020-03-08</a:t>
            </a:fld>
            <a:endParaRPr lang="fr-CA"/>
          </a:p>
        </p:txBody>
      </p:sp>
      <p:sp>
        <p:nvSpPr>
          <p:cNvPr id="5" name="Espace réservé du pied de page 4"/>
          <p:cNvSpPr>
            <a:spLocks noGrp="1"/>
          </p:cNvSpPr>
          <p:nvPr>
            <p:ph type="ftr" sz="quarter" idx="11"/>
          </p:nvPr>
        </p:nvSpPr>
        <p:spPr/>
        <p:txBody>
          <a:bodyPr/>
          <a:lstStyle/>
          <a:p>
            <a:r>
              <a:rPr lang="fr-CA" dirty="0"/>
              <a:t>© 2019 </a:t>
            </a:r>
            <a:r>
              <a:rPr lang="fr-CA" dirty="0" err="1"/>
              <a:t>UdeM</a:t>
            </a:r>
            <a:r>
              <a:rPr lang="fr-CA" dirty="0"/>
              <a:t>, Certificat en publicité - Tous droits réservés</a:t>
            </a:r>
          </a:p>
        </p:txBody>
      </p:sp>
      <p:sp>
        <p:nvSpPr>
          <p:cNvPr id="6" name="Espace réservé du numéro de diapositive 5"/>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248510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1F16F76-D0B6-4230-8488-45B56E814B94}" type="datetime1">
              <a:rPr lang="fr-CA" smtClean="0"/>
              <a:t>2020-03-08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312147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EE0A70EB-B5C9-4DB9-9DD9-5C15FF7A3543}" type="datetime1">
              <a:rPr lang="fr-CA" smtClean="0"/>
              <a:t>2020-03-08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406487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9A9D1DCC-F2F7-4092-9F83-112BAF2AA004}" type="datetime1">
              <a:rPr lang="fr-CA" smtClean="0"/>
              <a:t>2020-03-08</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23397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2D0D443C-A52F-44BA-8586-30DDD4C3DE9B}" type="datetime1">
              <a:rPr lang="fr-CA" smtClean="0"/>
              <a:t>2020-03-08</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121432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69CD01-BC59-401A-972C-8950C0779690}" type="datetime1">
              <a:rPr lang="fr-CA" smtClean="0"/>
              <a:t>2020-03-08</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63403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9DDC3E6-5CFF-48BA-9F77-B60C1AA1791F}" type="datetime1">
              <a:rPr lang="fr-CA" smtClean="0"/>
              <a:t>2020-03-08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77492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26CC7EF-6874-407D-A9DB-7541745165B3}" type="datetime1">
              <a:rPr lang="fr-CA" smtClean="0"/>
              <a:t>2020-03-08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5081466-AFAF-46B3-8E2C-80A443911235}" type="slidenum">
              <a:rPr lang="fr-CA" smtClean="0"/>
              <a:t>‹N°›</a:t>
            </a:fld>
            <a:endParaRPr lang="fr-CA"/>
          </a:p>
        </p:txBody>
      </p:sp>
    </p:spTree>
    <p:extLst>
      <p:ext uri="{BB962C8B-B14F-4D97-AF65-F5344CB8AC3E}">
        <p14:creationId xmlns:p14="http://schemas.microsoft.com/office/powerpoint/2010/main" val="141458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259FF-7D84-4FBB-BEB0-F43B57A73B7C}" type="datetime1">
              <a:rPr lang="fr-CA" smtClean="0"/>
              <a:t>2020-03-08</a:t>
            </a:fld>
            <a:endParaRPr lang="fr-CA"/>
          </a:p>
        </p:txBody>
      </p:sp>
      <p:sp>
        <p:nvSpPr>
          <p:cNvPr id="5" name="Espace réservé du pied de page 4"/>
          <p:cNvSpPr>
            <a:spLocks noGrp="1"/>
          </p:cNvSpPr>
          <p:nvPr>
            <p:ph type="ftr" sz="quarter" idx="3"/>
          </p:nvPr>
        </p:nvSpPr>
        <p:spPr>
          <a:xfrm>
            <a:off x="4038599" y="6356350"/>
            <a:ext cx="6138333" cy="365125"/>
          </a:xfrm>
          <a:prstGeom prst="rect">
            <a:avLst/>
          </a:prstGeom>
        </p:spPr>
        <p:txBody>
          <a:bodyPr vert="horz" lIns="91440" tIns="45720" rIns="91440" bIns="45720" rtlCol="0" anchor="ctr"/>
          <a:lstStyle>
            <a:lvl1pPr algn="r">
              <a:defRPr sz="900" u="none">
                <a:solidFill>
                  <a:schemeClr val="tx1">
                    <a:tint val="75000"/>
                  </a:schemeClr>
                </a:solidFill>
              </a:defRPr>
            </a:lvl1pPr>
          </a:lstStyle>
          <a:p>
            <a:pPr fontAlgn="base"/>
            <a:r>
              <a:rPr lang="fr-CA" dirty="0"/>
              <a:t>Université de Montréal, FEP, Certificat de publicité : édition 2019.</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81466-AFAF-46B3-8E2C-80A443911235}" type="slidenum">
              <a:rPr lang="fr-CA" smtClean="0"/>
              <a:t>‹N°›</a:t>
            </a:fld>
            <a:endParaRPr lang="fr-CA"/>
          </a:p>
        </p:txBody>
      </p:sp>
    </p:spTree>
    <p:extLst>
      <p:ext uri="{BB962C8B-B14F-4D97-AF65-F5344CB8AC3E}">
        <p14:creationId xmlns:p14="http://schemas.microsoft.com/office/powerpoint/2010/main" val="3853097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2.wdp"/></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vividata.dapresy.com/" TargetMode="External"/><Relationship Id="rId4" Type="http://schemas.openxmlformats.org/officeDocument/2006/relationships/hyperlink" Target="https://www.dropbox.com/sh/938faxf2mtymzwb/AABbahxlbOjnsjla3yEqqG6ja?dl=0"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picography.co/" TargetMode="External"/><Relationship Id="rId13" Type="http://schemas.openxmlformats.org/officeDocument/2006/relationships/hyperlink" Target="https://stocksnap.io/" TargetMode="External"/><Relationship Id="rId3" Type="http://schemas.openxmlformats.org/officeDocument/2006/relationships/image" Target="../media/image3.png"/><Relationship Id="rId7" Type="http://schemas.openxmlformats.org/officeDocument/2006/relationships/hyperlink" Target="https://www.lifeofpix.com/" TargetMode="External"/><Relationship Id="rId12" Type="http://schemas.openxmlformats.org/officeDocument/2006/relationships/hyperlink" Target="https://www.pexels.com/"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hyperlink" Target="https://gratisography.com/" TargetMode="External"/><Relationship Id="rId11" Type="http://schemas.openxmlformats.org/officeDocument/2006/relationships/hyperlink" Target="https://burst.shopify.com/" TargetMode="External"/><Relationship Id="rId5" Type="http://schemas.openxmlformats.org/officeDocument/2006/relationships/hyperlink" Target="https://pixabay.com/fr/" TargetMode="External"/><Relationship Id="rId15" Type="http://schemas.openxmlformats.org/officeDocument/2006/relationships/image" Target="../media/image10.png"/><Relationship Id="rId10" Type="http://schemas.openxmlformats.org/officeDocument/2006/relationships/hyperlink" Target="https://foter.com/" TargetMode="External"/><Relationship Id="rId4" Type="http://schemas.openxmlformats.org/officeDocument/2006/relationships/hyperlink" Target="https://unsplash.com/" TargetMode="External"/><Relationship Id="rId9" Type="http://schemas.openxmlformats.org/officeDocument/2006/relationships/hyperlink" Target="https://isorepublic.com/" TargetMode="External"/><Relationship Id="rId14" Type="http://schemas.openxmlformats.org/officeDocument/2006/relationships/image" Target="../media/image2.jpe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definitions-marketing.com/"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hyperlink" Target="https://www.r-u-experienced.net/files/LEBRIEF.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2.png"/><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2.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jpeg"/><Relationship Id="rId4" Type="http://schemas.openxmlformats.org/officeDocument/2006/relationships/hyperlink" Target="https://cefrio.qc.ca/media/1212/netendances_2017-usage-du-telephone-intelligent.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8.png"/><Relationship Id="rId7" Type="http://schemas.openxmlformats.org/officeDocument/2006/relationships/hyperlink" Target="https://www.mustat.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4.wdp"/><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jpe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hyperlink" Target="https://prezi.com/eflh-o8-d6kb/starbucks-mood-board/"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9.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11" Type="http://schemas.openxmlformats.org/officeDocument/2006/relationships/image" Target="../media/image28.jpeg"/><Relationship Id="rId5" Type="http://schemas.openxmlformats.org/officeDocument/2006/relationships/oleObject" Target="../embeddings/oleObject1.bin"/><Relationship Id="rId10" Type="http://schemas.openxmlformats.org/officeDocument/2006/relationships/hyperlink" Target="http://www.mustat.com/" TargetMode="External"/><Relationship Id="rId4" Type="http://schemas.openxmlformats.org/officeDocument/2006/relationships/image" Target="../media/image3.png"/><Relationship Id="rId9"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jpeg"/><Relationship Id="rId7" Type="http://schemas.openxmlformats.org/officeDocument/2006/relationships/diagramQuickStyle" Target="../diagrams/quickStyle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acaweb.ca/en/wp-content/uploads/sites/2/2017/08/CMDC-MEDIA-DIGEST-2017-Edition.pdf" TargetMode="Externa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2.jpe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2.jpeg"/><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9.wdp"/></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www.thinkwithgoogle.com/intl/fr-fr/solutions/video/bumper-ads-de-youtube-des-messages-brefs-a-fort-impact/" TargetMode="Externa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streetmediagroup.com/products-sidebar/" TargetMode="Externa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jpeg"/><Relationship Id="rId7" Type="http://schemas.openxmlformats.org/officeDocument/2006/relationships/diagramQuickStyle" Target="../diagrams/quickStyle4.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jpeg"/><Relationship Id="rId7" Type="http://schemas.openxmlformats.org/officeDocument/2006/relationships/diagramQuickStyle" Target="../diagrams/quickStyle5.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png"/><Relationship Id="rId9" Type="http://schemas.microsoft.com/office/2007/relationships/diagramDrawing" Target="../diagrams/drawing5.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jpeg"/><Relationship Id="rId7" Type="http://schemas.openxmlformats.org/officeDocument/2006/relationships/diagramQuickStyle" Target="../diagrams/quickStyle6.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png"/><Relationship Id="rId9" Type="http://schemas.microsoft.com/office/2007/relationships/diagramDrawing" Target="../diagrams/drawing6.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jpeg"/><Relationship Id="rId7" Type="http://schemas.openxmlformats.org/officeDocument/2006/relationships/diagramQuickStyle" Target="../diagrams/quickStyle7.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jpeg"/><Relationship Id="rId7" Type="http://schemas.openxmlformats.org/officeDocument/2006/relationships/diagramQuickStyle" Target="../diagrams/quickStyle8.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png"/><Relationship Id="rId9" Type="http://schemas.microsoft.com/office/2007/relationships/diagramDrawing" Target="../diagrams/drawing8.xml"/></Relationships>
</file>

<file path=ppt/slides/_rels/slide8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jpeg"/><Relationship Id="rId7" Type="http://schemas.openxmlformats.org/officeDocument/2006/relationships/diagramQuickStyle" Target="../diagrams/quickStyle9.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png"/><Relationship Id="rId9" Type="http://schemas.microsoft.com/office/2007/relationships/diagramDrawing" Target="../diagrams/drawing9.xml"/></Relationships>
</file>

<file path=ppt/slides/_rels/slide8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jpeg"/><Relationship Id="rId7" Type="http://schemas.openxmlformats.org/officeDocument/2006/relationships/diagramQuickStyle" Target="../diagrams/quickStyle10.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3.png"/><Relationship Id="rId9" Type="http://schemas.microsoft.com/office/2007/relationships/diagramDrawing" Target="../diagrams/drawing10.xml"/></Relationships>
</file>

<file path=ppt/slides/_rels/slide8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jpeg"/><Relationship Id="rId7" Type="http://schemas.openxmlformats.org/officeDocument/2006/relationships/diagramQuickStyle" Target="../diagrams/quickStyle11.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3.png"/><Relationship Id="rId9" Type="http://schemas.microsoft.com/office/2007/relationships/diagramDrawing" Target="../diagrams/drawing1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jpeg"/><Relationship Id="rId7" Type="http://schemas.openxmlformats.org/officeDocument/2006/relationships/diagramQuickStyle" Target="../diagrams/quickStyle12.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39.jpg"/><Relationship Id="rId4" Type="http://schemas.openxmlformats.org/officeDocument/2006/relationships/image" Target="../media/image3.png"/><Relationship Id="rId9" Type="http://schemas.microsoft.com/office/2007/relationships/diagramDrawing" Target="../diagrams/drawing12.xml"/></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jpeg"/><Relationship Id="rId7" Type="http://schemas.openxmlformats.org/officeDocument/2006/relationships/diagramQuickStyle" Target="../diagrams/quickStyle13.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40.jpeg"/><Relationship Id="rId4" Type="http://schemas.openxmlformats.org/officeDocument/2006/relationships/image" Target="../media/image3.png"/><Relationship Id="rId9" Type="http://schemas.microsoft.com/office/2007/relationships/diagramDrawing" Target="../diagrams/drawing13.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 y="0"/>
            <a:ext cx="2672066" cy="6858000"/>
          </a:xfrm>
          <a:prstGeom prst="rect">
            <a:avLst/>
          </a:prstGeom>
        </p:spPr>
      </p:pic>
      <p:sp>
        <p:nvSpPr>
          <p:cNvPr id="4" name="Espace réservé du contenu 2"/>
          <p:cNvSpPr txBox="1">
            <a:spLocks/>
          </p:cNvSpPr>
          <p:nvPr/>
        </p:nvSpPr>
        <p:spPr>
          <a:xfrm>
            <a:off x="2975025" y="1105535"/>
            <a:ext cx="9141672"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a:p>
            <a:pPr algn="l"/>
            <a:endParaRPr lang="fr-CA" dirty="0">
              <a:latin typeface="Arial" panose="020B0604020202020204" pitchFamily="34" charset="0"/>
              <a:cs typeface="Arial" panose="020B0604020202020204" pitchFamily="34" charset="0"/>
            </a:endParaRPr>
          </a:p>
          <a:p>
            <a:pPr algn="l"/>
            <a:r>
              <a:rPr lang="fr-CA" sz="4000" b="1" dirty="0">
                <a:latin typeface="Arial" panose="020B0604020202020204" pitchFamily="34" charset="0"/>
                <a:cs typeface="Arial" panose="020B0604020202020204" pitchFamily="34" charset="0"/>
              </a:rPr>
              <a:t>GABARIT </a:t>
            </a:r>
            <a:r>
              <a:rPr lang="fr-CA" sz="4000" b="1" dirty="0" smtClean="0">
                <a:latin typeface="Arial" panose="020B0604020202020204" pitchFamily="34" charset="0"/>
                <a:cs typeface="Arial" panose="020B0604020202020204" pitchFamily="34" charset="0"/>
              </a:rPr>
              <a:t>PPT</a:t>
            </a:r>
            <a:endParaRPr lang="fr-CA" sz="4000" b="1" dirty="0">
              <a:latin typeface="Arial" panose="020B0604020202020204" pitchFamily="34" charset="0"/>
              <a:cs typeface="Arial" panose="020B0604020202020204" pitchFamily="34" charset="0"/>
            </a:endParaRPr>
          </a:p>
          <a:p>
            <a:pPr algn="l"/>
            <a:r>
              <a:rPr lang="fr-CA" sz="3600" b="1" dirty="0">
                <a:solidFill>
                  <a:srgbClr val="E68014"/>
                </a:solidFill>
                <a:latin typeface="Arial" panose="020B0604020202020204" pitchFamily="34" charset="0"/>
                <a:cs typeface="Arial" panose="020B0604020202020204" pitchFamily="34" charset="0"/>
              </a:rPr>
              <a:t>PLAN DE </a:t>
            </a:r>
            <a:r>
              <a:rPr lang="fr-CA" sz="3600" b="1" dirty="0" smtClean="0">
                <a:solidFill>
                  <a:srgbClr val="E68014"/>
                </a:solidFill>
                <a:latin typeface="Arial" panose="020B0604020202020204" pitchFamily="34" charset="0"/>
                <a:cs typeface="Arial" panose="020B0604020202020204" pitchFamily="34" charset="0"/>
              </a:rPr>
              <a:t>COMMUNICATION </a:t>
            </a:r>
            <a:endParaRPr lang="fr-CA" sz="3600" b="1" dirty="0">
              <a:latin typeface="Arial" panose="020B0604020202020204" pitchFamily="34" charset="0"/>
              <a:cs typeface="Arial" panose="020B0604020202020204" pitchFamily="34" charset="0"/>
            </a:endParaRPr>
          </a:p>
          <a:p>
            <a:pPr algn="l"/>
            <a:r>
              <a:rPr lang="fr-CA" dirty="0">
                <a:latin typeface="Arial" panose="020B0604020202020204" pitchFamily="34" charset="0"/>
                <a:cs typeface="Arial" panose="020B0604020202020204" pitchFamily="34" charset="0"/>
              </a:rPr>
              <a:t>Présenté le</a:t>
            </a:r>
            <a:r>
              <a:rPr lang="fr-CA" b="1" dirty="0">
                <a:solidFill>
                  <a:srgbClr val="C00000"/>
                </a:solidFill>
                <a:latin typeface="Arial" panose="020B0604020202020204" pitchFamily="34" charset="0"/>
                <a:cs typeface="Arial" panose="020B0604020202020204" pitchFamily="34" charset="0"/>
              </a:rPr>
              <a:t> </a:t>
            </a:r>
            <a:r>
              <a:rPr lang="fr-CA" dirty="0">
                <a:solidFill>
                  <a:srgbClr val="C00000"/>
                </a:solidFill>
                <a:latin typeface="Arial" panose="020B0604020202020204" pitchFamily="34" charset="0"/>
                <a:cs typeface="Arial" panose="020B0604020202020204" pitchFamily="34" charset="0"/>
              </a:rPr>
              <a:t>00 jour mois </a:t>
            </a:r>
            <a:r>
              <a:rPr lang="fr-CA" dirty="0" smtClean="0">
                <a:latin typeface="Arial" panose="020B0604020202020204" pitchFamily="34" charset="0"/>
                <a:cs typeface="Arial" panose="020B0604020202020204" pitchFamily="34" charset="0"/>
              </a:rPr>
              <a:t>2020</a:t>
            </a:r>
            <a:endParaRPr lang="fr-CA" dirty="0">
              <a:latin typeface="Arial" panose="020B0604020202020204" pitchFamily="34" charset="0"/>
              <a:cs typeface="Arial" panose="020B0604020202020204" pitchFamily="34" charset="0"/>
            </a:endParaRPr>
          </a:p>
        </p:txBody>
      </p:sp>
      <p:sp>
        <p:nvSpPr>
          <p:cNvPr id="6" name="Espace réservé du contenu 2"/>
          <p:cNvSpPr txBox="1">
            <a:spLocks/>
          </p:cNvSpPr>
          <p:nvPr/>
        </p:nvSpPr>
        <p:spPr>
          <a:xfrm>
            <a:off x="0" y="0"/>
            <a:ext cx="2573383"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343" y="5156221"/>
            <a:ext cx="824537" cy="824537"/>
          </a:xfrm>
          <a:prstGeom prst="rect">
            <a:avLst/>
          </a:prstGeom>
        </p:spPr>
      </p:pic>
      <p:pic>
        <p:nvPicPr>
          <p:cNvPr id="15" name="Image 14"/>
          <p:cNvPicPr>
            <a:picLocks noChangeAspect="1"/>
          </p:cNvPicPr>
          <p:nvPr/>
        </p:nvPicPr>
        <p:blipFill>
          <a:blip r:embed="rId5"/>
          <a:stretch>
            <a:fillRect/>
          </a:stretch>
        </p:blipFill>
        <p:spPr>
          <a:xfrm>
            <a:off x="9007060" y="5174159"/>
            <a:ext cx="2417158" cy="917015"/>
          </a:xfrm>
          <a:prstGeom prst="rect">
            <a:avLst/>
          </a:prstGeom>
        </p:spPr>
      </p:pic>
      <p:sp>
        <p:nvSpPr>
          <p:cNvPr id="2" name="ZoneTexte 1"/>
          <p:cNvSpPr txBox="1"/>
          <p:nvPr/>
        </p:nvSpPr>
        <p:spPr>
          <a:xfrm>
            <a:off x="569924" y="5336453"/>
            <a:ext cx="1467068" cy="707886"/>
          </a:xfrm>
          <a:prstGeom prst="rect">
            <a:avLst/>
          </a:prstGeom>
          <a:noFill/>
        </p:spPr>
        <p:txBody>
          <a:bodyPr wrap="none" rtlCol="0">
            <a:spAutoFit/>
          </a:bodyPr>
          <a:lstStyle/>
          <a:p>
            <a:pPr algn="ctr"/>
            <a:r>
              <a:rPr lang="fr-CA"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PBT-YYYY</a:t>
            </a:r>
            <a:endParaRPr lang="fr-CA"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fr-CA"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Hiver 2020</a:t>
            </a:r>
            <a:endParaRPr lang="fr-CA"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8721" y="5090221"/>
            <a:ext cx="926725" cy="926725"/>
          </a:xfrm>
          <a:prstGeom prst="rect">
            <a:avLst/>
          </a:prstGeom>
        </p:spPr>
      </p:pic>
      <p:sp>
        <p:nvSpPr>
          <p:cNvPr id="10" name="Rectangle 9"/>
          <p:cNvSpPr/>
          <p:nvPr/>
        </p:nvSpPr>
        <p:spPr>
          <a:xfrm>
            <a:off x="8122475"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056060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5782" y="2483862"/>
            <a:ext cx="11630107" cy="2400657"/>
          </a:xfrm>
          <a:prstGeom prst="rect">
            <a:avLst/>
          </a:prstGeom>
          <a:noFill/>
        </p:spPr>
        <p:txBody>
          <a:bodyPr wrap="none" rtlCol="0">
            <a:spAutoFit/>
          </a:bodyPr>
          <a:lstStyle/>
          <a:p>
            <a:r>
              <a:rPr lang="fr-CA" sz="15000" b="1" dirty="0">
                <a:solidFill>
                  <a:srgbClr val="F8F8F8"/>
                </a:solidFill>
                <a:latin typeface="Ink Free" panose="03080402000500000000" pitchFamily="66" charset="0"/>
              </a:rPr>
              <a:t>30% à 35%*</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10</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9141672"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latin typeface="Arial" panose="020B0604020202020204" pitchFamily="34" charset="0"/>
              <a:cs typeface="Arial" panose="020B0604020202020204" pitchFamily="34" charset="0"/>
            </a:endParaRPr>
          </a:p>
          <a:p>
            <a:pPr algn="l"/>
            <a:r>
              <a:rPr lang="fr-CA" sz="3600" b="1" dirty="0">
                <a:solidFill>
                  <a:schemeClr val="bg1">
                    <a:lumMod val="65000"/>
                  </a:schemeClr>
                </a:solidFill>
                <a:latin typeface="Arial" panose="020B0604020202020204" pitchFamily="34" charset="0"/>
                <a:cs typeface="Arial" panose="020B0604020202020204" pitchFamily="34" charset="0"/>
              </a:rPr>
              <a:t>ANALYSE DE LA SITUATION</a:t>
            </a:r>
          </a:p>
        </p:txBody>
      </p:sp>
      <p:cxnSp>
        <p:nvCxnSpPr>
          <p:cNvPr id="24" name="Connecteur droit 23"/>
          <p:cNvCxnSpPr/>
          <p:nvPr/>
        </p:nvCxnSpPr>
        <p:spPr>
          <a:xfrm>
            <a:off x="2663261" y="1493420"/>
            <a:ext cx="0" cy="3871161"/>
          </a:xfrm>
          <a:prstGeom prst="line">
            <a:avLst/>
          </a:prstGeom>
          <a:ln w="31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785200" y="6401042"/>
            <a:ext cx="4233415"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 Effort estimé.</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0" name="Image 9"/>
          <p:cNvPicPr>
            <a:picLocks noChangeAspect="1"/>
          </p:cNvPicPr>
          <p:nvPr/>
        </p:nvPicPr>
        <p:blipFill>
          <a:blip r:embed="rId3">
            <a:duotone>
              <a:schemeClr val="bg2">
                <a:shade val="45000"/>
                <a:satMod val="135000"/>
              </a:schemeClr>
              <a:prstClr val="white"/>
            </a:duotone>
          </a:blip>
          <a:stretch>
            <a:fillRect/>
          </a:stretch>
        </p:blipFill>
        <p:spPr>
          <a:xfrm>
            <a:off x="388266" y="524026"/>
            <a:ext cx="1572914" cy="596728"/>
          </a:xfrm>
          <a:prstGeom prst="rect">
            <a:avLst/>
          </a:prstGeom>
        </p:spPr>
      </p:pic>
      <p:pic>
        <p:nvPicPr>
          <p:cNvPr id="11" name="Image 1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36276922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100</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ÉCHÉANCIER</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35672033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ÉCHÉANCIER</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101</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endParaRPr lang="fr-CA" sz="1600" dirty="0">
              <a:latin typeface="Arial" panose="020B0604020202020204" pitchFamily="34" charset="0"/>
              <a:cs typeface="Arial" panose="020B0604020202020204" pitchFamily="34" charset="0"/>
            </a:endParaRPr>
          </a:p>
          <a:p>
            <a:pPr marL="609600" indent="-609600">
              <a:buNone/>
            </a:pPr>
            <a:endParaRPr lang="fr-CA" altLang="fr-FR" sz="1600" dirty="0">
              <a:latin typeface="Arial" panose="020B0604020202020204" pitchFamily="34" charset="0"/>
              <a:cs typeface="Arial" panose="020B0604020202020204" pitchFamily="34" charset="0"/>
            </a:endParaRPr>
          </a:p>
          <a:p>
            <a:pPr marL="609600" indent="-609600">
              <a:buNone/>
            </a:pPr>
            <a:r>
              <a:rPr lang="fr-CA" altLang="fr-FR" sz="1600" dirty="0">
                <a:latin typeface="Arial" panose="020B0604020202020204" pitchFamily="34" charset="0"/>
                <a:cs typeface="Arial" panose="020B0604020202020204" pitchFamily="34" charset="0"/>
              </a:rPr>
              <a:t>Briefing							Jeu.  24 jan.</a:t>
            </a:r>
            <a:endParaRPr lang="fr-CA" altLang="fr-FR" sz="1600" b="1" i="1" dirty="0">
              <a:latin typeface="Arial" panose="020B0604020202020204" pitchFamily="34" charset="0"/>
              <a:cs typeface="Arial" panose="020B0604020202020204" pitchFamily="34" charset="0"/>
            </a:endParaRPr>
          </a:p>
          <a:p>
            <a:pPr marL="609600" indent="-609600">
              <a:buNone/>
            </a:pPr>
            <a:r>
              <a:rPr lang="fr-CA" altLang="fr-FR" sz="1600" dirty="0">
                <a:latin typeface="Arial" panose="020B0604020202020204" pitchFamily="34" charset="0"/>
                <a:cs typeface="Arial" panose="020B0604020202020204" pitchFamily="34" charset="0"/>
              </a:rPr>
              <a:t>Présentation du plan d’action					Jeu.  ...</a:t>
            </a:r>
            <a:endParaRPr lang="fr-CA" altLang="fr-FR" sz="1600" b="1" i="1" dirty="0">
              <a:latin typeface="Arial" panose="020B0604020202020204" pitchFamily="34" charset="0"/>
              <a:cs typeface="Arial" panose="020B0604020202020204" pitchFamily="34" charset="0"/>
            </a:endParaRPr>
          </a:p>
          <a:p>
            <a:pPr marL="609600" indent="-609600">
              <a:buNone/>
            </a:pPr>
            <a:r>
              <a:rPr lang="fr-CA" altLang="fr-FR" sz="1600" dirty="0">
                <a:latin typeface="Arial" panose="020B0604020202020204" pitchFamily="34" charset="0"/>
                <a:cs typeface="Arial" panose="020B0604020202020204" pitchFamily="34" charset="0"/>
              </a:rPr>
              <a:t>Modifications / approbations 					s/d   ...</a:t>
            </a:r>
          </a:p>
          <a:p>
            <a:pPr marL="609600" indent="-609600">
              <a:buNone/>
            </a:pPr>
            <a:r>
              <a:rPr lang="fr-CA" altLang="fr-FR" sz="1600" dirty="0">
                <a:latin typeface="Arial" panose="020B0604020202020204" pitchFamily="34" charset="0"/>
                <a:cs typeface="Arial" panose="020B0604020202020204" pitchFamily="34" charset="0"/>
              </a:rPr>
              <a:t>Développement de la création					s/d   …</a:t>
            </a:r>
            <a:endParaRPr lang="fr-CA" altLang="fr-FR" sz="1600" b="1" i="1" dirty="0">
              <a:latin typeface="Arial" panose="020B0604020202020204" pitchFamily="34" charset="0"/>
              <a:cs typeface="Arial" panose="020B0604020202020204" pitchFamily="34" charset="0"/>
            </a:endParaRPr>
          </a:p>
          <a:p>
            <a:pPr marL="609600" indent="-609600">
              <a:buNone/>
            </a:pPr>
            <a:r>
              <a:rPr lang="fr-CA" altLang="fr-FR" sz="1600" dirty="0">
                <a:latin typeface="Arial" panose="020B0604020202020204" pitchFamily="34" charset="0"/>
                <a:cs typeface="Arial" panose="020B0604020202020204" pitchFamily="34" charset="0"/>
              </a:rPr>
              <a:t>Modifications / approbations 					s/d   …</a:t>
            </a:r>
          </a:p>
          <a:p>
            <a:pPr marL="609600" indent="-609600">
              <a:buNone/>
            </a:pPr>
            <a:r>
              <a:rPr lang="fr-CA" altLang="fr-FR" sz="1600" dirty="0">
                <a:latin typeface="Arial" panose="020B0604020202020204" pitchFamily="34" charset="0"/>
                <a:cs typeface="Arial" panose="020B0604020202020204" pitchFamily="34" charset="0"/>
              </a:rPr>
              <a:t>Production						s/d   …</a:t>
            </a:r>
            <a:endParaRPr lang="fr-CA" altLang="fr-FR" sz="1600" b="1" i="1" dirty="0">
              <a:latin typeface="Arial" panose="020B0604020202020204" pitchFamily="34" charset="0"/>
              <a:cs typeface="Arial" panose="020B0604020202020204" pitchFamily="34" charset="0"/>
            </a:endParaRPr>
          </a:p>
          <a:p>
            <a:pPr marL="609600" indent="-609600">
              <a:buNone/>
            </a:pPr>
            <a:r>
              <a:rPr lang="fr-CA" altLang="fr-FR" sz="1600" dirty="0">
                <a:latin typeface="Arial" panose="020B0604020202020204" pitchFamily="34" charset="0"/>
                <a:cs typeface="Arial" panose="020B0604020202020204" pitchFamily="34" charset="0"/>
              </a:rPr>
              <a:t>Modifications / approbations 					s/d   …</a:t>
            </a:r>
          </a:p>
          <a:p>
            <a:pPr marL="609600" indent="-609600">
              <a:buNone/>
            </a:pPr>
            <a:r>
              <a:rPr lang="fr-CA" altLang="fr-FR" sz="1600" dirty="0">
                <a:latin typeface="Arial" panose="020B0604020202020204" pitchFamily="34" charset="0"/>
                <a:cs typeface="Arial" panose="020B0604020202020204" pitchFamily="34" charset="0"/>
              </a:rPr>
              <a:t>Achats </a:t>
            </a:r>
            <a:r>
              <a:rPr lang="fr-CA" altLang="fr-FR" sz="1600" dirty="0" smtClean="0">
                <a:latin typeface="Arial" panose="020B0604020202020204" pitchFamily="34" charset="0"/>
                <a:cs typeface="Arial" panose="020B0604020202020204" pitchFamily="34" charset="0"/>
              </a:rPr>
              <a:t>médias		</a:t>
            </a:r>
            <a:r>
              <a:rPr lang="fr-CA" altLang="fr-FR" sz="1600" dirty="0">
                <a:latin typeface="Arial" panose="020B0604020202020204" pitchFamily="34" charset="0"/>
                <a:cs typeface="Arial" panose="020B0604020202020204" pitchFamily="34" charset="0"/>
              </a:rPr>
              <a:t>				s/d   …</a:t>
            </a:r>
            <a:endParaRPr lang="fr-CA" altLang="fr-FR" sz="1600" b="1" i="1" dirty="0">
              <a:latin typeface="Arial" panose="020B0604020202020204" pitchFamily="34" charset="0"/>
              <a:cs typeface="Arial" panose="020B0604020202020204" pitchFamily="34" charset="0"/>
            </a:endParaRPr>
          </a:p>
          <a:p>
            <a:pPr marL="609600" indent="-609600">
              <a:buNone/>
            </a:pPr>
            <a:r>
              <a:rPr lang="fr-CA" altLang="fr-FR" sz="1600" dirty="0">
                <a:latin typeface="Arial" panose="020B0604020202020204" pitchFamily="34" charset="0"/>
                <a:cs typeface="Arial" panose="020B0604020202020204" pitchFamily="34" charset="0"/>
              </a:rPr>
              <a:t>Début de la campagne </a:t>
            </a:r>
            <a:r>
              <a:rPr lang="fr-CA" altLang="fr-FR" sz="1600" dirty="0" smtClean="0">
                <a:latin typeface="Arial" panose="020B0604020202020204" pitchFamily="34" charset="0"/>
                <a:cs typeface="Arial" panose="020B0604020202020204" pitchFamily="34" charset="0"/>
              </a:rPr>
              <a:t>	</a:t>
            </a:r>
            <a:r>
              <a:rPr lang="fr-CA" altLang="fr-FR" sz="1600" dirty="0">
                <a:latin typeface="Arial" panose="020B0604020202020204" pitchFamily="34" charset="0"/>
                <a:cs typeface="Arial" panose="020B0604020202020204" pitchFamily="34" charset="0"/>
              </a:rPr>
              <a:t>				s/d   …</a:t>
            </a:r>
          </a:p>
          <a:p>
            <a:pPr marL="609600" indent="-609600">
              <a:buNone/>
            </a:pPr>
            <a:r>
              <a:rPr lang="fr-CA" altLang="fr-FR" sz="1600" dirty="0">
                <a:latin typeface="Arial" panose="020B0604020202020204" pitchFamily="34" charset="0"/>
                <a:cs typeface="Arial" panose="020B0604020202020204" pitchFamily="34" charset="0"/>
              </a:rPr>
              <a:t>Fin de la campagne </a:t>
            </a:r>
            <a:r>
              <a:rPr lang="fr-CA" altLang="fr-FR" sz="1600" dirty="0" smtClean="0">
                <a:latin typeface="Arial" panose="020B0604020202020204" pitchFamily="34" charset="0"/>
                <a:cs typeface="Arial" panose="020B0604020202020204" pitchFamily="34" charset="0"/>
              </a:rPr>
              <a:t>	</a:t>
            </a:r>
            <a:r>
              <a:rPr lang="fr-CA" altLang="fr-FR" sz="1600" dirty="0">
                <a:latin typeface="Arial" panose="020B0604020202020204" pitchFamily="34" charset="0"/>
                <a:cs typeface="Arial" panose="020B0604020202020204" pitchFamily="34" charset="0"/>
              </a:rPr>
              <a:t>				s/d   …</a:t>
            </a:r>
          </a:p>
          <a:p>
            <a:pPr marL="609600" indent="-609600">
              <a:buNone/>
            </a:pPr>
            <a:r>
              <a:rPr lang="fr-CA" altLang="fr-FR" sz="1600" dirty="0">
                <a:latin typeface="Arial" panose="020B0604020202020204" pitchFamily="34" charset="0"/>
                <a:cs typeface="Arial" panose="020B0604020202020204" pitchFamily="34" charset="0"/>
              </a:rPr>
              <a:t>Post-analyse		 				s/d   …</a:t>
            </a: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14</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5838972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5376" y="1030353"/>
            <a:ext cx="10699796" cy="3903171"/>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102</a:t>
            </a:fld>
            <a:endParaRPr lang="fr-CA" dirty="0"/>
          </a:p>
        </p:txBody>
      </p:sp>
      <p:sp>
        <p:nvSpPr>
          <p:cNvPr id="11" name="ZoneTexte 10"/>
          <p:cNvSpPr txBox="1"/>
          <p:nvPr/>
        </p:nvSpPr>
        <p:spPr>
          <a:xfrm>
            <a:off x="8612719" y="5570921"/>
            <a:ext cx="3079817" cy="335756"/>
          </a:xfrm>
          <a:prstGeom prst="rect">
            <a:avLst/>
          </a:prstGeom>
          <a:noFill/>
        </p:spPr>
        <p:txBody>
          <a:bodyPr wrap="none" rtlCol="0">
            <a:spAutoFit/>
          </a:bodyPr>
          <a:lstStyle/>
          <a:p>
            <a:r>
              <a:rPr lang="fr-CA" b="1" dirty="0">
                <a:latin typeface="Arial Black" panose="020B0A04020102020204" pitchFamily="34" charset="0"/>
              </a:rPr>
              <a:t>L’AGENCE             PUB</a:t>
            </a:r>
          </a:p>
        </p:txBody>
      </p:sp>
      <p:sp>
        <p:nvSpPr>
          <p:cNvPr id="12" name="Rectangle 11"/>
          <p:cNvSpPr/>
          <p:nvPr/>
        </p:nvSpPr>
        <p:spPr>
          <a:xfrm>
            <a:off x="10028886" y="5275347"/>
            <a:ext cx="860552" cy="851797"/>
          </a:xfrm>
          <a:prstGeom prst="rect">
            <a:avLst/>
          </a:prstGeom>
          <a:solidFill>
            <a:srgbClr val="C00000"/>
          </a:solidFill>
          <a:ln>
            <a:solidFill>
              <a:srgbClr val="C0000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fr-CA" sz="2800" b="1" dirty="0">
              <a:latin typeface="Arial" panose="020B0604020202020204" pitchFamily="34" charset="0"/>
              <a:cs typeface="Arial" panose="020B0604020202020204" pitchFamily="34" charset="0"/>
            </a:endParaRPr>
          </a:p>
        </p:txBody>
      </p:sp>
      <p:sp>
        <p:nvSpPr>
          <p:cNvPr id="13" name="ZoneTexte 12"/>
          <p:cNvSpPr txBox="1"/>
          <p:nvPr/>
        </p:nvSpPr>
        <p:spPr>
          <a:xfrm>
            <a:off x="9988398" y="5358746"/>
            <a:ext cx="623890" cy="699492"/>
          </a:xfrm>
          <a:prstGeom prst="rect">
            <a:avLst/>
          </a:prstGeom>
          <a:noFill/>
        </p:spPr>
        <p:txBody>
          <a:bodyPr wrap="none" rtlCol="0">
            <a:spAutoFit/>
          </a:bodyPr>
          <a:lstStyle/>
          <a:p>
            <a:pPr algn="ctr"/>
            <a:r>
              <a:rPr lang="fr-CA" sz="4400" b="1" dirty="0">
                <a:solidFill>
                  <a:schemeClr val="bg1"/>
                </a:solidFill>
                <a:latin typeface="Arial Black" panose="020B0A04020102020204" pitchFamily="34" charset="0"/>
              </a:rPr>
              <a:t>D</a:t>
            </a:r>
          </a:p>
        </p:txBody>
      </p:sp>
      <p:sp>
        <p:nvSpPr>
          <p:cNvPr id="14" name="ZoneTexte 13"/>
          <p:cNvSpPr txBox="1"/>
          <p:nvPr/>
        </p:nvSpPr>
        <p:spPr>
          <a:xfrm>
            <a:off x="10319372" y="5364206"/>
            <a:ext cx="591830" cy="699492"/>
          </a:xfrm>
          <a:prstGeom prst="rect">
            <a:avLst/>
          </a:prstGeom>
          <a:noFill/>
        </p:spPr>
        <p:txBody>
          <a:bodyPr wrap="none" rtlCol="0">
            <a:spAutoFit/>
          </a:bodyPr>
          <a:lstStyle/>
          <a:p>
            <a:pPr algn="ctr"/>
            <a:r>
              <a:rPr lang="fr-CA" sz="4400" b="1" dirty="0">
                <a:solidFill>
                  <a:schemeClr val="bg1"/>
                </a:solidFill>
                <a:latin typeface="Arial Black" panose="020B0A04020102020204" pitchFamily="34" charset="0"/>
              </a:rPr>
              <a:t>E</a:t>
            </a:r>
          </a:p>
        </p:txBody>
      </p:sp>
      <p:sp>
        <p:nvSpPr>
          <p:cNvPr id="4" name="ZoneTexte 3"/>
          <p:cNvSpPr txBox="1"/>
          <p:nvPr/>
        </p:nvSpPr>
        <p:spPr>
          <a:xfrm>
            <a:off x="1791688" y="2235201"/>
            <a:ext cx="8526694" cy="156966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rtlCol="0">
            <a:spAutoFit/>
          </a:bodyPr>
          <a:lstStyle/>
          <a:p>
            <a:pPr algn="ctr"/>
            <a:r>
              <a:rPr lang="fr-CA" sz="9600" b="1" dirty="0">
                <a:solidFill>
                  <a:schemeClr val="bg1"/>
                </a:solidFill>
                <a:latin typeface="Arial" panose="020B0604020202020204" pitchFamily="34" charset="0"/>
                <a:cs typeface="Arial" panose="020B0604020202020204" pitchFamily="34" charset="0"/>
              </a:rPr>
              <a:t>QUESTIONS ?</a:t>
            </a:r>
          </a:p>
        </p:txBody>
      </p:sp>
      <p:sp>
        <p:nvSpPr>
          <p:cNvPr id="16" name="Ellipse 15"/>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Organigramme : Opération manuelle 16"/>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b="1" dirty="0">
              <a:solidFill>
                <a:srgbClr val="C00000"/>
              </a:solidFill>
              <a:latin typeface="Arial" panose="020B0604020202020204" pitchFamily="34" charset="0"/>
              <a:cs typeface="Arial" panose="020B0604020202020204" pitchFamily="34" charset="0"/>
            </a:endParaRPr>
          </a:p>
          <a:p>
            <a:pPr algn="ctr"/>
            <a:endParaRPr lang="fr-CA" sz="1600" b="1" dirty="0">
              <a:solidFill>
                <a:srgbClr val="C00000"/>
              </a:solidFill>
              <a:latin typeface="Arial" panose="020B0604020202020204" pitchFamily="34" charset="0"/>
              <a:cs typeface="Arial" panose="020B0604020202020204" pitchFamily="34" charset="0"/>
            </a:endParaRPr>
          </a:p>
          <a:p>
            <a:pPr algn="ctr"/>
            <a:r>
              <a:rPr lang="fr-CA" sz="1600" b="1" dirty="0">
                <a:solidFill>
                  <a:srgbClr val="C00000"/>
                </a:solidFill>
                <a:latin typeface="Arial" panose="020B0604020202020204" pitchFamily="34" charset="0"/>
                <a:cs typeface="Arial" panose="020B0604020202020204" pitchFamily="34" charset="0"/>
              </a:rPr>
              <a:t>IMPORTANT</a:t>
            </a: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i="1" dirty="0">
                <a:solidFill>
                  <a:srgbClr val="C00000"/>
                </a:solidFill>
                <a:latin typeface="Arial" panose="020B0604020202020204" pitchFamily="34" charset="0"/>
                <a:cs typeface="Arial" panose="020B0604020202020204" pitchFamily="34" charset="0"/>
              </a:rPr>
              <a:t>Il faut se préparer à répondre </a:t>
            </a:r>
            <a:r>
              <a:rPr lang="fr-CA" sz="1400" b="1" i="1" dirty="0">
                <a:solidFill>
                  <a:srgbClr val="C00000"/>
                </a:solidFill>
                <a:latin typeface="Arial" panose="020B0604020202020204" pitchFamily="34" charset="0"/>
                <a:cs typeface="Arial" panose="020B0604020202020204" pitchFamily="34" charset="0"/>
              </a:rPr>
              <a:t>spontanément</a:t>
            </a:r>
          </a:p>
          <a:p>
            <a:pPr algn="ctr"/>
            <a:r>
              <a:rPr lang="fr-CA" sz="1400" i="1" dirty="0">
                <a:solidFill>
                  <a:srgbClr val="C00000"/>
                </a:solidFill>
                <a:latin typeface="Arial" panose="020B0604020202020204" pitchFamily="34" charset="0"/>
                <a:cs typeface="Arial" panose="020B0604020202020204" pitchFamily="34" charset="0"/>
              </a:rPr>
              <a:t>aux questions du client.</a:t>
            </a:r>
          </a:p>
          <a:p>
            <a:pPr algn="ctr"/>
            <a:endParaRPr lang="fr-CA" sz="1400" i="1" dirty="0">
              <a:solidFill>
                <a:srgbClr val="C00000"/>
              </a:solidFill>
              <a:latin typeface="Arial" panose="020B0604020202020204" pitchFamily="34" charset="0"/>
              <a:cs typeface="Arial" panose="020B0604020202020204" pitchFamily="34" charset="0"/>
            </a:endParaRPr>
          </a:p>
          <a:p>
            <a:pPr algn="ctr"/>
            <a:r>
              <a:rPr lang="fr-CA" sz="1400" i="1" dirty="0">
                <a:solidFill>
                  <a:srgbClr val="C00000"/>
                </a:solidFill>
                <a:latin typeface="Arial" panose="020B0604020202020204" pitchFamily="34" charset="0"/>
                <a:cs typeface="Arial" panose="020B0604020202020204" pitchFamily="34" charset="0"/>
              </a:rPr>
              <a:t>Il faut </a:t>
            </a:r>
            <a:r>
              <a:rPr lang="fr-CA" sz="1400" b="1" i="1" dirty="0">
                <a:solidFill>
                  <a:srgbClr val="C00000"/>
                </a:solidFill>
                <a:latin typeface="Arial" panose="020B0604020202020204" pitchFamily="34" charset="0"/>
                <a:cs typeface="Arial" panose="020B0604020202020204" pitchFamily="34" charset="0"/>
              </a:rPr>
              <a:t>anticiper</a:t>
            </a:r>
            <a:r>
              <a:rPr lang="fr-CA" sz="1400" i="1" dirty="0">
                <a:solidFill>
                  <a:srgbClr val="C00000"/>
                </a:solidFill>
                <a:latin typeface="Arial" panose="020B0604020202020204" pitchFamily="34" charset="0"/>
                <a:cs typeface="Arial" panose="020B0604020202020204" pitchFamily="34" charset="0"/>
              </a:rPr>
              <a:t> les questions.</a:t>
            </a:r>
          </a:p>
          <a:p>
            <a:pPr algn="ctr"/>
            <a:endParaRPr lang="fr-CA" sz="1400" i="1" dirty="0">
              <a:solidFill>
                <a:srgbClr val="C00000"/>
              </a:solidFill>
              <a:latin typeface="Arial" panose="020B0604020202020204" pitchFamily="34" charset="0"/>
              <a:cs typeface="Arial" panose="020B0604020202020204" pitchFamily="34" charset="0"/>
            </a:endParaRPr>
          </a:p>
          <a:p>
            <a:pPr algn="ctr"/>
            <a:r>
              <a:rPr lang="fr-CA" sz="1400" b="1" i="1" dirty="0">
                <a:solidFill>
                  <a:srgbClr val="C00000"/>
                </a:solidFill>
                <a:latin typeface="Arial" panose="020B0604020202020204" pitchFamily="34" charset="0"/>
                <a:cs typeface="Arial" panose="020B0604020202020204" pitchFamily="34" charset="0"/>
              </a:rPr>
              <a:t>Répondre d’une seule voix.</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7645405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5376" y="877056"/>
            <a:ext cx="10699796" cy="3924150"/>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103</a:t>
            </a:fld>
            <a:endParaRPr lang="fr-CA"/>
          </a:p>
        </p:txBody>
      </p:sp>
      <p:sp>
        <p:nvSpPr>
          <p:cNvPr id="11" name="ZoneTexte 10"/>
          <p:cNvSpPr txBox="1"/>
          <p:nvPr/>
        </p:nvSpPr>
        <p:spPr>
          <a:xfrm>
            <a:off x="8612719" y="5570921"/>
            <a:ext cx="3079817" cy="335756"/>
          </a:xfrm>
          <a:prstGeom prst="rect">
            <a:avLst/>
          </a:prstGeom>
          <a:noFill/>
        </p:spPr>
        <p:txBody>
          <a:bodyPr wrap="none" rtlCol="0">
            <a:spAutoFit/>
          </a:bodyPr>
          <a:lstStyle/>
          <a:p>
            <a:r>
              <a:rPr lang="fr-CA" b="1" dirty="0">
                <a:latin typeface="Arial Black" panose="020B0A04020102020204" pitchFamily="34" charset="0"/>
              </a:rPr>
              <a:t>L’AGENCE             PUB</a:t>
            </a:r>
          </a:p>
        </p:txBody>
      </p:sp>
      <p:sp>
        <p:nvSpPr>
          <p:cNvPr id="12" name="Rectangle 11"/>
          <p:cNvSpPr/>
          <p:nvPr/>
        </p:nvSpPr>
        <p:spPr>
          <a:xfrm>
            <a:off x="10028886" y="5275347"/>
            <a:ext cx="860552" cy="851797"/>
          </a:xfrm>
          <a:prstGeom prst="rect">
            <a:avLst/>
          </a:prstGeom>
          <a:solidFill>
            <a:srgbClr val="C00000"/>
          </a:solidFill>
          <a:ln>
            <a:solidFill>
              <a:srgbClr val="C0000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fr-CA" sz="2800" b="1" dirty="0">
              <a:latin typeface="Arial" panose="020B0604020202020204" pitchFamily="34" charset="0"/>
              <a:cs typeface="Arial" panose="020B0604020202020204" pitchFamily="34" charset="0"/>
            </a:endParaRPr>
          </a:p>
        </p:txBody>
      </p:sp>
      <p:sp>
        <p:nvSpPr>
          <p:cNvPr id="13" name="ZoneTexte 12"/>
          <p:cNvSpPr txBox="1"/>
          <p:nvPr/>
        </p:nvSpPr>
        <p:spPr>
          <a:xfrm>
            <a:off x="9988398" y="5358746"/>
            <a:ext cx="623890" cy="699492"/>
          </a:xfrm>
          <a:prstGeom prst="rect">
            <a:avLst/>
          </a:prstGeom>
          <a:noFill/>
        </p:spPr>
        <p:txBody>
          <a:bodyPr wrap="none" rtlCol="0">
            <a:spAutoFit/>
          </a:bodyPr>
          <a:lstStyle/>
          <a:p>
            <a:pPr algn="ctr"/>
            <a:r>
              <a:rPr lang="fr-CA" sz="4400" b="1" dirty="0">
                <a:solidFill>
                  <a:schemeClr val="bg1"/>
                </a:solidFill>
                <a:latin typeface="Arial Black" panose="020B0A04020102020204" pitchFamily="34" charset="0"/>
              </a:rPr>
              <a:t>D</a:t>
            </a:r>
          </a:p>
        </p:txBody>
      </p:sp>
      <p:sp>
        <p:nvSpPr>
          <p:cNvPr id="14" name="ZoneTexte 13"/>
          <p:cNvSpPr txBox="1"/>
          <p:nvPr/>
        </p:nvSpPr>
        <p:spPr>
          <a:xfrm>
            <a:off x="10319372" y="5364206"/>
            <a:ext cx="591830" cy="699492"/>
          </a:xfrm>
          <a:prstGeom prst="rect">
            <a:avLst/>
          </a:prstGeom>
          <a:noFill/>
        </p:spPr>
        <p:txBody>
          <a:bodyPr wrap="none" rtlCol="0">
            <a:spAutoFit/>
          </a:bodyPr>
          <a:lstStyle/>
          <a:p>
            <a:pPr algn="ctr"/>
            <a:r>
              <a:rPr lang="fr-CA" sz="4400" b="1" dirty="0">
                <a:solidFill>
                  <a:schemeClr val="bg1"/>
                </a:solidFill>
                <a:latin typeface="Arial Black" panose="020B0A04020102020204" pitchFamily="34" charset="0"/>
              </a:rPr>
              <a:t>E</a:t>
            </a:r>
          </a:p>
        </p:txBody>
      </p:sp>
      <p:sp>
        <p:nvSpPr>
          <p:cNvPr id="8" name="ZoneTexte 7"/>
          <p:cNvSpPr txBox="1"/>
          <p:nvPr/>
        </p:nvSpPr>
        <p:spPr>
          <a:xfrm>
            <a:off x="727423" y="5576565"/>
            <a:ext cx="2890535" cy="369332"/>
          </a:xfrm>
          <a:prstGeom prst="rect">
            <a:avLst/>
          </a:prstGeom>
          <a:noFill/>
        </p:spPr>
        <p:txBody>
          <a:bodyPr wrap="none" rtlCol="0">
            <a:spAutoFit/>
          </a:bodyPr>
          <a:lstStyle/>
          <a:p>
            <a:r>
              <a:rPr lang="fr-CA" b="1" dirty="0">
                <a:latin typeface="Arial Black" panose="020B0A04020102020204" pitchFamily="34" charset="0"/>
              </a:rPr>
              <a:t>NOS COORDONNÉES</a:t>
            </a:r>
            <a:r>
              <a:rPr lang="fr-CA" b="1" dirty="0">
                <a:solidFill>
                  <a:srgbClr val="C00000"/>
                </a:solidFill>
                <a:latin typeface="Arial Black" panose="020B0A04020102020204" pitchFamily="34" charset="0"/>
              </a:rPr>
              <a:t>.</a:t>
            </a:r>
          </a:p>
        </p:txBody>
      </p:sp>
      <p:sp>
        <p:nvSpPr>
          <p:cNvPr id="4" name="ZoneTexte 3"/>
          <p:cNvSpPr txBox="1"/>
          <p:nvPr/>
        </p:nvSpPr>
        <p:spPr>
          <a:xfrm>
            <a:off x="3603078" y="2235201"/>
            <a:ext cx="4903908" cy="156966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rtlCol="0">
            <a:spAutoFit/>
          </a:bodyPr>
          <a:lstStyle/>
          <a:p>
            <a:pPr algn="ctr"/>
            <a:r>
              <a:rPr lang="fr-CA" sz="9600" b="1" dirty="0">
                <a:solidFill>
                  <a:schemeClr val="bg1"/>
                </a:solidFill>
                <a:latin typeface="Arial" panose="020B0604020202020204" pitchFamily="34" charset="0"/>
                <a:cs typeface="Arial" panose="020B0604020202020204" pitchFamily="34" charset="0"/>
              </a:rPr>
              <a:t>MERCI !</a:t>
            </a:r>
          </a:p>
        </p:txBody>
      </p:sp>
      <p:sp>
        <p:nvSpPr>
          <p:cNvPr id="10" name="ZoneTexte 9"/>
          <p:cNvSpPr txBox="1"/>
          <p:nvPr/>
        </p:nvSpPr>
        <p:spPr>
          <a:xfrm>
            <a:off x="5540310" y="5566735"/>
            <a:ext cx="1029449" cy="738664"/>
          </a:xfrm>
          <a:prstGeom prst="rect">
            <a:avLst/>
          </a:prstGeom>
          <a:noFill/>
        </p:spPr>
        <p:txBody>
          <a:bodyPr wrap="none" rtlCol="0">
            <a:spAutoFit/>
          </a:bodyPr>
          <a:lstStyle/>
          <a:p>
            <a:pPr algn="ctr"/>
            <a:r>
              <a:rPr lang="fr-CA" sz="1400" dirty="0">
                <a:latin typeface="Arial" panose="020B0604020202020204" pitchFamily="34" charset="0"/>
                <a:cs typeface="Arial" panose="020B0604020202020204" pitchFamily="34" charset="0"/>
              </a:rPr>
              <a:t>Adresse</a:t>
            </a:r>
          </a:p>
          <a:p>
            <a:pPr algn="ctr"/>
            <a:r>
              <a:rPr lang="fr-CA" sz="1400" dirty="0">
                <a:latin typeface="Arial" panose="020B0604020202020204" pitchFamily="34" charset="0"/>
                <a:cs typeface="Arial" panose="020B0604020202020204" pitchFamily="34" charset="0"/>
              </a:rPr>
              <a:t>Courriel</a:t>
            </a:r>
          </a:p>
          <a:p>
            <a:pPr algn="ctr"/>
            <a:r>
              <a:rPr lang="fr-CA" sz="1400" dirty="0">
                <a:latin typeface="Arial" panose="020B0604020202020204" pitchFamily="34" charset="0"/>
                <a:cs typeface="Arial" panose="020B0604020202020204" pitchFamily="34" charset="0"/>
              </a:rPr>
              <a:t>Téléphone</a:t>
            </a: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1472083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104</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ANNEXE</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259936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581800" y="2389"/>
            <a:ext cx="9606023" cy="4962197"/>
          </a:xfrm>
          <a:prstGeom prst="rect">
            <a:avLst/>
          </a:prstGeom>
        </p:spPr>
      </p:pic>
      <p:sp>
        <p:nvSpPr>
          <p:cNvPr id="3" name="Espace réservé du contenu 2"/>
          <p:cNvSpPr>
            <a:spLocks noGrp="1"/>
          </p:cNvSpPr>
          <p:nvPr>
            <p:ph idx="1"/>
          </p:nvPr>
        </p:nvSpPr>
        <p:spPr>
          <a:xfrm>
            <a:off x="3208376" y="3296359"/>
            <a:ext cx="2616693" cy="2799641"/>
          </a:xfrm>
          <a:solidFill>
            <a:schemeClr val="bg1"/>
          </a:solidFill>
          <a:ln>
            <a:solidFill>
              <a:schemeClr val="bg1">
                <a:lumMod val="65000"/>
              </a:schemeClr>
            </a:solidFill>
          </a:ln>
        </p:spPr>
        <p:txBody>
          <a:bodyPr>
            <a:normAutofit/>
          </a:bodyPr>
          <a:lstStyle/>
          <a:p>
            <a:pPr marL="0" indent="0" algn="ctr">
              <a:lnSpc>
                <a:spcPct val="100000"/>
              </a:lnSpc>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Source #1</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600" dirty="0">
                <a:solidFill>
                  <a:srgbClr val="E68014"/>
                </a:solidFill>
                <a:latin typeface="Arial" panose="020B0604020202020204" pitchFamily="34" charset="0"/>
                <a:cs typeface="Arial" panose="020B0604020202020204" pitchFamily="34" charset="0"/>
              </a:rPr>
              <a:t>Consommateurs</a:t>
            </a: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ANNEXE</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6" name="Espace réservé du contenu 2"/>
          <p:cNvSpPr txBox="1">
            <a:spLocks/>
          </p:cNvSpPr>
          <p:nvPr/>
        </p:nvSpPr>
        <p:spPr>
          <a:xfrm>
            <a:off x="6103973" y="3302002"/>
            <a:ext cx="2616693" cy="2799641"/>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Source #2</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600" dirty="0">
                <a:solidFill>
                  <a:srgbClr val="E68014"/>
                </a:solidFill>
                <a:latin typeface="Arial" panose="020B0604020202020204" pitchFamily="34" charset="0"/>
                <a:cs typeface="Arial" panose="020B0604020202020204" pitchFamily="34" charset="0"/>
              </a:rPr>
              <a:t>Images libre de droit</a:t>
            </a: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7" name="Espace réservé du contenu 2"/>
          <p:cNvSpPr txBox="1">
            <a:spLocks/>
          </p:cNvSpPr>
          <p:nvPr/>
        </p:nvSpPr>
        <p:spPr>
          <a:xfrm>
            <a:off x="8976996" y="3307645"/>
            <a:ext cx="2616693" cy="2799641"/>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Source #3</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600" dirty="0">
                <a:solidFill>
                  <a:srgbClr val="E68014"/>
                </a:solidFill>
                <a:latin typeface="Arial" panose="020B0604020202020204" pitchFamily="34" charset="0"/>
                <a:cs typeface="Arial" panose="020B0604020202020204" pitchFamily="34" charset="0"/>
              </a:rPr>
              <a:t>Terminologie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105</a:t>
            </a:fld>
            <a:endParaRPr lang="fr-CA" dirty="0"/>
          </a:p>
        </p:txBody>
      </p:sp>
      <p:pic>
        <p:nvPicPr>
          <p:cNvPr id="11" name="Image 10"/>
          <p:cNvPicPr>
            <a:picLocks noChangeAspect="1"/>
          </p:cNvPicPr>
          <p:nvPr/>
        </p:nvPicPr>
        <p:blipFill>
          <a:blip r:embed="rId6"/>
          <a:stretch>
            <a:fillRect/>
          </a:stretch>
        </p:blipFill>
        <p:spPr>
          <a:xfrm>
            <a:off x="388266" y="524026"/>
            <a:ext cx="1572914" cy="596728"/>
          </a:xfrm>
          <a:prstGeom prst="rect">
            <a:avLst/>
          </a:prstGeom>
        </p:spPr>
      </p:pic>
      <p:sp>
        <p:nvSpPr>
          <p:cNvPr id="13" name="ZoneTexte 12"/>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16</a:t>
            </a:r>
          </a:p>
        </p:txBody>
      </p:sp>
      <p:sp>
        <p:nvSpPr>
          <p:cNvPr id="17" name="Rectangle à coins arrondis 16"/>
          <p:cNvSpPr/>
          <p:nvPr/>
        </p:nvSpPr>
        <p:spPr>
          <a:xfrm>
            <a:off x="7011041" y="5084535"/>
            <a:ext cx="686512" cy="67916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p:cNvSpPr/>
          <p:nvPr/>
        </p:nvSpPr>
        <p:spPr>
          <a:xfrm>
            <a:off x="7110483" y="5199698"/>
            <a:ext cx="477672" cy="47299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p:cNvSpPr/>
          <p:nvPr/>
        </p:nvSpPr>
        <p:spPr>
          <a:xfrm>
            <a:off x="7188463" y="5276936"/>
            <a:ext cx="326256" cy="3230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0" name="Bulle ronde 19"/>
          <p:cNvSpPr/>
          <p:nvPr/>
        </p:nvSpPr>
        <p:spPr>
          <a:xfrm flipH="1">
            <a:off x="10050045" y="5203076"/>
            <a:ext cx="700962" cy="506321"/>
          </a:xfrm>
          <a:prstGeom prst="wedgeEllipseCallou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600" dirty="0">
              <a:solidFill>
                <a:schemeClr val="tx1"/>
              </a:solidFill>
            </a:endParaRPr>
          </a:p>
        </p:txBody>
      </p:sp>
      <p:sp>
        <p:nvSpPr>
          <p:cNvPr id="23" name="Bulle ronde 22"/>
          <p:cNvSpPr/>
          <p:nvPr/>
        </p:nvSpPr>
        <p:spPr>
          <a:xfrm>
            <a:off x="9758746" y="5007257"/>
            <a:ext cx="755703" cy="556953"/>
          </a:xfrm>
          <a:prstGeom prst="wedgeEllipseCallou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600" dirty="0">
              <a:solidFill>
                <a:schemeClr val="tx1"/>
              </a:solidFill>
            </a:endParaRPr>
          </a:p>
        </p:txBody>
      </p:sp>
      <p:sp>
        <p:nvSpPr>
          <p:cNvPr id="24" name="ZoneTexte 23"/>
          <p:cNvSpPr txBox="1"/>
          <p:nvPr/>
        </p:nvSpPr>
        <p:spPr>
          <a:xfrm>
            <a:off x="9758746" y="4492374"/>
            <a:ext cx="769763" cy="1107996"/>
          </a:xfrm>
          <a:prstGeom prst="rect">
            <a:avLst/>
          </a:prstGeom>
          <a:noFill/>
        </p:spPr>
        <p:txBody>
          <a:bodyPr wrap="none" rtlCol="0" anchor="ctr" anchorCtr="0">
            <a:spAutoFit/>
          </a:bodyPr>
          <a:lstStyle/>
          <a:p>
            <a:r>
              <a:rPr lang="fr-CA" sz="6600" dirty="0"/>
              <a:t>…</a:t>
            </a:r>
          </a:p>
        </p:txBody>
      </p:sp>
      <p:sp>
        <p:nvSpPr>
          <p:cNvPr id="25" name="ZoneTexte 24"/>
          <p:cNvSpPr txBox="1"/>
          <p:nvPr/>
        </p:nvSpPr>
        <p:spPr>
          <a:xfrm>
            <a:off x="3550321" y="5240600"/>
            <a:ext cx="1915910" cy="369332"/>
          </a:xfrm>
          <a:prstGeom prst="rect">
            <a:avLst/>
          </a:prstGeom>
          <a:solidFill>
            <a:schemeClr val="bg1"/>
          </a:solidFill>
        </p:spPr>
        <p:txBody>
          <a:bodyPr wrap="none" rtlCol="0">
            <a:spAutoFit/>
          </a:bodyPr>
          <a:lstStyle/>
          <a:p>
            <a:pPr algn="ctr"/>
            <a:r>
              <a:rPr lang="fr-CA" b="1" dirty="0">
                <a:solidFill>
                  <a:srgbClr val="C00000"/>
                </a:solidFill>
                <a:latin typeface="Arial" panose="020B0604020202020204" pitchFamily="34" charset="0"/>
                <a:cs typeface="Arial" panose="020B0604020202020204" pitchFamily="34" charset="0"/>
              </a:rPr>
              <a:t>Nom de la firme</a:t>
            </a:r>
          </a:p>
        </p:txBody>
      </p:sp>
    </p:spTree>
    <p:extLst>
      <p:ext uri="{BB962C8B-B14F-4D97-AF65-F5344CB8AC3E}">
        <p14:creationId xmlns:p14="http://schemas.microsoft.com/office/powerpoint/2010/main" val="38177572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ANNEXE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106</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529249"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1. Recherches consommateurs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buNone/>
            </a:pPr>
            <a:r>
              <a:rPr lang="fr-CA" sz="1600" dirty="0" err="1">
                <a:latin typeface="Arial" panose="020B0604020202020204" pitchFamily="34" charset="0"/>
                <a:cs typeface="Arial" panose="020B0604020202020204" pitchFamily="34" charset="0"/>
              </a:rPr>
              <a:t>Vividata</a:t>
            </a:r>
            <a:r>
              <a:rPr lang="fr-CA" sz="1600" dirty="0">
                <a:latin typeface="Arial" panose="020B0604020202020204" pitchFamily="34" charset="0"/>
                <a:cs typeface="Arial" panose="020B0604020202020204" pitchFamily="34" charset="0"/>
              </a:rPr>
              <a:t> est le chef de file canadien pour la recherche multimédia et sur les consommateurs, offrant des informations essentielles sur la consommation à une vaste étendue de </a:t>
            </a:r>
            <a:r>
              <a:rPr lang="fr-CA" sz="1600" dirty="0" err="1">
                <a:latin typeface="Arial" panose="020B0604020202020204" pitchFamily="34" charset="0"/>
                <a:cs typeface="Arial" panose="020B0604020202020204" pitchFamily="34" charset="0"/>
              </a:rPr>
              <a:t>marketeurs</a:t>
            </a:r>
            <a:r>
              <a:rPr lang="fr-CA" sz="1600" dirty="0">
                <a:latin typeface="Arial" panose="020B0604020202020204" pitchFamily="34" charset="0"/>
                <a:cs typeface="Arial" panose="020B0604020202020204" pitchFamily="34" charset="0"/>
              </a:rPr>
              <a:t>, annonceurs et aux agences médias du Canada et à travers le monde.</a:t>
            </a:r>
          </a:p>
          <a:p>
            <a:pPr algn="just">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marL="0" indent="0" algn="just">
              <a:buNone/>
            </a:pPr>
            <a:r>
              <a:rPr lang="fr-FR" sz="1600" dirty="0">
                <a:latin typeface="Arial" panose="020B0604020202020204" pitchFamily="34" charset="0"/>
                <a:cs typeface="Arial" panose="020B0604020202020204" pitchFamily="34" charset="0"/>
              </a:rPr>
              <a:t>Vous trouverez les enregistrements des sessions de formation offertes ainsi qu’un guide d’utilisation au lien suivant :</a:t>
            </a:r>
            <a:r>
              <a:rPr lang="fr-CA" sz="1600" dirty="0">
                <a:latin typeface="Arial" panose="020B0604020202020204" pitchFamily="34" charset="0"/>
                <a:cs typeface="Arial" panose="020B0604020202020204" pitchFamily="34" charset="0"/>
              </a:rPr>
              <a:t> </a:t>
            </a:r>
            <a:r>
              <a:rPr lang="fr-FR" sz="1200" u="sng" dirty="0">
                <a:latin typeface="Arial" panose="020B0604020202020204" pitchFamily="34" charset="0"/>
                <a:cs typeface="Arial" panose="020B0604020202020204" pitchFamily="34" charset="0"/>
                <a:hlinkClick r:id="rId4"/>
              </a:rPr>
              <a:t>https://www.dropbox.com/sh/938faxf2mtymzwb/AABbahxlbOjnsjla3yEqqG6ja?dl=0</a:t>
            </a:r>
            <a:r>
              <a:rPr lang="fr-FR" sz="1200" dirty="0">
                <a:latin typeface="Arial" panose="020B0604020202020204" pitchFamily="34" charset="0"/>
                <a:cs typeface="Arial" panose="020B0604020202020204" pitchFamily="34" charset="0"/>
              </a:rPr>
              <a:t> </a:t>
            </a:r>
            <a:endParaRPr lang="fr-CA" sz="1200" dirty="0">
              <a:latin typeface="Arial" panose="020B0604020202020204" pitchFamily="34" charset="0"/>
              <a:cs typeface="Arial" panose="020B0604020202020204" pitchFamily="34" charset="0"/>
            </a:endParaRPr>
          </a:p>
          <a:p>
            <a:pPr marL="0" indent="0" algn="just">
              <a:buNone/>
            </a:pPr>
            <a:r>
              <a:rPr lang="fr-FR" sz="1600" dirty="0">
                <a:latin typeface="Arial" panose="020B0604020202020204" pitchFamily="34" charset="0"/>
                <a:cs typeface="Arial" panose="020B0604020202020204" pitchFamily="34" charset="0"/>
              </a:rPr>
              <a:t>Les fichiers peuvent être visionnés sur Dropbox ou peuvent être téléchargés directement. </a:t>
            </a:r>
            <a:endParaRPr lang="fr-CA" altLang="fr-FR" sz="1600" dirty="0">
              <a:latin typeface="Arial" panose="020B0604020202020204" pitchFamily="34" charset="0"/>
              <a:cs typeface="Arial" panose="020B0604020202020204" pitchFamily="34" charset="0"/>
            </a:endParaRPr>
          </a:p>
          <a:p>
            <a:pPr marL="0" indent="0" algn="just">
              <a:buNone/>
            </a:pPr>
            <a:endParaRPr lang="fr-CA" sz="1600" i="1" dirty="0">
              <a:latin typeface="Arial" panose="020B0604020202020204" pitchFamily="34" charset="0"/>
              <a:cs typeface="Arial" panose="020B0604020202020204" pitchFamily="34" charset="0"/>
            </a:endParaRPr>
          </a:p>
          <a:p>
            <a:pPr marL="0" indent="0" algn="just">
              <a:buNone/>
            </a:pPr>
            <a:r>
              <a:rPr lang="fr-CA" sz="1600" dirty="0">
                <a:solidFill>
                  <a:srgbClr val="C00000"/>
                </a:solidFill>
                <a:latin typeface="Arial" panose="020B0604020202020204" pitchFamily="34" charset="0"/>
                <a:cs typeface="Arial" panose="020B0604020202020204" pitchFamily="34" charset="0"/>
              </a:rPr>
              <a:t>Voici les codes d’accès </a:t>
            </a:r>
          </a:p>
          <a:p>
            <a:pPr marL="0" indent="0" algn="just">
              <a:buNone/>
            </a:pPr>
            <a:endParaRPr lang="fr-CA" sz="1600" dirty="0">
              <a:solidFill>
                <a:srgbClr val="C00000"/>
              </a:solidFill>
              <a:latin typeface="Arial" panose="020B0604020202020204" pitchFamily="34" charset="0"/>
              <a:cs typeface="Arial" panose="020B0604020202020204" pitchFamily="34" charset="0"/>
            </a:endParaRPr>
          </a:p>
          <a:p>
            <a:pPr marL="0" indent="0" algn="just">
              <a:buNone/>
            </a:pPr>
            <a:r>
              <a:rPr lang="fr-CA" sz="1600" dirty="0">
                <a:solidFill>
                  <a:srgbClr val="C00000"/>
                </a:solidFill>
                <a:latin typeface="Arial" panose="020B0604020202020204" pitchFamily="34" charset="0"/>
                <a:cs typeface="Arial" panose="020B0604020202020204" pitchFamily="34" charset="0"/>
              </a:rPr>
              <a:t>Site 	       : </a:t>
            </a:r>
            <a:r>
              <a:rPr lang="en-CA" sz="1600" u="sng" dirty="0">
                <a:solidFill>
                  <a:srgbClr val="C00000"/>
                </a:solidFill>
                <a:latin typeface="Arial" panose="020B0604020202020204" pitchFamily="34" charset="0"/>
                <a:cs typeface="Arial" panose="020B0604020202020204" pitchFamily="34" charset="0"/>
                <a:hlinkClick r:id="rId5"/>
              </a:rPr>
              <a:t>https://vividata.dapresy.com/</a:t>
            </a:r>
            <a:r>
              <a:rPr lang="en-CA" sz="1600" dirty="0">
                <a:solidFill>
                  <a:srgbClr val="C00000"/>
                </a:solidFill>
                <a:latin typeface="Arial" panose="020B0604020202020204" pitchFamily="34" charset="0"/>
                <a:cs typeface="Arial" panose="020B0604020202020204" pitchFamily="34" charset="0"/>
              </a:rPr>
              <a:t> </a:t>
            </a:r>
            <a:endParaRPr lang="fr-CA" sz="1600" dirty="0">
              <a:solidFill>
                <a:srgbClr val="C00000"/>
              </a:solidFill>
              <a:latin typeface="Arial" panose="020B0604020202020204" pitchFamily="34" charset="0"/>
              <a:cs typeface="Arial" panose="020B0604020202020204" pitchFamily="34" charset="0"/>
            </a:endParaRPr>
          </a:p>
          <a:p>
            <a:pPr marL="0" indent="0" algn="just">
              <a:buNone/>
            </a:pPr>
            <a:r>
              <a:rPr lang="fr-CA" sz="1600" dirty="0">
                <a:solidFill>
                  <a:srgbClr val="C00000"/>
                </a:solidFill>
                <a:latin typeface="Arial" panose="020B0604020202020204" pitchFamily="34" charset="0"/>
                <a:cs typeface="Arial" panose="020B0604020202020204" pitchFamily="34" charset="0"/>
              </a:rPr>
              <a:t>Nom d’usager : </a:t>
            </a:r>
            <a:r>
              <a:rPr lang="fr-CA" sz="1600" dirty="0" err="1">
                <a:solidFill>
                  <a:srgbClr val="C00000"/>
                </a:solidFill>
                <a:latin typeface="Arial" panose="020B0604020202020204" pitchFamily="34" charset="0"/>
                <a:cs typeface="Arial" panose="020B0604020202020204" pitchFamily="34" charset="0"/>
              </a:rPr>
              <a:t>udmvivi</a:t>
            </a:r>
            <a:endParaRPr lang="fr-CA" sz="1600" dirty="0">
              <a:solidFill>
                <a:srgbClr val="C00000"/>
              </a:solidFill>
              <a:latin typeface="Arial" panose="020B0604020202020204" pitchFamily="34" charset="0"/>
              <a:cs typeface="Arial" panose="020B0604020202020204" pitchFamily="34" charset="0"/>
            </a:endParaRPr>
          </a:p>
          <a:p>
            <a:pPr marL="0" indent="0" algn="just">
              <a:buNone/>
            </a:pPr>
            <a:r>
              <a:rPr lang="fr-CA" sz="1600" dirty="0">
                <a:solidFill>
                  <a:srgbClr val="C00000"/>
                </a:solidFill>
                <a:latin typeface="Arial" panose="020B0604020202020204" pitchFamily="34" charset="0"/>
                <a:cs typeface="Arial" panose="020B0604020202020204" pitchFamily="34" charset="0"/>
              </a:rPr>
              <a:t>Mot de passe  : VIVIudm123!</a:t>
            </a: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16</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3848924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ANNEXE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107</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407556"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2. Choix de sites pour images</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dirty="0">
                <a:latin typeface="Arial" panose="020B0604020202020204" pitchFamily="34" charset="0"/>
                <a:cs typeface="Arial" panose="020B0604020202020204" pitchFamily="34" charset="0"/>
              </a:rPr>
              <a:t>Libres de droit.</a:t>
            </a:r>
          </a:p>
          <a:p>
            <a:pPr marL="0" indent="0">
              <a:lnSpc>
                <a:spcPct val="100000"/>
              </a:lnSpc>
              <a:buNone/>
            </a:pPr>
            <a:endParaRPr lang="fr-CA" sz="1600" dirty="0">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buFont typeface="Wingdings" panose="05000000000000000000" pitchFamily="2" charset="2"/>
              <a:buChar char="ü"/>
            </a:pPr>
            <a:r>
              <a:rPr lang="fr-CA" sz="1600" dirty="0">
                <a:latin typeface="Arial" panose="020B0604020202020204" pitchFamily="34" charset="0"/>
                <a:cs typeface="Arial" panose="020B0604020202020204" pitchFamily="34" charset="0"/>
                <a:hlinkClick r:id="rId4"/>
              </a:rPr>
              <a:t>https://unsplash.com/</a:t>
            </a:r>
            <a:r>
              <a:rPr lang="fr-CA" sz="1600" dirty="0">
                <a:latin typeface="Arial" panose="020B0604020202020204" pitchFamily="34" charset="0"/>
                <a:cs typeface="Arial" panose="020B0604020202020204" pitchFamily="34" charset="0"/>
              </a:rPr>
              <a:t> </a:t>
            </a:r>
            <a:endParaRPr lang="fr-CA" altLang="fr-FR" sz="1600" i="1"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5"/>
              </a:rPr>
              <a:t>https://pixabay.com/fr/</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6"/>
              </a:rPr>
              <a:t>https://gratisography.com</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7"/>
              </a:rPr>
              <a:t>https://www.lifeofpix.com</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8"/>
              </a:rPr>
              <a:t>https://picography.co</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9"/>
              </a:rPr>
              <a:t>https://isorepublic.com</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10"/>
              </a:rPr>
              <a:t>https://foter.com</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p>
          <a:p>
            <a:pPr eaLnBrk="0" fontAlgn="base" hangingPunct="0">
              <a:lnSpc>
                <a:spcPct val="150000"/>
              </a:lnSpc>
              <a:spcBef>
                <a:spcPct val="0"/>
              </a:spcBef>
              <a:spcAft>
                <a:spcPct val="0"/>
              </a:spcAft>
              <a:buFont typeface="Wingdings" panose="05000000000000000000" pitchFamily="2" charset="2"/>
              <a:buChar char="ü"/>
            </a:pPr>
            <a:r>
              <a:rPr lang="fr-CA" sz="1600" dirty="0">
                <a:latin typeface="Arial" panose="020B0604020202020204" pitchFamily="34" charset="0"/>
                <a:cs typeface="Arial" panose="020B0604020202020204" pitchFamily="34" charset="0"/>
                <a:hlinkClick r:id="rId11"/>
              </a:rPr>
              <a:t>https://burst.shopify.com/</a:t>
            </a:r>
            <a:endParaRPr lang="fr-CA"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12"/>
              </a:rPr>
              <a:t>https://www.pexels.com</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hlinkClick r:id="rId13"/>
              </a:rPr>
              <a:t>https://stocksnap.io</a:t>
            </a:r>
            <a:r>
              <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rPr>
              <a:t> </a:t>
            </a:r>
            <a:endParaRPr lang="fr-CA" altLang="fr-FR" sz="1600" dirty="0">
              <a:latin typeface="Arial" panose="020B0604020202020204" pitchFamily="34" charset="0"/>
              <a:cs typeface="Arial" panose="020B0604020202020204" pitchFamily="34" charset="0"/>
            </a:endParaRPr>
          </a:p>
          <a:p>
            <a:pPr lvl="0" eaLnBrk="0" fontAlgn="base" hangingPunct="0">
              <a:lnSpc>
                <a:spcPct val="150000"/>
              </a:lnSpc>
              <a:spcBef>
                <a:spcPct val="0"/>
              </a:spcBef>
              <a:spcAft>
                <a:spcPct val="0"/>
              </a:spcAft>
              <a:buFont typeface="Wingdings" panose="05000000000000000000" pitchFamily="2" charset="2"/>
              <a:buChar char="ü"/>
            </a:pPr>
            <a:endParaRPr lang="fr-CA" altLang="fr-FR" sz="16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16</a:t>
            </a:r>
          </a:p>
        </p:txBody>
      </p:sp>
      <p:sp>
        <p:nvSpPr>
          <p:cNvPr id="13" name="ZoneTexte 12"/>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Recommandation de l’Université de Montréal.</a:t>
            </a:r>
          </a:p>
        </p:txBody>
      </p:sp>
      <p:pic>
        <p:nvPicPr>
          <p:cNvPr id="14" name="Imag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5" name="Rectangle 14"/>
          <p:cNvSpPr/>
          <p:nvPr/>
        </p:nvSpPr>
        <p:spPr>
          <a:xfrm rot="20603789">
            <a:off x="7027732" y="2128118"/>
            <a:ext cx="4590290" cy="1077218"/>
          </a:xfrm>
          <a:prstGeom prst="rect">
            <a:avLst/>
          </a:prstGeom>
        </p:spPr>
        <p:txBody>
          <a:bodyPr wrap="square">
            <a:spAutoFit/>
          </a:bodyPr>
          <a:lstStyle/>
          <a:p>
            <a:pPr algn="ctr"/>
            <a:r>
              <a:rPr lang="fr-CA" sz="3200" dirty="0">
                <a:solidFill>
                  <a:srgbClr val="FF4B4B"/>
                </a:solidFill>
                <a:latin typeface="Ink Free" panose="03080402000500000000" pitchFamily="66" charset="0"/>
                <a:cs typeface="Arial" panose="020B0604020202020204" pitchFamily="34" charset="0"/>
              </a:rPr>
              <a:t>Où trouver des </a:t>
            </a:r>
          </a:p>
          <a:p>
            <a:pPr algn="ctr"/>
            <a:r>
              <a:rPr lang="fr-CA" sz="3200" dirty="0">
                <a:solidFill>
                  <a:srgbClr val="FF4B4B"/>
                </a:solidFill>
                <a:latin typeface="Ink Free" panose="03080402000500000000" pitchFamily="66" charset="0"/>
                <a:cs typeface="Arial" panose="020B0604020202020204" pitchFamily="34" charset="0"/>
              </a:rPr>
              <a:t>images gratuites ?</a:t>
            </a:r>
            <a:endParaRPr lang="fr-CA" sz="3200" dirty="0">
              <a:solidFill>
                <a:srgbClr val="FF4B4B"/>
              </a:solidFill>
              <a:latin typeface="Ink Free" panose="03080402000500000000" pitchFamily="66" charset="0"/>
            </a:endParaRPr>
          </a:p>
        </p:txBody>
      </p:sp>
      <p:pic>
        <p:nvPicPr>
          <p:cNvPr id="16" name="Image 15"/>
          <p:cNvPicPr>
            <a:picLocks noChangeAspect="1"/>
          </p:cNvPicPr>
          <p:nvPr/>
        </p:nvPicPr>
        <p:blipFill>
          <a:blip r:embed="rId15"/>
          <a:stretch>
            <a:fillRect/>
          </a:stretch>
        </p:blipFill>
        <p:spPr>
          <a:xfrm rot="10800000">
            <a:off x="5937982" y="2590779"/>
            <a:ext cx="1747698" cy="1570965"/>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9560416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ANNEXE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108</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2556341" cy="5668963"/>
          </a:xfrm>
          <a:ln>
            <a:noFill/>
          </a:ln>
        </p:spPr>
        <p:txBody>
          <a:bodyPr>
            <a:normAutofit/>
          </a:bodyPr>
          <a:lstStyle/>
          <a:p>
            <a:pPr marL="0" indent="0" algn="just">
              <a:lnSpc>
                <a:spcPct val="100000"/>
              </a:lnSpc>
              <a:buNone/>
            </a:pPr>
            <a:r>
              <a:rPr lang="fr-CA" sz="1200" b="1" dirty="0">
                <a:latin typeface="Arial" panose="020B0604020202020204" pitchFamily="34" charset="0"/>
                <a:cs typeface="Arial" panose="020B0604020202020204" pitchFamily="34" charset="0"/>
              </a:rPr>
              <a:t>3. Terminologie</a:t>
            </a:r>
            <a:endParaRPr lang="fr-CA" sz="12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200" b="1" dirty="0">
              <a:latin typeface="Arial" panose="020B0604020202020204" pitchFamily="34" charset="0"/>
              <a:cs typeface="Arial" panose="020B0604020202020204" pitchFamily="34" charset="0"/>
            </a:endParaRPr>
          </a:p>
          <a:p>
            <a:pPr marL="0" indent="0" algn="just">
              <a:lnSpc>
                <a:spcPct val="100000"/>
              </a:lnSpc>
              <a:buNone/>
            </a:pPr>
            <a:r>
              <a:rPr lang="fr-CA" sz="1200" b="1" dirty="0">
                <a:latin typeface="Arial" panose="020B0604020202020204" pitchFamily="34" charset="0"/>
                <a:cs typeface="Arial" panose="020B0604020202020204" pitchFamily="34" charset="0"/>
              </a:rPr>
              <a:t>Marketing mix</a:t>
            </a:r>
            <a:endParaRPr lang="fr-CA" sz="1200" dirty="0">
              <a:latin typeface="Arial" panose="020B0604020202020204" pitchFamily="34" charset="0"/>
              <a:cs typeface="Arial" panose="020B0604020202020204" pitchFamily="34" charset="0"/>
            </a:endParaRPr>
          </a:p>
          <a:p>
            <a:pPr marL="0" indent="0">
              <a:lnSpc>
                <a:spcPct val="100000"/>
              </a:lnSpc>
              <a:buNone/>
            </a:pPr>
            <a:r>
              <a:rPr lang="fr-CA" sz="1200" dirty="0">
                <a:latin typeface="Arial" panose="020B0604020202020204" pitchFamily="34" charset="0"/>
                <a:cs typeface="Arial" panose="020B0604020202020204" pitchFamily="34" charset="0"/>
              </a:rPr>
              <a:t>Combinaison de décisions relatives au produit, à son prix, aux endroits où il sera vendu et aux activités destinées à le faire connaître du public, permettant de livrer de la valeur au client selon les objectifs de la stratégie marketing visée.</a:t>
            </a:r>
          </a:p>
          <a:p>
            <a:pPr marL="0" indent="0" algn="just">
              <a:lnSpc>
                <a:spcPct val="100000"/>
              </a:lnSpc>
              <a:buNone/>
            </a:pPr>
            <a:endParaRPr lang="fr-CA" sz="1200" dirty="0">
              <a:latin typeface="Arial" panose="020B0604020202020204" pitchFamily="34" charset="0"/>
              <a:cs typeface="Arial" panose="020B0604020202020204" pitchFamily="34" charset="0"/>
            </a:endParaRPr>
          </a:p>
          <a:p>
            <a:pPr marL="0" indent="0" algn="just">
              <a:lnSpc>
                <a:spcPct val="100000"/>
              </a:lnSpc>
              <a:buNone/>
            </a:pPr>
            <a:endParaRPr lang="fr-CA" sz="1200" dirty="0">
              <a:latin typeface="Arial" panose="020B0604020202020204" pitchFamily="34" charset="0"/>
              <a:cs typeface="Arial" panose="020B0604020202020204" pitchFamily="34" charset="0"/>
            </a:endParaRPr>
          </a:p>
          <a:p>
            <a:pPr marL="0" indent="0">
              <a:lnSpc>
                <a:spcPct val="100000"/>
              </a:lnSpc>
              <a:buNone/>
            </a:pPr>
            <a:r>
              <a:rPr lang="fr-CA" sz="1200" b="1" dirty="0">
                <a:latin typeface="Arial" panose="020B0604020202020204" pitchFamily="34" charset="0"/>
                <a:cs typeface="Arial" panose="020B0604020202020204" pitchFamily="34" charset="0"/>
              </a:rPr>
              <a:t>Mix de communication</a:t>
            </a:r>
            <a:endParaRPr lang="fr-CA" sz="1200" dirty="0">
              <a:latin typeface="Arial" panose="020B0604020202020204" pitchFamily="34" charset="0"/>
              <a:cs typeface="Arial" panose="020B0604020202020204" pitchFamily="34" charset="0"/>
            </a:endParaRPr>
          </a:p>
          <a:p>
            <a:pPr marL="0" indent="0">
              <a:lnSpc>
                <a:spcPct val="100000"/>
              </a:lnSpc>
              <a:buNone/>
            </a:pPr>
            <a:r>
              <a:rPr lang="fr-CA" sz="1200" dirty="0">
                <a:latin typeface="Arial" panose="020B0604020202020204" pitchFamily="34" charset="0"/>
                <a:cs typeface="Arial" panose="020B0604020202020204" pitchFamily="34" charset="0"/>
              </a:rPr>
              <a:t>La coordination de l’ensemble des efforts de communication réalisés par un gestionnaire marketing afin d’informer les consommateurs ou les organisations au sujet de biens, de services ou d’idées et de modifier leur perception en fonction des objectifs fixés.</a:t>
            </a: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16</a:t>
            </a:r>
          </a:p>
        </p:txBody>
      </p:sp>
      <p:sp>
        <p:nvSpPr>
          <p:cNvPr id="13" name="ZoneTexte 12"/>
          <p:cNvSpPr txBox="1"/>
          <p:nvPr/>
        </p:nvSpPr>
        <p:spPr>
          <a:xfrm>
            <a:off x="2785200" y="6431934"/>
            <a:ext cx="4941982" cy="200055"/>
          </a:xfrm>
          <a:prstGeom prst="rect">
            <a:avLst/>
          </a:prstGeom>
          <a:noFill/>
        </p:spPr>
        <p:txBody>
          <a:bodyPr wrap="square" rtlCol="0">
            <a:spAutoFit/>
          </a:bodyPr>
          <a:lstStyle/>
          <a:p>
            <a:r>
              <a:rPr lang="fr-CA" sz="700" i="1" dirty="0">
                <a:solidFill>
                  <a:schemeClr val="bg1">
                    <a:lumMod val="65000"/>
                  </a:schemeClr>
                </a:solidFill>
                <a:latin typeface="Arial" panose="020B0604020202020204" pitchFamily="34" charset="0"/>
                <a:cs typeface="Arial" panose="020B0604020202020204" pitchFamily="34" charset="0"/>
              </a:rPr>
              <a:t>Source : Livre du PBT-1000 Le Marketing : concepts, décisions, actions + </a:t>
            </a:r>
            <a:r>
              <a:rPr lang="fr-CA" sz="700" i="1" dirty="0">
                <a:solidFill>
                  <a:schemeClr val="bg1">
                    <a:lumMod val="65000"/>
                  </a:schemeClr>
                </a:solidFill>
                <a:latin typeface="Arial" panose="020B0604020202020204" pitchFamily="34" charset="0"/>
                <a:cs typeface="Arial" panose="020B0604020202020204" pitchFamily="34" charset="0"/>
                <a:hlinkClick r:id="rId4"/>
              </a:rPr>
              <a:t>https://www.definitions-marketing.com</a:t>
            </a:r>
            <a:r>
              <a:rPr lang="fr-CA" sz="700" i="1" dirty="0">
                <a:solidFill>
                  <a:schemeClr val="bg1">
                    <a:lumMod val="65000"/>
                  </a:schemeClr>
                </a:solidFill>
                <a:latin typeface="Arial" panose="020B0604020202020204" pitchFamily="34" charset="0"/>
                <a:cs typeface="Arial" panose="020B0604020202020204" pitchFamily="34" charset="0"/>
              </a:rPr>
              <a:t> </a:t>
            </a: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6" name="Espace réservé du contenu 2"/>
          <p:cNvSpPr txBox="1">
            <a:spLocks/>
          </p:cNvSpPr>
          <p:nvPr/>
        </p:nvSpPr>
        <p:spPr>
          <a:xfrm>
            <a:off x="5614640" y="464968"/>
            <a:ext cx="2556341" cy="566896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fr-CA" sz="1200" b="1" dirty="0">
                <a:latin typeface="Arial" panose="020B0604020202020204" pitchFamily="34" charset="0"/>
                <a:cs typeface="Arial" panose="020B0604020202020204" pitchFamily="34" charset="0"/>
              </a:rPr>
              <a:t>Positionnement</a:t>
            </a:r>
            <a:endParaRPr lang="fr-CA" sz="12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fr-CA" sz="1200" dirty="0">
                <a:latin typeface="Arial" panose="020B0604020202020204" pitchFamily="34" charset="0"/>
                <a:cs typeface="Arial" panose="020B0604020202020204" pitchFamily="34" charset="0"/>
              </a:rPr>
              <a:t>Place spécifique et différente de celle de la concurrence, que l’entreprise souhaite voir occupée par ses produits dans l’esprit des consommateurs des segments ciblés.</a:t>
            </a:r>
          </a:p>
          <a:p>
            <a:pPr marL="0" indent="0" algn="just">
              <a:lnSpc>
                <a:spcPct val="10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fr-CA" sz="1200" b="1" dirty="0">
                <a:latin typeface="Arial" panose="020B0604020202020204" pitchFamily="34" charset="0"/>
                <a:cs typeface="Arial" panose="020B0604020202020204" pitchFamily="34" charset="0"/>
              </a:rPr>
              <a:t>Image de marque</a:t>
            </a:r>
            <a:endParaRPr lang="fr-CA" sz="12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fr-CA" sz="1200" dirty="0">
                <a:latin typeface="Arial" panose="020B0604020202020204" pitchFamily="34" charset="0"/>
                <a:cs typeface="Arial" panose="020B0604020202020204" pitchFamily="34" charset="0"/>
              </a:rPr>
              <a:t>Façon dont les consommateurs perçoivent le positionnement de la marque</a:t>
            </a:r>
          </a:p>
          <a:p>
            <a:pPr marL="0" indent="0">
              <a:lnSpc>
                <a:spcPct val="100000"/>
              </a:lnSpc>
              <a:buFont typeface="Arial" panose="020B0604020202020204" pitchFamily="34" charset="0"/>
              <a:buNone/>
            </a:pPr>
            <a:endParaRPr lang="fr-CA" altLang="fr-FR" sz="1200" dirty="0">
              <a:latin typeface="Arial" panose="020B0604020202020204" pitchFamily="34" charset="0"/>
              <a:cs typeface="Arial" panose="020B0604020202020204" pitchFamily="34" charset="0"/>
            </a:endParaRPr>
          </a:p>
          <a:p>
            <a:pPr marL="0" indent="0">
              <a:lnSpc>
                <a:spcPct val="100000"/>
              </a:lnSpc>
              <a:buNone/>
            </a:pPr>
            <a:r>
              <a:rPr lang="fr-CA" sz="1200" b="1" dirty="0">
                <a:latin typeface="Arial" panose="020B0604020202020204" pitchFamily="34" charset="0"/>
                <a:cs typeface="Arial" panose="020B0604020202020204" pitchFamily="34" charset="0"/>
              </a:rPr>
              <a:t>Attribut de marque</a:t>
            </a:r>
            <a:endParaRPr lang="fr-CA" sz="1200" dirty="0">
              <a:latin typeface="Arial" panose="020B0604020202020204" pitchFamily="34" charset="0"/>
              <a:cs typeface="Arial" panose="020B0604020202020204" pitchFamily="34" charset="0"/>
            </a:endParaRPr>
          </a:p>
          <a:p>
            <a:pPr marL="0" indent="0" algn="just">
              <a:lnSpc>
                <a:spcPct val="100000"/>
              </a:lnSpc>
              <a:buNone/>
            </a:pPr>
            <a:r>
              <a:rPr lang="fr-CA" sz="1200" dirty="0">
                <a:latin typeface="Arial" panose="020B0604020202020204" pitchFamily="34" charset="0"/>
                <a:cs typeface="Arial" panose="020B0604020202020204" pitchFamily="34" charset="0"/>
              </a:rPr>
              <a:t>Un attribut de marque est ce qui est propre ou appartient particulièrement à une marque. Au sens strict du terme un attribut de marque est donc normalement un élément différenciant.</a:t>
            </a:r>
            <a:endParaRPr lang="fr-CA" altLang="fr-FR" sz="1200" dirty="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fr-CA" altLang="fr-FR" sz="1200" dirty="0">
              <a:latin typeface="Arial" panose="020B0604020202020204" pitchFamily="34" charset="0"/>
              <a:cs typeface="Arial" panose="020B0604020202020204" pitchFamily="34" charset="0"/>
            </a:endParaRPr>
          </a:p>
        </p:txBody>
      </p:sp>
      <p:sp>
        <p:nvSpPr>
          <p:cNvPr id="17" name="Espace réservé du contenu 2"/>
          <p:cNvSpPr txBox="1">
            <a:spLocks/>
          </p:cNvSpPr>
          <p:nvPr/>
        </p:nvSpPr>
        <p:spPr>
          <a:xfrm>
            <a:off x="8416459" y="455176"/>
            <a:ext cx="2556341" cy="566896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gn="just">
              <a:lnSpc>
                <a:spcPct val="100000"/>
              </a:lnSpc>
              <a:buNone/>
            </a:pPr>
            <a:r>
              <a:rPr lang="fr-CA" sz="1200" b="1" dirty="0">
                <a:latin typeface="Arial" panose="020B0604020202020204" pitchFamily="34" charset="0"/>
                <a:cs typeface="Arial" panose="020B0604020202020204" pitchFamily="34" charset="0"/>
              </a:rPr>
              <a:t>Personnalité de marque</a:t>
            </a:r>
            <a:endParaRPr lang="fr-CA" sz="1200" dirty="0">
              <a:latin typeface="Arial" panose="020B0604020202020204" pitchFamily="34" charset="0"/>
              <a:cs typeface="Arial" panose="020B0604020202020204" pitchFamily="34" charset="0"/>
            </a:endParaRPr>
          </a:p>
          <a:p>
            <a:pPr marL="0" indent="0">
              <a:buNone/>
            </a:pPr>
            <a:r>
              <a:rPr lang="fr-CA" sz="1200" dirty="0">
                <a:latin typeface="Arial" panose="020B0604020202020204" pitchFamily="34" charset="0"/>
                <a:cs typeface="Arial" panose="020B0604020202020204" pitchFamily="34" charset="0"/>
              </a:rPr>
              <a:t>La personnalité de marque fait généralement référence à un ou plusieurs « traits de caractère humains » qui peuvent être attribués par les consommateurs à une marque. Le plus souvent la personnalité de marque est constitué d’un trait de caractère unique dominant.</a:t>
            </a:r>
            <a:br>
              <a:rPr lang="fr-CA" sz="1200" dirty="0">
                <a:latin typeface="Arial" panose="020B0604020202020204" pitchFamily="34" charset="0"/>
                <a:cs typeface="Arial" panose="020B0604020202020204" pitchFamily="34" charset="0"/>
              </a:rPr>
            </a:br>
            <a:endParaRPr lang="fr-CA" sz="1200" b="1" dirty="0">
              <a:latin typeface="Arial" panose="020B0604020202020204" pitchFamily="34" charset="0"/>
              <a:cs typeface="Arial" panose="020B0604020202020204" pitchFamily="34" charset="0"/>
            </a:endParaRPr>
          </a:p>
          <a:p>
            <a:pPr marL="0" indent="0" algn="just">
              <a:lnSpc>
                <a:spcPct val="100000"/>
              </a:lnSpc>
              <a:buFont typeface="Arial" panose="020B0604020202020204" pitchFamily="34" charset="0"/>
              <a:buNone/>
            </a:pPr>
            <a:r>
              <a:rPr lang="fr-CA" sz="1200" b="1" dirty="0">
                <a:latin typeface="Arial" panose="020B0604020202020204" pitchFamily="34" charset="0"/>
                <a:cs typeface="Arial" panose="020B0604020202020204" pitchFamily="34" charset="0"/>
              </a:rPr>
              <a:t>Slogan</a:t>
            </a:r>
            <a:endParaRPr lang="fr-CA" sz="1200" dirty="0">
              <a:latin typeface="Arial" panose="020B0604020202020204" pitchFamily="34" charset="0"/>
              <a:cs typeface="Arial" panose="020B0604020202020204" pitchFamily="34" charset="0"/>
            </a:endParaRPr>
          </a:p>
          <a:p>
            <a:pPr marL="0" indent="0">
              <a:buNone/>
            </a:pPr>
            <a:r>
              <a:rPr lang="fr-CA" altLang="fr-FR" sz="1200" dirty="0">
                <a:latin typeface="Arial" panose="020B0604020202020204" pitchFamily="34" charset="0"/>
                <a:cs typeface="Arial" panose="020B0604020202020204" pitchFamily="34" charset="0"/>
              </a:rPr>
              <a:t>C’est la phrase clef, la phrase coup de poing qui accompagne tous les messages, c’est une formule brève, concise, facile à retenir et qui frappe l’esprit.</a:t>
            </a:r>
          </a:p>
          <a:p>
            <a:pPr marL="0" indent="0" algn="just">
              <a:lnSpc>
                <a:spcPct val="10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a:p>
            <a:pPr marL="0" indent="0">
              <a:lnSpc>
                <a:spcPct val="100000"/>
              </a:lnSpc>
              <a:buNone/>
            </a:pPr>
            <a:r>
              <a:rPr lang="fr-CA" sz="1200" b="1" dirty="0">
                <a:latin typeface="Arial" panose="020B0604020202020204" pitchFamily="34" charset="0"/>
                <a:cs typeface="Arial" panose="020B0604020202020204" pitchFamily="34" charset="0"/>
              </a:rPr>
              <a:t>Axe de communication</a:t>
            </a:r>
            <a:endParaRPr lang="fr-CA" sz="1200" dirty="0">
              <a:latin typeface="Arial" panose="020B0604020202020204" pitchFamily="34" charset="0"/>
              <a:cs typeface="Arial" panose="020B0604020202020204" pitchFamily="34" charset="0"/>
            </a:endParaRPr>
          </a:p>
          <a:p>
            <a:pPr marL="0" indent="0" algn="just">
              <a:lnSpc>
                <a:spcPct val="100000"/>
              </a:lnSpc>
              <a:buNone/>
            </a:pPr>
            <a:r>
              <a:rPr lang="fr-CA" sz="1200" dirty="0">
                <a:latin typeface="Arial" panose="020B0604020202020204" pitchFamily="34" charset="0"/>
                <a:cs typeface="Arial" panose="020B0604020202020204" pitchFamily="34" charset="0"/>
              </a:rPr>
              <a:t>Le message qui doit être compris par la cible</a:t>
            </a:r>
          </a:p>
          <a:p>
            <a:pPr marL="0" indent="0" algn="just">
              <a:buFont typeface="Arial" panose="020B0604020202020204" pitchFamily="34" charset="0"/>
              <a:buNone/>
            </a:pPr>
            <a:endParaRPr lang="fr-CA" altLang="fr-FR" sz="1200" dirty="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fr-CA" altLang="fr-FR" sz="1200" dirty="0">
              <a:latin typeface="Arial" panose="020B0604020202020204" pitchFamily="34" charset="0"/>
              <a:cs typeface="Arial" panose="020B0604020202020204" pitchFamily="34" charset="0"/>
            </a:endParaRPr>
          </a:p>
        </p:txBody>
      </p:sp>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8922663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109</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REMERCIEMENT</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369862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11</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068113"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MANDAT</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a:stretch>
            <a:fillRect/>
          </a:stretch>
        </p:blipFill>
        <p:spPr>
          <a:xfrm>
            <a:off x="388266" y="524026"/>
            <a:ext cx="1572914" cy="596728"/>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4939845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2" y="1842557"/>
            <a:ext cx="23026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REMERCIEMENT</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110</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3092775" y="507999"/>
            <a:ext cx="8638792" cy="5668963"/>
          </a:xfrm>
          <a:ln>
            <a:noFill/>
          </a:ln>
        </p:spPr>
        <p:txBody>
          <a:bodyPr>
            <a:normAutofit/>
          </a:bodyPr>
          <a:lstStyle/>
          <a:p>
            <a:pPr marL="0" indent="0">
              <a:buNone/>
            </a:pPr>
            <a:endParaRPr lang="fr-CA" altLang="fr-FR" sz="1400" dirty="0">
              <a:latin typeface="Arial" panose="020B0604020202020204" pitchFamily="34" charset="0"/>
              <a:cs typeface="Arial" panose="020B0604020202020204" pitchFamily="34" charset="0"/>
            </a:endParaRPr>
          </a:p>
          <a:p>
            <a:pPr marL="0" indent="0">
              <a:buNone/>
            </a:pPr>
            <a:r>
              <a:rPr lang="fr-CA" altLang="fr-FR" sz="1400" dirty="0">
                <a:latin typeface="Arial" panose="020B0604020202020204" pitchFamily="34" charset="0"/>
                <a:cs typeface="Arial" panose="020B0604020202020204" pitchFamily="34" charset="0"/>
              </a:rPr>
              <a:t>Je tiens à remercier l’ensemble des chargés de cours du certificat de publicité de l’Université de Montréal pour leur implication dans le développement de ce modèle de plan de communication.</a:t>
            </a:r>
          </a:p>
          <a:p>
            <a:pPr marL="0" indent="0">
              <a:buNone/>
            </a:pPr>
            <a:endParaRPr lang="fr-CA" altLang="fr-FR" sz="1400" dirty="0">
              <a:latin typeface="Arial" panose="020B0604020202020204" pitchFamily="34" charset="0"/>
              <a:cs typeface="Arial" panose="020B0604020202020204" pitchFamily="34" charset="0"/>
            </a:endParaRPr>
          </a:p>
          <a:p>
            <a:pPr marL="0" indent="0">
              <a:buNone/>
            </a:pPr>
            <a:r>
              <a:rPr lang="fr-CA" altLang="fr-FR" sz="1400" b="1" dirty="0">
                <a:latin typeface="Arial" panose="020B0604020202020204" pitchFamily="34" charset="0"/>
                <a:cs typeface="Arial" panose="020B0604020202020204" pitchFamily="34" charset="0"/>
              </a:rPr>
              <a:t>Responsable du projet d’intégration pédagogique (CLIP)</a:t>
            </a:r>
          </a:p>
          <a:p>
            <a:pPr marL="0" indent="0">
              <a:buNone/>
            </a:pPr>
            <a:r>
              <a:rPr lang="fr-CA" altLang="fr-FR" sz="1400" dirty="0">
                <a:latin typeface="Arial" panose="020B0604020202020204" pitchFamily="34" charset="0"/>
                <a:cs typeface="Arial" panose="020B0604020202020204" pitchFamily="34" charset="0"/>
              </a:rPr>
              <a:t>Jean Gaudreau	PBT-2002</a:t>
            </a:r>
          </a:p>
          <a:p>
            <a:pPr marL="0" indent="0">
              <a:lnSpc>
                <a:spcPct val="100000"/>
              </a:lnSpc>
              <a:buNone/>
            </a:pPr>
            <a:endParaRPr lang="fr-CA" altLang="fr-FR" sz="1400" dirty="0">
              <a:latin typeface="Arial" panose="020B0604020202020204" pitchFamily="34" charset="0"/>
              <a:cs typeface="Arial" panose="020B0604020202020204" pitchFamily="34" charset="0"/>
            </a:endParaRPr>
          </a:p>
          <a:p>
            <a:pPr marL="0" indent="0">
              <a:buNone/>
            </a:pPr>
            <a:r>
              <a:rPr lang="fr-CA" altLang="fr-FR" sz="1400" b="1" dirty="0">
                <a:latin typeface="Arial" panose="020B0604020202020204" pitchFamily="34" charset="0"/>
                <a:cs typeface="Arial" panose="020B0604020202020204" pitchFamily="34" charset="0"/>
              </a:rPr>
              <a:t>Comité de travail</a:t>
            </a:r>
          </a:p>
          <a:p>
            <a:pPr marL="0" indent="0">
              <a:buNone/>
            </a:pPr>
            <a:r>
              <a:rPr lang="fr-CA" altLang="fr-FR" sz="1400" dirty="0">
                <a:latin typeface="Arial" panose="020B0604020202020204" pitchFamily="34" charset="0"/>
                <a:cs typeface="Arial" panose="020B0604020202020204" pitchFamily="34" charset="0"/>
              </a:rPr>
              <a:t>Jonathan Cardinal 	PBT-1000</a:t>
            </a:r>
          </a:p>
          <a:p>
            <a:pPr marL="0" indent="0">
              <a:buNone/>
            </a:pPr>
            <a:r>
              <a:rPr lang="fr-CA" altLang="fr-FR" sz="1400" dirty="0">
                <a:latin typeface="Arial" panose="020B0604020202020204" pitchFamily="34" charset="0"/>
                <a:cs typeface="Arial" panose="020B0604020202020204" pitchFamily="34" charset="0"/>
              </a:rPr>
              <a:t>René Déry 		PBT-2003 / 4000 / 4100</a:t>
            </a:r>
          </a:p>
          <a:p>
            <a:pPr marL="0" indent="0">
              <a:buNone/>
            </a:pPr>
            <a:r>
              <a:rPr lang="fr-CA" altLang="fr-FR" sz="1400" dirty="0">
                <a:latin typeface="Arial" panose="020B0604020202020204" pitchFamily="34" charset="0"/>
                <a:cs typeface="Arial" panose="020B0604020202020204" pitchFamily="34" charset="0"/>
              </a:rPr>
              <a:t>Richard Leclerc 	PBT-2000 </a:t>
            </a:r>
          </a:p>
          <a:p>
            <a:pPr marL="0" indent="0">
              <a:buNone/>
            </a:pPr>
            <a:r>
              <a:rPr lang="fr-CA" altLang="fr-FR" sz="1400" dirty="0">
                <a:latin typeface="Arial" panose="020B0604020202020204" pitchFamily="34" charset="0"/>
                <a:cs typeface="Arial" panose="020B0604020202020204" pitchFamily="34" charset="0"/>
              </a:rPr>
              <a:t>Martin Proulx 	PBT-1000</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 name="ZoneTexte 2"/>
          <p:cNvSpPr txBox="1"/>
          <p:nvPr/>
        </p:nvSpPr>
        <p:spPr>
          <a:xfrm>
            <a:off x="7365936" y="2554047"/>
            <a:ext cx="3483389" cy="2354491"/>
          </a:xfrm>
          <a:prstGeom prst="rect">
            <a:avLst/>
          </a:prstGeom>
          <a:noFill/>
        </p:spPr>
        <p:txBody>
          <a:bodyPr wrap="none" rtlCol="0">
            <a:spAutoFit/>
          </a:bodyPr>
          <a:lstStyle/>
          <a:p>
            <a:pPr>
              <a:lnSpc>
                <a:spcPct val="150000"/>
              </a:lnSpc>
            </a:pPr>
            <a:r>
              <a:rPr lang="fr-CA" altLang="fr-FR" sz="1400" b="1" dirty="0">
                <a:latin typeface="Arial" panose="020B0604020202020204" pitchFamily="34" charset="0"/>
                <a:cs typeface="Arial" panose="020B0604020202020204" pitchFamily="34" charset="0"/>
              </a:rPr>
              <a:t>Comité consultatif</a:t>
            </a:r>
          </a:p>
          <a:p>
            <a:pPr>
              <a:lnSpc>
                <a:spcPct val="150000"/>
              </a:lnSpc>
            </a:pPr>
            <a:r>
              <a:rPr lang="fr-CA" sz="1400" dirty="0">
                <a:latin typeface="Arial" panose="020B0604020202020204" pitchFamily="34" charset="0"/>
                <a:cs typeface="Arial" panose="020B0604020202020204" pitchFamily="34" charset="0"/>
              </a:rPr>
              <a:t>Flavie </a:t>
            </a:r>
            <a:r>
              <a:rPr lang="fr-CA" sz="1400" dirty="0" err="1">
                <a:latin typeface="Arial" panose="020B0604020202020204" pitchFamily="34" charset="0"/>
                <a:cs typeface="Arial" panose="020B0604020202020204" pitchFamily="34" charset="0"/>
              </a:rPr>
              <a:t>Desgagné</a:t>
            </a:r>
            <a:r>
              <a:rPr lang="fr-CA" sz="1400" dirty="0">
                <a:latin typeface="Arial" panose="020B0604020202020204" pitchFamily="34" charset="0"/>
                <a:cs typeface="Arial" panose="020B0604020202020204" pitchFamily="34" charset="0"/>
              </a:rPr>
              <a:t>	PBT-3001Z</a:t>
            </a:r>
          </a:p>
          <a:p>
            <a:pPr>
              <a:lnSpc>
                <a:spcPct val="150000"/>
              </a:lnSpc>
            </a:pPr>
            <a:r>
              <a:rPr lang="fr-CA" sz="1400" dirty="0">
                <a:latin typeface="Arial" panose="020B0604020202020204" pitchFamily="34" charset="0"/>
                <a:cs typeface="Arial" panose="020B0604020202020204" pitchFamily="34" charset="0"/>
              </a:rPr>
              <a:t>François Desrosiers	PBT-3001W</a:t>
            </a:r>
          </a:p>
          <a:p>
            <a:pPr>
              <a:lnSpc>
                <a:spcPct val="150000"/>
              </a:lnSpc>
            </a:pPr>
            <a:r>
              <a:rPr lang="fr-CA" altLang="fr-FR" sz="1400" dirty="0">
                <a:latin typeface="Arial" panose="020B0604020202020204" pitchFamily="34" charset="0"/>
                <a:cs typeface="Arial" panose="020B0604020202020204" pitchFamily="34" charset="0"/>
              </a:rPr>
              <a:t>Marc Hamelin	PBT-2210</a:t>
            </a:r>
          </a:p>
          <a:p>
            <a:pPr>
              <a:lnSpc>
                <a:spcPct val="150000"/>
              </a:lnSpc>
            </a:pPr>
            <a:r>
              <a:rPr lang="fr-CA" sz="1400" dirty="0">
                <a:latin typeface="Arial" panose="020B0604020202020204" pitchFamily="34" charset="0"/>
                <a:cs typeface="Arial" panose="020B0604020202020204" pitchFamily="34" charset="0"/>
              </a:rPr>
              <a:t>Mark Morin		PBT-3001X</a:t>
            </a:r>
          </a:p>
          <a:p>
            <a:pPr>
              <a:lnSpc>
                <a:spcPct val="150000"/>
              </a:lnSpc>
            </a:pPr>
            <a:r>
              <a:rPr lang="fr-CA" sz="1400" dirty="0">
                <a:latin typeface="Arial" panose="020B0604020202020204" pitchFamily="34" charset="0"/>
                <a:cs typeface="Arial" panose="020B0604020202020204" pitchFamily="34" charset="0"/>
              </a:rPr>
              <a:t>Marc Touchette	PBT-2004</a:t>
            </a:r>
          </a:p>
          <a:p>
            <a:pPr>
              <a:lnSpc>
                <a:spcPct val="150000"/>
              </a:lnSpc>
            </a:pPr>
            <a:r>
              <a:rPr lang="fr-CA" sz="1400" dirty="0">
                <a:latin typeface="Arial" panose="020B0604020202020204" pitchFamily="34" charset="0"/>
                <a:cs typeface="Arial" panose="020B0604020202020204" pitchFamily="34" charset="0"/>
              </a:rPr>
              <a:t>Roger Tremblay	PBT-2001 / 3000Z</a:t>
            </a:r>
            <a:endParaRPr lang="fr-CA" altLang="fr-FR" sz="1400" dirty="0">
              <a:latin typeface="Arial" panose="020B0604020202020204" pitchFamily="34" charset="0"/>
              <a:cs typeface="Arial" panose="020B0604020202020204" pitchFamily="34" charset="0"/>
            </a:endParaRPr>
          </a:p>
        </p:txBody>
      </p:sp>
      <p:sp>
        <p:nvSpPr>
          <p:cNvPr id="14" name="Rectangle 13"/>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1" name="ZoneTexte 10"/>
          <p:cNvSpPr txBox="1"/>
          <p:nvPr/>
        </p:nvSpPr>
        <p:spPr>
          <a:xfrm>
            <a:off x="7749619" y="5236299"/>
            <a:ext cx="2991525" cy="738664"/>
          </a:xfrm>
          <a:prstGeom prst="rect">
            <a:avLst/>
          </a:prstGeom>
          <a:noFill/>
        </p:spPr>
        <p:txBody>
          <a:bodyPr wrap="none" rtlCol="0">
            <a:spAutoFit/>
          </a:bodyPr>
          <a:lstStyle/>
          <a:p>
            <a:r>
              <a:rPr lang="fr-CA" sz="1400" b="1" i="1" dirty="0">
                <a:solidFill>
                  <a:srgbClr val="C00000"/>
                </a:solidFill>
                <a:latin typeface="Arial" panose="020B0604020202020204" pitchFamily="34" charset="0"/>
                <a:cs typeface="Arial" panose="020B0604020202020204" pitchFamily="34" charset="0"/>
              </a:rPr>
              <a:t>Sylvain Desrochers</a:t>
            </a:r>
          </a:p>
          <a:p>
            <a:r>
              <a:rPr lang="fr-CA" sz="1400" i="1" dirty="0">
                <a:solidFill>
                  <a:srgbClr val="C00000"/>
                </a:solidFill>
                <a:latin typeface="Arial" panose="020B0604020202020204" pitchFamily="34" charset="0"/>
                <a:cs typeface="Arial" panose="020B0604020202020204" pitchFamily="34" charset="0"/>
              </a:rPr>
              <a:t>Responsable, Certificat de publicité</a:t>
            </a:r>
          </a:p>
          <a:p>
            <a:r>
              <a:rPr lang="fr-CA" sz="1400" i="1" dirty="0">
                <a:solidFill>
                  <a:srgbClr val="C00000"/>
                </a:solidFill>
                <a:latin typeface="Arial" panose="020B0604020202020204" pitchFamily="34" charset="0"/>
                <a:cs typeface="Arial" panose="020B0604020202020204" pitchFamily="34" charset="0"/>
              </a:rPr>
              <a:t>Université de Montréal</a:t>
            </a: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2293" y="5079928"/>
            <a:ext cx="1003293" cy="100329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253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Compréhension du mandat </a:t>
            </a:r>
            <a:r>
              <a:rPr lang="fr-CA" altLang="fr-FR" sz="1800" dirty="0">
                <a:solidFill>
                  <a:srgbClr val="FF4B4B"/>
                </a:solidFill>
                <a:latin typeface="Arial" panose="020B0604020202020204" pitchFamily="34" charset="0"/>
                <a:cs typeface="Arial" panose="020B0604020202020204" pitchFamily="34" charset="0"/>
              </a:rPr>
              <a:t>(Arial 18 points </a:t>
            </a:r>
            <a:r>
              <a:rPr lang="fr-CA" altLang="fr-FR" sz="1800" b="1" dirty="0">
                <a:solidFill>
                  <a:srgbClr val="FF4B4B"/>
                </a:solidFill>
                <a:latin typeface="Arial" panose="020B0604020202020204" pitchFamily="34" charset="0"/>
                <a:cs typeface="Arial" panose="020B0604020202020204" pitchFamily="34" charset="0"/>
              </a:rPr>
              <a:t>GRAS</a:t>
            </a:r>
            <a:r>
              <a:rPr lang="fr-CA" altLang="fr-FR" sz="1800" dirty="0">
                <a:solidFill>
                  <a:srgbClr val="FF4B4B"/>
                </a:solidFill>
                <a:latin typeface="Arial" panose="020B0604020202020204" pitchFamily="34" charset="0"/>
                <a:cs typeface="Arial" panose="020B0604020202020204" pitchFamily="34" charset="0"/>
              </a:rPr>
              <a:t>)</a:t>
            </a:r>
            <a:endParaRPr lang="fr-CA" sz="1800" b="1" dirty="0">
              <a:solidFill>
                <a:srgbClr val="FF4B4B"/>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dirty="0">
                <a:latin typeface="Arial" panose="020B0604020202020204" pitchFamily="34" charset="0"/>
                <a:cs typeface="Arial" panose="020B0604020202020204" pitchFamily="34" charset="0"/>
              </a:rPr>
              <a:t>Texte </a:t>
            </a:r>
            <a:r>
              <a:rPr lang="fr-CA" altLang="fr-FR" sz="1600" dirty="0">
                <a:solidFill>
                  <a:srgbClr val="FF4B4B"/>
                </a:solidFill>
                <a:latin typeface="Arial" panose="020B0604020202020204" pitchFamily="34" charset="0"/>
                <a:cs typeface="Arial" panose="020B0604020202020204" pitchFamily="34" charset="0"/>
              </a:rPr>
              <a:t>(Arial 16 points)</a:t>
            </a:r>
            <a:endParaRPr lang="fr-CA" sz="1600" b="1" dirty="0">
              <a:solidFill>
                <a:srgbClr val="FF4B4B"/>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Décrire votre compréhension du mandat.</a:t>
            </a:r>
          </a:p>
          <a:p>
            <a:pPr algn="just">
              <a:lnSpc>
                <a:spcPct val="100000"/>
              </a:lnSpc>
              <a:buFont typeface="Wingdings" panose="05000000000000000000" pitchFamily="2" charset="2"/>
              <a:buChar char="§"/>
            </a:pPr>
            <a:endParaRPr lang="fr-CA" altLang="fr-FR" sz="1600" dirty="0">
              <a:solidFill>
                <a:schemeClr val="bg2"/>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Expliquer pourquoi vous êtes les mieux placés (votre agence) pour répondre à cette demande.</a:t>
            </a:r>
            <a:endParaRPr lang="fr-CA" altLang="fr-FR" sz="1600" dirty="0">
              <a:solidFill>
                <a:schemeClr val="bg2"/>
              </a:solidFill>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En une phrase, expliquer ce que vous tenterez de démontrer (enjeux) dans ce plan </a:t>
            </a:r>
            <a:r>
              <a:rPr lang="fr-CA" altLang="fr-FR" sz="1600" dirty="0" smtClean="0">
                <a:latin typeface="Arial" panose="020B0604020202020204" pitchFamily="34" charset="0"/>
                <a:cs typeface="Arial" panose="020B0604020202020204" pitchFamily="34" charset="0"/>
              </a:rPr>
              <a:t>d’action.</a:t>
            </a:r>
            <a:endParaRPr lang="fr-CA" altLang="fr-FR"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MANDAT</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12</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8" name="ZoneTexte 7"/>
          <p:cNvSpPr txBox="1"/>
          <p:nvPr/>
        </p:nvSpPr>
        <p:spPr>
          <a:xfrm>
            <a:off x="10743868" y="349945"/>
            <a:ext cx="697627"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01</a:t>
            </a:r>
          </a:p>
        </p:txBody>
      </p:sp>
      <p:sp>
        <p:nvSpPr>
          <p:cNvPr id="9" name="Oval 4"/>
          <p:cNvSpPr>
            <a:spLocks noChangeArrowheads="1"/>
          </p:cNvSpPr>
          <p:nvPr/>
        </p:nvSpPr>
        <p:spPr bwMode="auto">
          <a:xfrm>
            <a:off x="10958518" y="6309785"/>
            <a:ext cx="504825" cy="431800"/>
          </a:xfrm>
          <a:prstGeom prst="ellipse">
            <a:avLst/>
          </a:prstGeom>
          <a:noFill/>
          <a:ln w="38100">
            <a:solidFill>
              <a:srgbClr val="FF4B4B">
                <a:alpha val="50196"/>
              </a:srgbClr>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CA" altLang="fr-FR" sz="1800">
              <a:solidFill>
                <a:srgbClr val="F4B8AE"/>
              </a:solidFill>
            </a:endParaRPr>
          </a:p>
        </p:txBody>
      </p:sp>
      <p:sp>
        <p:nvSpPr>
          <p:cNvPr id="10" name="AutoShape 7"/>
          <p:cNvSpPr>
            <a:spLocks noChangeArrowheads="1"/>
          </p:cNvSpPr>
          <p:nvPr/>
        </p:nvSpPr>
        <p:spPr bwMode="auto">
          <a:xfrm>
            <a:off x="9360960" y="5317594"/>
            <a:ext cx="1584325" cy="287337"/>
          </a:xfrm>
          <a:prstGeom prst="wedgeRoundRectCallout">
            <a:avLst>
              <a:gd name="adj1" fmla="val 51403"/>
              <a:gd name="adj2" fmla="val 231218"/>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dirty="0">
                <a:solidFill>
                  <a:srgbClr val="FF4B4B"/>
                </a:solidFill>
              </a:rPr>
              <a:t>Pagination</a:t>
            </a:r>
          </a:p>
        </p:txBody>
      </p:sp>
      <p:sp>
        <p:nvSpPr>
          <p:cNvPr id="11" name="AutoShape 7"/>
          <p:cNvSpPr>
            <a:spLocks noChangeArrowheads="1"/>
          </p:cNvSpPr>
          <p:nvPr/>
        </p:nvSpPr>
        <p:spPr bwMode="auto">
          <a:xfrm>
            <a:off x="9360956" y="1795448"/>
            <a:ext cx="1584325" cy="287337"/>
          </a:xfrm>
          <a:prstGeom prst="wedgeRoundRectCallout">
            <a:avLst>
              <a:gd name="adj1" fmla="val 49800"/>
              <a:gd name="adj2" fmla="val -278543"/>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dirty="0">
                <a:solidFill>
                  <a:srgbClr val="FF4B4B"/>
                </a:solidFill>
              </a:rPr>
              <a:t># de la section</a:t>
            </a:r>
          </a:p>
        </p:txBody>
      </p:sp>
      <p:sp>
        <p:nvSpPr>
          <p:cNvPr id="12" name="AutoShape 7"/>
          <p:cNvSpPr>
            <a:spLocks noChangeArrowheads="1"/>
          </p:cNvSpPr>
          <p:nvPr/>
        </p:nvSpPr>
        <p:spPr bwMode="auto">
          <a:xfrm>
            <a:off x="3893801" y="5317592"/>
            <a:ext cx="1584325" cy="287337"/>
          </a:xfrm>
          <a:prstGeom prst="wedgeRoundRectCallout">
            <a:avLst>
              <a:gd name="adj1" fmla="val -71510"/>
              <a:gd name="adj2" fmla="val 257737"/>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dirty="0">
                <a:solidFill>
                  <a:srgbClr val="FF4B4B"/>
                </a:solidFill>
              </a:rPr>
              <a:t>Source + lien</a:t>
            </a:r>
          </a:p>
        </p:txBody>
      </p:sp>
      <p:sp>
        <p:nvSpPr>
          <p:cNvPr id="13" name="AutoShape 7"/>
          <p:cNvSpPr>
            <a:spLocks noChangeArrowheads="1"/>
          </p:cNvSpPr>
          <p:nvPr/>
        </p:nvSpPr>
        <p:spPr bwMode="auto">
          <a:xfrm>
            <a:off x="1690134" y="5309125"/>
            <a:ext cx="1584325" cy="287337"/>
          </a:xfrm>
          <a:prstGeom prst="wedgeRoundRectCallout">
            <a:avLst>
              <a:gd name="adj1" fmla="val -71510"/>
              <a:gd name="adj2" fmla="val 257737"/>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dirty="0">
                <a:solidFill>
                  <a:srgbClr val="FF4B4B"/>
                </a:solidFill>
              </a:rPr>
              <a:t>Logo du client</a:t>
            </a:r>
          </a:p>
        </p:txBody>
      </p:sp>
      <p:sp>
        <p:nvSpPr>
          <p:cNvPr id="14" name="AutoShape 7"/>
          <p:cNvSpPr>
            <a:spLocks noChangeArrowheads="1"/>
          </p:cNvSpPr>
          <p:nvPr/>
        </p:nvSpPr>
        <p:spPr bwMode="auto">
          <a:xfrm>
            <a:off x="386256" y="1795446"/>
            <a:ext cx="1584325" cy="287337"/>
          </a:xfrm>
          <a:prstGeom prst="wedgeRoundRectCallout">
            <a:avLst>
              <a:gd name="adj1" fmla="val 13460"/>
              <a:gd name="adj2" fmla="val -260863"/>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dirty="0">
                <a:solidFill>
                  <a:srgbClr val="FF4B4B"/>
                </a:solidFill>
              </a:rPr>
              <a:t>Logo de l’agence</a:t>
            </a:r>
          </a:p>
        </p:txBody>
      </p:sp>
      <p:sp>
        <p:nvSpPr>
          <p:cNvPr id="16" name="Ellipse 15"/>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Organigramme : Opération manuelle 16"/>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b="1" dirty="0">
              <a:solidFill>
                <a:srgbClr val="C00000"/>
              </a:solidFill>
              <a:latin typeface="Arial" panose="020B0604020202020204" pitchFamily="34" charset="0"/>
              <a:cs typeface="Arial" panose="020B0604020202020204" pitchFamily="34" charset="0"/>
            </a:endParaRPr>
          </a:p>
          <a:p>
            <a:pPr algn="ctr"/>
            <a:r>
              <a:rPr lang="fr-CA" sz="1600" b="1" dirty="0">
                <a:solidFill>
                  <a:srgbClr val="C00000"/>
                </a:solidFill>
                <a:latin typeface="Arial" panose="020B0604020202020204" pitchFamily="34" charset="0"/>
                <a:cs typeface="Arial" panose="020B0604020202020204" pitchFamily="34" charset="0"/>
              </a:rPr>
              <a:t>IMPORTANT</a:t>
            </a: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i="1" dirty="0">
                <a:solidFill>
                  <a:srgbClr val="C00000"/>
                </a:solidFill>
                <a:latin typeface="Arial" panose="020B0604020202020204" pitchFamily="34" charset="0"/>
                <a:cs typeface="Arial" panose="020B0604020202020204" pitchFamily="34" charset="0"/>
              </a:rPr>
              <a:t>Tout en écoutant attentivement le client, </a:t>
            </a:r>
            <a:r>
              <a:rPr lang="fr-CA" sz="1600" b="1" i="1" dirty="0">
                <a:solidFill>
                  <a:srgbClr val="C00000"/>
                </a:solidFill>
                <a:latin typeface="Arial" panose="020B0604020202020204" pitchFamily="34" charset="0"/>
                <a:cs typeface="Arial" panose="020B0604020202020204" pitchFamily="34" charset="0"/>
              </a:rPr>
              <a:t>il faut aussi décoder le non-dit</a:t>
            </a:r>
            <a:r>
              <a:rPr lang="fr-CA" sz="1400" i="1" dirty="0">
                <a:solidFill>
                  <a:srgbClr val="C00000"/>
                </a:solidFill>
                <a:latin typeface="Arial" panose="020B0604020202020204" pitchFamily="34" charset="0"/>
                <a:cs typeface="Arial" panose="020B0604020202020204" pitchFamily="34" charset="0"/>
              </a:rPr>
              <a:t>, les exagérations et s’informer ailleurs, à d’autres sources.</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sp>
        <p:nvSpPr>
          <p:cNvPr id="18" name="ZoneTexte 17"/>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Le brief d’agence : </a:t>
            </a:r>
            <a:r>
              <a:rPr lang="fr-CA" sz="1000" dirty="0">
                <a:hlinkClick r:id="rId4"/>
              </a:rPr>
              <a:t>https://www.r-u-experienced.net/files/LEBRIEF.pdf</a:t>
            </a:r>
            <a:endParaRPr lang="fr-CA" sz="1000" i="1" dirty="0">
              <a:solidFill>
                <a:schemeClr val="bg1">
                  <a:lumMod val="50000"/>
                </a:schemeClr>
              </a:solidFill>
              <a:latin typeface="Arial" panose="020B0604020202020204" pitchFamily="34" charset="0"/>
              <a:cs typeface="Arial" panose="020B0604020202020204" pitchFamily="34" charset="0"/>
            </a:endParaRPr>
          </a:p>
        </p:txBody>
      </p:sp>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0" name="Rectangle 19"/>
          <p:cNvSpPr/>
          <p:nvPr/>
        </p:nvSpPr>
        <p:spPr>
          <a:xfrm rot="20382573">
            <a:off x="5837881" y="4931261"/>
            <a:ext cx="2575945" cy="430887"/>
          </a:xfrm>
          <a:prstGeom prst="rect">
            <a:avLst/>
          </a:prstGeom>
        </p:spPr>
        <p:txBody>
          <a:bodyPr wrap="square">
            <a:spAutoFit/>
          </a:bodyPr>
          <a:lstStyle/>
          <a:p>
            <a:pPr algn="ctr"/>
            <a:r>
              <a:rPr lang="fr-CA" sz="2200" dirty="0">
                <a:solidFill>
                  <a:srgbClr val="FF4B4B"/>
                </a:solidFill>
                <a:latin typeface="Ink Free" panose="03080402000500000000" pitchFamily="66" charset="0"/>
                <a:cs typeface="Arial" panose="020B0604020202020204" pitchFamily="34" charset="0"/>
              </a:rPr>
              <a:t>On s’fait un brief ?</a:t>
            </a:r>
            <a:endParaRPr lang="fr-CA" sz="2200" dirty="0">
              <a:solidFill>
                <a:srgbClr val="FF4B4B"/>
              </a:solidFill>
              <a:latin typeface="Ink Free" panose="03080402000500000000" pitchFamily="66" charset="0"/>
            </a:endParaRPr>
          </a:p>
        </p:txBody>
      </p:sp>
      <p:pic>
        <p:nvPicPr>
          <p:cNvPr id="22" name="Image 21"/>
          <p:cNvPicPr>
            <a:picLocks noChangeAspect="1"/>
          </p:cNvPicPr>
          <p:nvPr/>
        </p:nvPicPr>
        <p:blipFill>
          <a:blip r:embed="rId6"/>
          <a:stretch>
            <a:fillRect/>
          </a:stretch>
        </p:blipFill>
        <p:spPr>
          <a:xfrm rot="7942774">
            <a:off x="6542884" y="5522327"/>
            <a:ext cx="896845" cy="806153"/>
          </a:xfrm>
          <a:prstGeom prst="rect">
            <a:avLst/>
          </a:prstGeom>
        </p:spPr>
      </p:pic>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528020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13</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ANALYSE DU MARCHÉ</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2698986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Faits et tendances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buFont typeface="Wingdings" panose="05000000000000000000" pitchFamily="2" charset="2"/>
              <a:buNone/>
              <a:defRPr/>
            </a:pPr>
            <a:r>
              <a:rPr lang="fr-CA" sz="1600" dirty="0">
                <a:latin typeface="Arial" panose="020B0604020202020204" pitchFamily="34" charset="0"/>
                <a:cs typeface="Arial" panose="020B0604020202020204" pitchFamily="34" charset="0"/>
              </a:rPr>
              <a:t>Il est important de bien comprendre le marché afin d’en identifier les différentes opportunités stratégiques et les menaces qui pourraient nuire à l’atteinte de nos objectifs</a:t>
            </a:r>
            <a:r>
              <a:rPr lang="fr-CA" sz="1600" dirty="0" smtClean="0">
                <a:latin typeface="Arial" panose="020B0604020202020204" pitchFamily="34" charset="0"/>
                <a:cs typeface="Arial" panose="020B0604020202020204" pitchFamily="34" charset="0"/>
              </a:rPr>
              <a:t>.</a:t>
            </a:r>
            <a:endParaRPr lang="fr-CA" sz="1600" b="1" dirty="0"/>
          </a:p>
          <a:p>
            <a:pPr marL="171292" indent="-171292">
              <a:buFont typeface="Wingdings" panose="05000000000000000000" pitchFamily="2" charset="2"/>
              <a:buChar char="ü"/>
            </a:pPr>
            <a:r>
              <a:rPr lang="fr-CA" sz="1600" dirty="0">
                <a:latin typeface="Arial" panose="020B0604020202020204" pitchFamily="34" charset="0"/>
                <a:cs typeface="Arial" panose="020B0604020202020204" pitchFamily="34" charset="0"/>
              </a:rPr>
              <a:t>Historique et performance de l’industrie ;</a:t>
            </a:r>
          </a:p>
          <a:p>
            <a:pPr marL="171292" indent="-171292">
              <a:buFont typeface="Wingdings" panose="05000000000000000000" pitchFamily="2" charset="2"/>
              <a:buChar char="ü"/>
            </a:pPr>
            <a:r>
              <a:rPr lang="fr-CA" sz="1600" dirty="0">
                <a:latin typeface="Arial" panose="020B0604020202020204" pitchFamily="34" charset="0"/>
                <a:cs typeface="Arial" panose="020B0604020202020204" pitchFamily="34" charset="0"/>
              </a:rPr>
              <a:t>Le marché / taille / structure / segments et parts de marché ;</a:t>
            </a:r>
          </a:p>
          <a:p>
            <a:pPr marL="171292" indent="-171292">
              <a:buFont typeface="Wingdings" panose="05000000000000000000" pitchFamily="2" charset="2"/>
              <a:buChar char="ü"/>
            </a:pPr>
            <a:r>
              <a:rPr lang="fr-CA" sz="1600" dirty="0">
                <a:latin typeface="Arial" panose="020B0604020202020204" pitchFamily="34" charset="0"/>
                <a:cs typeface="Arial" panose="020B0604020202020204" pitchFamily="34" charset="0"/>
              </a:rPr>
              <a:t>Les paramètres circonstanciels (contexte environnemental, actualité, etc.) / évolution / caractéristiques et variations saisonnières ;</a:t>
            </a:r>
          </a:p>
          <a:p>
            <a:pPr marL="171292" indent="-171292" defTabSz="913560">
              <a:buFont typeface="Wingdings" panose="05000000000000000000" pitchFamily="2" charset="2"/>
              <a:buChar char="ü"/>
              <a:defRPr/>
            </a:pPr>
            <a:r>
              <a:rPr lang="fr-CA" sz="1600" dirty="0">
                <a:latin typeface="Arial" panose="020B0604020202020204" pitchFamily="34" charset="0"/>
                <a:cs typeface="Arial" panose="020B0604020202020204" pitchFamily="34" charset="0"/>
              </a:rPr>
              <a:t>Facteurs économiques, démographiques, culturels, sociaux, politiques, technologiques, environnementaux, éthiques pouvant influencer le comportement du consommateur</a:t>
            </a:r>
            <a:r>
              <a:rPr lang="fr-CA" sz="1600" dirty="0" smtClean="0">
                <a:latin typeface="Arial" panose="020B0604020202020204" pitchFamily="34" charset="0"/>
                <a:cs typeface="Arial" panose="020B0604020202020204" pitchFamily="34" charset="0"/>
              </a:rPr>
              <a:t>.</a:t>
            </a:r>
          </a:p>
          <a:p>
            <a:pPr marL="171292" indent="-171292" defTabSz="913560">
              <a:buFont typeface="Wingdings" panose="05000000000000000000" pitchFamily="2" charset="2"/>
              <a:buChar char="ü"/>
              <a:defRPr/>
            </a:pPr>
            <a:endParaRPr lang="en-CA" sz="1600" dirty="0">
              <a:latin typeface="Arial" panose="020B0604020202020204" pitchFamily="34" charset="0"/>
              <a:cs typeface="Arial" panose="020B0604020202020204" pitchFamily="34" charset="0"/>
            </a:endParaRPr>
          </a:p>
          <a:p>
            <a:pPr marL="0" indent="0" algn="just">
              <a:lnSpc>
                <a:spcPct val="100000"/>
              </a:lnSpc>
              <a:buNone/>
            </a:pPr>
            <a:r>
              <a:rPr lang="fr-CA" altLang="fr-FR" sz="1600" dirty="0" smtClean="0">
                <a:latin typeface="Arial" panose="020B0604020202020204" pitchFamily="34" charset="0"/>
                <a:cs typeface="Arial" panose="020B0604020202020204" pitchFamily="34" charset="0"/>
              </a:rPr>
              <a:t>Exemples </a:t>
            </a:r>
            <a:r>
              <a:rPr lang="fr-CA" altLang="fr-FR" sz="1600" dirty="0">
                <a:latin typeface="Arial" panose="020B0604020202020204" pitchFamily="34" charset="0"/>
                <a:cs typeface="Arial" panose="020B0604020202020204" pitchFamily="34" charset="0"/>
              </a:rPr>
              <a:t>de sources disponibles :</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DU</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MARCHÉ</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14</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9" name="ZoneTexte 8"/>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02</a:t>
            </a:r>
          </a:p>
        </p:txBody>
      </p:sp>
      <p:graphicFrame>
        <p:nvGraphicFramePr>
          <p:cNvPr id="3" name="Diagramme 2"/>
          <p:cNvGraphicFramePr/>
          <p:nvPr>
            <p:extLst>
              <p:ext uri="{D42A27DB-BD31-4B8C-83A1-F6EECF244321}">
                <p14:modId xmlns:p14="http://schemas.microsoft.com/office/powerpoint/2010/main" val="3081476053"/>
              </p:ext>
            </p:extLst>
          </p:nvPr>
        </p:nvGraphicFramePr>
        <p:xfrm>
          <a:off x="2944481" y="3857624"/>
          <a:ext cx="8398931" cy="1914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ZoneTexte 13"/>
          <p:cNvSpPr txBox="1"/>
          <p:nvPr/>
        </p:nvSpPr>
        <p:spPr>
          <a:xfrm>
            <a:off x="8979235" y="4814711"/>
            <a:ext cx="423514" cy="830997"/>
          </a:xfrm>
          <a:prstGeom prst="rect">
            <a:avLst/>
          </a:prstGeom>
          <a:noFill/>
        </p:spPr>
        <p:txBody>
          <a:bodyPr wrap="none" rtlCol="0">
            <a:spAutoFit/>
          </a:bodyPr>
          <a:lstStyle/>
          <a:p>
            <a:r>
              <a:rPr lang="fr-CA" sz="4800" dirty="0">
                <a:solidFill>
                  <a:srgbClr val="C00000"/>
                </a:solidFill>
                <a:latin typeface="Arial" panose="020B0604020202020204" pitchFamily="34" charset="0"/>
                <a:cs typeface="Arial" panose="020B0604020202020204" pitchFamily="34" charset="0"/>
              </a:rPr>
              <a:t>*</a:t>
            </a:r>
          </a:p>
        </p:txBody>
      </p:sp>
      <p:sp>
        <p:nvSpPr>
          <p:cNvPr id="25" name="ZoneTexte 24"/>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26" name="Imag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5" name="Rectangle 34"/>
          <p:cNvSpPr/>
          <p:nvPr/>
        </p:nvSpPr>
        <p:spPr>
          <a:xfrm rot="21084521">
            <a:off x="3031949" y="5781730"/>
            <a:ext cx="961984" cy="246221"/>
          </a:xfrm>
          <a:prstGeom prst="rect">
            <a:avLst/>
          </a:prstGeom>
        </p:spPr>
        <p:txBody>
          <a:bodyPr wrap="square">
            <a:spAutoFit/>
          </a:bodyPr>
          <a:lstStyle/>
          <a:p>
            <a:pPr algn="ctr"/>
            <a:r>
              <a:rPr lang="fr-CA" sz="1000" b="1" dirty="0">
                <a:solidFill>
                  <a:srgbClr val="C00000"/>
                </a:solidFill>
                <a:latin typeface="Ink Free" panose="03080402000500000000" pitchFamily="66" charset="0"/>
                <a:cs typeface="Arial" panose="020B0604020202020204" pitchFamily="34" charset="0"/>
              </a:rPr>
              <a:t>GRATUIT</a:t>
            </a:r>
            <a:endParaRPr lang="fr-CA" sz="1000" b="1" dirty="0">
              <a:solidFill>
                <a:srgbClr val="C00000"/>
              </a:solidFill>
              <a:latin typeface="Ink Free" panose="03080402000500000000" pitchFamily="66" charset="0"/>
            </a:endParaRPr>
          </a:p>
        </p:txBody>
      </p:sp>
      <p:sp>
        <p:nvSpPr>
          <p:cNvPr id="5" name="Rectangle à coins arrondis 4"/>
          <p:cNvSpPr/>
          <p:nvPr/>
        </p:nvSpPr>
        <p:spPr>
          <a:xfrm rot="21044001">
            <a:off x="3131401" y="5805064"/>
            <a:ext cx="737616" cy="21963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7"/>
          <p:cNvPicPr>
            <a:picLocks noChangeAspect="1"/>
          </p:cNvPicPr>
          <p:nvPr/>
        </p:nvPicPr>
        <p:blipFill>
          <a:blip r:embed="rId10"/>
          <a:stretch>
            <a:fillRect/>
          </a:stretch>
        </p:blipFill>
        <p:spPr>
          <a:xfrm rot="503539">
            <a:off x="4460633" y="5867339"/>
            <a:ext cx="999831" cy="481200"/>
          </a:xfrm>
          <a:prstGeom prst="rect">
            <a:avLst/>
          </a:prstGeom>
        </p:spPr>
      </p:pic>
      <p:sp>
        <p:nvSpPr>
          <p:cNvPr id="36" name="Rectangle 35"/>
          <p:cNvSpPr/>
          <p:nvPr/>
        </p:nvSpPr>
        <p:spPr>
          <a:xfrm rot="21105370">
            <a:off x="5844427" y="5804823"/>
            <a:ext cx="961984" cy="246221"/>
          </a:xfrm>
          <a:prstGeom prst="rect">
            <a:avLst/>
          </a:prstGeom>
        </p:spPr>
        <p:txBody>
          <a:bodyPr wrap="square">
            <a:spAutoFit/>
          </a:bodyPr>
          <a:lstStyle/>
          <a:p>
            <a:pPr algn="ctr"/>
            <a:r>
              <a:rPr lang="fr-CA" sz="1000" b="1" dirty="0">
                <a:solidFill>
                  <a:srgbClr val="C00000"/>
                </a:solidFill>
                <a:latin typeface="Ink Free" panose="03080402000500000000" pitchFamily="66" charset="0"/>
                <a:cs typeface="Arial" panose="020B0604020202020204" pitchFamily="34" charset="0"/>
              </a:rPr>
              <a:t>PAYANT</a:t>
            </a:r>
            <a:endParaRPr lang="fr-CA" sz="1000" b="1" dirty="0">
              <a:solidFill>
                <a:srgbClr val="C00000"/>
              </a:solidFill>
              <a:latin typeface="Ink Free" panose="03080402000500000000" pitchFamily="66" charset="0"/>
            </a:endParaRPr>
          </a:p>
        </p:txBody>
      </p:sp>
      <p:sp>
        <p:nvSpPr>
          <p:cNvPr id="37" name="Rectangle à coins arrondis 36"/>
          <p:cNvSpPr/>
          <p:nvPr/>
        </p:nvSpPr>
        <p:spPr>
          <a:xfrm rot="21064850">
            <a:off x="5943820" y="5828166"/>
            <a:ext cx="737616" cy="21963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 name="Image 14"/>
          <p:cNvPicPr>
            <a:picLocks noChangeAspect="1"/>
          </p:cNvPicPr>
          <p:nvPr/>
        </p:nvPicPr>
        <p:blipFill>
          <a:blip r:embed="rId11"/>
          <a:stretch>
            <a:fillRect/>
          </a:stretch>
        </p:blipFill>
        <p:spPr>
          <a:xfrm rot="410056">
            <a:off x="7157516" y="5700156"/>
            <a:ext cx="993734" cy="481200"/>
          </a:xfrm>
          <a:prstGeom prst="rect">
            <a:avLst/>
          </a:prstGeom>
        </p:spPr>
      </p:pic>
      <p:pic>
        <p:nvPicPr>
          <p:cNvPr id="38" name="Image 37"/>
          <p:cNvPicPr>
            <a:picLocks noChangeAspect="1"/>
          </p:cNvPicPr>
          <p:nvPr/>
        </p:nvPicPr>
        <p:blipFill>
          <a:blip r:embed="rId10"/>
          <a:stretch>
            <a:fillRect/>
          </a:stretch>
        </p:blipFill>
        <p:spPr>
          <a:xfrm rot="503539">
            <a:off x="8645573" y="5667757"/>
            <a:ext cx="999831" cy="481200"/>
          </a:xfrm>
          <a:prstGeom prst="rect">
            <a:avLst/>
          </a:prstGeom>
        </p:spPr>
      </p:pic>
      <p:pic>
        <p:nvPicPr>
          <p:cNvPr id="39" name="Image 38"/>
          <p:cNvPicPr>
            <a:picLocks noChangeAspect="1"/>
          </p:cNvPicPr>
          <p:nvPr/>
        </p:nvPicPr>
        <p:blipFill>
          <a:blip r:embed="rId10"/>
          <a:stretch>
            <a:fillRect/>
          </a:stretch>
        </p:blipFill>
        <p:spPr>
          <a:xfrm rot="503539">
            <a:off x="10072589" y="5653905"/>
            <a:ext cx="999831" cy="481200"/>
          </a:xfrm>
          <a:prstGeom prst="rect">
            <a:avLst/>
          </a:prstGeom>
        </p:spPr>
      </p:pic>
      <p:sp>
        <p:nvSpPr>
          <p:cNvPr id="27" name="Rectangle 2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8" name="Rectangle 27"/>
          <p:cNvSpPr/>
          <p:nvPr/>
        </p:nvSpPr>
        <p:spPr>
          <a:xfrm>
            <a:off x="3012556" y="5308874"/>
            <a:ext cx="1092452" cy="230832"/>
          </a:xfrm>
          <a:prstGeom prst="rect">
            <a:avLst/>
          </a:prstGeom>
        </p:spPr>
        <p:txBody>
          <a:bodyPr wrap="square">
            <a:spAutoFit/>
          </a:bodyPr>
          <a:lstStyle/>
          <a:p>
            <a:pPr algn="ctr"/>
            <a:r>
              <a:rPr lang="fr-CA" sz="900" dirty="0">
                <a:solidFill>
                  <a:srgbClr val="FF4B4B"/>
                </a:solidFill>
                <a:latin typeface="Ink Free" panose="03080402000500000000" pitchFamily="66" charset="0"/>
                <a:cs typeface="Arial" panose="020B0604020202020204" pitchFamily="34" charset="0"/>
              </a:rPr>
              <a:t>Statistique Canada</a:t>
            </a:r>
            <a:endParaRPr lang="fr-CA" sz="900" dirty="0">
              <a:solidFill>
                <a:srgbClr val="FF4B4B"/>
              </a:solidFill>
              <a:latin typeface="Ink Free" panose="03080402000500000000" pitchFamily="66" charset="0"/>
            </a:endParaRPr>
          </a:p>
        </p:txBody>
      </p:sp>
      <p:sp>
        <p:nvSpPr>
          <p:cNvPr id="29" name="Rectangle 28"/>
          <p:cNvSpPr/>
          <p:nvPr/>
        </p:nvSpPr>
        <p:spPr>
          <a:xfrm>
            <a:off x="4314748" y="5298312"/>
            <a:ext cx="1298702" cy="507831"/>
          </a:xfrm>
          <a:prstGeom prst="rect">
            <a:avLst/>
          </a:prstGeom>
        </p:spPr>
        <p:txBody>
          <a:bodyPr wrap="square">
            <a:spAutoFit/>
          </a:bodyPr>
          <a:lstStyle/>
          <a:p>
            <a:pPr algn="ctr"/>
            <a:r>
              <a:rPr lang="fr-CA" sz="900" dirty="0">
                <a:solidFill>
                  <a:srgbClr val="FF4B4B"/>
                </a:solidFill>
                <a:latin typeface="Ink Free" panose="03080402000500000000" pitchFamily="66" charset="0"/>
                <a:cs typeface="Arial" panose="020B0604020202020204" pitchFamily="34" charset="0"/>
              </a:rPr>
              <a:t>Institut de la statistique du </a:t>
            </a:r>
            <a:r>
              <a:rPr lang="fr-CA" sz="900" dirty="0" smtClean="0">
                <a:solidFill>
                  <a:srgbClr val="FF4B4B"/>
                </a:solidFill>
                <a:latin typeface="Ink Free" panose="03080402000500000000" pitchFamily="66" charset="0"/>
                <a:cs typeface="Arial" panose="020B0604020202020204" pitchFamily="34" charset="0"/>
              </a:rPr>
              <a:t>Québec - VIVIDATA</a:t>
            </a:r>
            <a:endParaRPr lang="fr-CA" sz="900" dirty="0">
              <a:solidFill>
                <a:srgbClr val="FF4B4B"/>
              </a:solidFill>
              <a:latin typeface="Ink Free" panose="03080402000500000000" pitchFamily="66" charset="0"/>
            </a:endParaRPr>
          </a:p>
        </p:txBody>
      </p:sp>
      <p:pic>
        <p:nvPicPr>
          <p:cNvPr id="16" name="Image 15"/>
          <p:cNvPicPr>
            <a:picLocks noChangeAspect="1"/>
          </p:cNvPicPr>
          <p:nvPr/>
        </p:nvPicPr>
        <p:blipFill>
          <a:blip r:embed="rId12"/>
          <a:stretch>
            <a:fillRect/>
          </a:stretch>
        </p:blipFill>
        <p:spPr>
          <a:xfrm>
            <a:off x="9016378" y="5284823"/>
            <a:ext cx="323120" cy="312684"/>
          </a:xfrm>
          <a:prstGeom prst="rect">
            <a:avLst/>
          </a:prstGeom>
        </p:spPr>
      </p:pic>
      <p:sp>
        <p:nvSpPr>
          <p:cNvPr id="32" name="Rectangle 31"/>
          <p:cNvSpPr/>
          <p:nvPr/>
        </p:nvSpPr>
        <p:spPr>
          <a:xfrm>
            <a:off x="9971667" y="5305860"/>
            <a:ext cx="1298702" cy="230832"/>
          </a:xfrm>
          <a:prstGeom prst="rect">
            <a:avLst/>
          </a:prstGeom>
        </p:spPr>
        <p:txBody>
          <a:bodyPr wrap="square">
            <a:spAutoFit/>
          </a:bodyPr>
          <a:lstStyle/>
          <a:p>
            <a:pPr algn="ctr"/>
            <a:r>
              <a:rPr lang="fr-CA" sz="900" dirty="0">
                <a:solidFill>
                  <a:srgbClr val="FF4B4B"/>
                </a:solidFill>
                <a:latin typeface="Ink Free" panose="03080402000500000000" pitchFamily="66" charset="0"/>
                <a:cs typeface="Arial" panose="020B0604020202020204" pitchFamily="34" charset="0"/>
              </a:rPr>
              <a:t>Google Analytics</a:t>
            </a:r>
            <a:endParaRPr lang="fr-CA" sz="900"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828674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Faits et tendances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buFont typeface="Wingdings" panose="05000000000000000000" pitchFamily="2" charset="2"/>
              <a:buNone/>
              <a:defRPr/>
            </a:pPr>
            <a:r>
              <a:rPr lang="fr-CA" sz="1600" dirty="0">
                <a:latin typeface="Arial" panose="020B0604020202020204" pitchFamily="34" charset="0"/>
                <a:cs typeface="Arial" panose="020B0604020202020204" pitchFamily="34" charset="0"/>
              </a:rPr>
              <a:t>Apprentissages :</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80000"/>
              </a:lnSpc>
              <a:buFont typeface="Wingdings" panose="05000000000000000000" pitchFamily="2" charset="2"/>
              <a:buChar char="§"/>
              <a:defRPr/>
            </a:pPr>
            <a:r>
              <a:rPr lang="fr-CA" altLang="fr-FR" sz="1600" dirty="0">
                <a:latin typeface="Arial" panose="020B0604020202020204" pitchFamily="34" charset="0"/>
                <a:cs typeface="Arial" panose="020B0604020202020204" pitchFamily="34" charset="0"/>
              </a:rPr>
              <a:t>Particularités de l’industrie : faits, tendances, lois, etc.</a:t>
            </a:r>
          </a:p>
          <a:p>
            <a:pPr algn="just">
              <a:lnSpc>
                <a:spcPct val="80000"/>
              </a:lnSpc>
              <a:buFont typeface="Wingdings" panose="05000000000000000000" pitchFamily="2" charset="2"/>
              <a:buChar char="§"/>
              <a:defRPr/>
            </a:pPr>
            <a:endParaRPr lang="fr-CA" altLang="fr-FR" sz="1600" dirty="0">
              <a:latin typeface="Arial" panose="020B0604020202020204" pitchFamily="34" charset="0"/>
              <a:cs typeface="Arial" panose="020B0604020202020204" pitchFamily="34" charset="0"/>
            </a:endParaRPr>
          </a:p>
          <a:p>
            <a:pPr algn="just">
              <a:lnSpc>
                <a:spcPct val="80000"/>
              </a:lnSpc>
              <a:buFont typeface="Wingdings" panose="05000000000000000000" pitchFamily="2" charset="2"/>
              <a:buChar char="§"/>
              <a:defRPr/>
            </a:pPr>
            <a:r>
              <a:rPr lang="fr-CA" altLang="fr-FR" sz="1600" dirty="0">
                <a:latin typeface="Arial" panose="020B0604020202020204" pitchFamily="34" charset="0"/>
                <a:cs typeface="Arial" panose="020B0604020202020204" pitchFamily="34" charset="0"/>
              </a:rPr>
              <a:t>Le contexte numérique du marché analysé : Internet, mobilité, e-commerce, médias sociaux, etc.</a:t>
            </a:r>
          </a:p>
          <a:p>
            <a:pPr algn="just">
              <a:lnSpc>
                <a:spcPct val="80000"/>
              </a:lnSpc>
              <a:buFont typeface="Wingdings" panose="05000000000000000000" pitchFamily="2" charset="2"/>
              <a:buChar char="§"/>
              <a:defRPr/>
            </a:pPr>
            <a:endParaRPr lang="fr-CA" altLang="fr-FR" sz="1600" dirty="0">
              <a:latin typeface="Arial" panose="020B0604020202020204" pitchFamily="34" charset="0"/>
              <a:cs typeface="Arial" panose="020B0604020202020204" pitchFamily="34" charset="0"/>
            </a:endParaRPr>
          </a:p>
          <a:p>
            <a:pPr marL="0" indent="0" algn="just">
              <a:lnSpc>
                <a:spcPct val="80000"/>
              </a:lnSpc>
              <a:buNone/>
              <a:defRPr/>
            </a:pPr>
            <a:r>
              <a:rPr lang="fr-CA" altLang="fr-FR" sz="1600" dirty="0">
                <a:solidFill>
                  <a:srgbClr val="C00000"/>
                </a:solidFill>
                <a:latin typeface="Arial" panose="020B0604020202020204" pitchFamily="34" charset="0"/>
                <a:cs typeface="Arial" panose="020B0604020202020204" pitchFamily="34" charset="0"/>
              </a:rPr>
              <a:t>	</a:t>
            </a:r>
            <a:r>
              <a:rPr lang="fr-CA" altLang="fr-FR" sz="1600" b="1" dirty="0">
                <a:solidFill>
                  <a:srgbClr val="FF4B4B"/>
                </a:solidFill>
                <a:latin typeface="Ink Free" panose="03080402000500000000" pitchFamily="66" charset="0"/>
                <a:cs typeface="Arial" panose="020B0604020202020204" pitchFamily="34" charset="0"/>
              </a:rPr>
              <a:t>Industrie automobile…</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DU</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MARCHÉ</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15</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9" name="ZoneTexte 8"/>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02</a:t>
            </a:r>
          </a:p>
        </p:txBody>
      </p:sp>
      <p:sp>
        <p:nvSpPr>
          <p:cNvPr id="23" name="ZoneTexte 22"/>
          <p:cNvSpPr txBox="1"/>
          <p:nvPr/>
        </p:nvSpPr>
        <p:spPr>
          <a:xfrm>
            <a:off x="6321776" y="5714350"/>
            <a:ext cx="1156086" cy="369332"/>
          </a:xfrm>
          <a:prstGeom prst="rect">
            <a:avLst/>
          </a:prstGeom>
          <a:noFill/>
        </p:spPr>
        <p:txBody>
          <a:bodyPr wrap="none" rtlCol="0">
            <a:spAutoFit/>
          </a:bodyPr>
          <a:lstStyle/>
          <a:p>
            <a:r>
              <a:rPr lang="fr-CA" altLang="fr-FR" b="1" dirty="0">
                <a:solidFill>
                  <a:srgbClr val="FF4B4B"/>
                </a:solidFill>
                <a:latin typeface="Ink Free" panose="03080402000500000000" pitchFamily="66" charset="0"/>
                <a:cs typeface="Arial" panose="020B0604020202020204" pitchFamily="34" charset="0"/>
              </a:rPr>
              <a:t>Électrique</a:t>
            </a:r>
            <a:endParaRPr lang="fr-CA" dirty="0">
              <a:latin typeface="Ink Free" panose="03080402000500000000" pitchFamily="66" charset="0"/>
            </a:endParaRPr>
          </a:p>
        </p:txBody>
      </p:sp>
      <p:sp>
        <p:nvSpPr>
          <p:cNvPr id="24" name="ZoneTexte 23"/>
          <p:cNvSpPr txBox="1"/>
          <p:nvPr/>
        </p:nvSpPr>
        <p:spPr>
          <a:xfrm>
            <a:off x="9115777" y="5719993"/>
            <a:ext cx="1144865" cy="369332"/>
          </a:xfrm>
          <a:prstGeom prst="rect">
            <a:avLst/>
          </a:prstGeom>
          <a:noFill/>
        </p:spPr>
        <p:txBody>
          <a:bodyPr wrap="none" rtlCol="0">
            <a:spAutoFit/>
          </a:bodyPr>
          <a:lstStyle/>
          <a:p>
            <a:r>
              <a:rPr lang="fr-CA" altLang="fr-FR" b="1" dirty="0">
                <a:solidFill>
                  <a:srgbClr val="FF4B4B"/>
                </a:solidFill>
                <a:latin typeface="Ink Free" panose="03080402000500000000" pitchFamily="66" charset="0"/>
                <a:cs typeface="Arial" panose="020B0604020202020204" pitchFamily="34" charset="0"/>
              </a:rPr>
              <a:t>Connectée</a:t>
            </a:r>
            <a:endParaRPr lang="fr-CA" dirty="0">
              <a:latin typeface="Ink Free" panose="03080402000500000000" pitchFamily="66" charset="0"/>
            </a:endParaRPr>
          </a:p>
        </p:txBody>
      </p:sp>
      <p:sp>
        <p:nvSpPr>
          <p:cNvPr id="25" name="ZoneTexte 24"/>
          <p:cNvSpPr txBox="1"/>
          <p:nvPr/>
        </p:nvSpPr>
        <p:spPr>
          <a:xfrm>
            <a:off x="3352795" y="5736925"/>
            <a:ext cx="1369286" cy="369332"/>
          </a:xfrm>
          <a:prstGeom prst="rect">
            <a:avLst/>
          </a:prstGeom>
          <a:noFill/>
        </p:spPr>
        <p:txBody>
          <a:bodyPr wrap="none" rtlCol="0">
            <a:spAutoFit/>
          </a:bodyPr>
          <a:lstStyle/>
          <a:p>
            <a:r>
              <a:rPr lang="fr-CA" altLang="fr-FR" b="1" dirty="0">
                <a:solidFill>
                  <a:srgbClr val="FF4B4B"/>
                </a:solidFill>
                <a:latin typeface="Ink Free" panose="03080402000500000000" pitchFamily="66" charset="0"/>
                <a:cs typeface="Arial" panose="020B0604020202020204" pitchFamily="34" charset="0"/>
              </a:rPr>
              <a:t>Intelligente</a:t>
            </a:r>
            <a:endParaRPr lang="fr-CA" dirty="0">
              <a:latin typeface="Ink Free" panose="03080402000500000000" pitchFamily="66" charset="0"/>
            </a:endParaRPr>
          </a:p>
        </p:txBody>
      </p:sp>
      <p:pic>
        <p:nvPicPr>
          <p:cNvPr id="27" name="Image 26"/>
          <p:cNvPicPr>
            <a:picLocks noChangeAspect="1"/>
          </p:cNvPicPr>
          <p:nvPr/>
        </p:nvPicPr>
        <p:blipFill>
          <a:blip r:embed="rId4"/>
          <a:stretch>
            <a:fillRect/>
          </a:stretch>
        </p:blipFill>
        <p:spPr>
          <a:xfrm>
            <a:off x="2667020" y="3197371"/>
            <a:ext cx="986530" cy="886768"/>
          </a:xfrm>
          <a:prstGeom prst="rect">
            <a:avLst/>
          </a:prstGeom>
        </p:spPr>
      </p:pic>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pic>
        <p:nvPicPr>
          <p:cNvPr id="5" name="Image 4">
            <a:extLst>
              <a:ext uri="{FF2B5EF4-FFF2-40B4-BE49-F238E27FC236}">
                <a16:creationId xmlns:a16="http://schemas.microsoft.com/office/drawing/2014/main" id="{7EAC374B-22A8-4077-AE1A-81C7F5867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6860" y="4134519"/>
            <a:ext cx="1932671" cy="1504601"/>
          </a:xfrm>
          <a:prstGeom prst="rect">
            <a:avLst/>
          </a:prstGeom>
        </p:spPr>
      </p:pic>
      <p:pic>
        <p:nvPicPr>
          <p:cNvPr id="11" name="Image 10">
            <a:extLst>
              <a:ext uri="{FF2B5EF4-FFF2-40B4-BE49-F238E27FC236}">
                <a16:creationId xmlns:a16="http://schemas.microsoft.com/office/drawing/2014/main" id="{3540B41D-D181-45BA-B06E-329A989420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826"/>
          <a:stretch/>
        </p:blipFill>
        <p:spPr>
          <a:xfrm>
            <a:off x="8713950" y="4310586"/>
            <a:ext cx="1891445" cy="1095805"/>
          </a:xfrm>
          <a:prstGeom prst="rect">
            <a:avLst/>
          </a:prstGeom>
        </p:spPr>
      </p:pic>
      <p:pic>
        <p:nvPicPr>
          <p:cNvPr id="15" name="Image 14">
            <a:extLst>
              <a:ext uri="{FF2B5EF4-FFF2-40B4-BE49-F238E27FC236}">
                <a16:creationId xmlns:a16="http://schemas.microsoft.com/office/drawing/2014/main" id="{002C0780-8342-48A1-B980-C573406FED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2687" y="4314015"/>
            <a:ext cx="1826446" cy="1110586"/>
          </a:xfrm>
          <a:prstGeom prst="rect">
            <a:avLst/>
          </a:prstGeom>
        </p:spPr>
      </p:pic>
      <p:sp>
        <p:nvSpPr>
          <p:cNvPr id="19" name="Rectangle 1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6" name="ZoneTexte 15"/>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904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endParaRPr lang="fr-CA" sz="1800" b="1"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ANALYSE</a:t>
            </a:r>
          </a:p>
          <a:p>
            <a:pPr marL="0" indent="0">
              <a:buNone/>
            </a:pPr>
            <a:r>
              <a:rPr lang="fr-CA" sz="2000" b="1" dirty="0">
                <a:latin typeface="Arial" panose="020B0604020202020204" pitchFamily="34" charset="0"/>
                <a:cs typeface="Arial" panose="020B0604020202020204" pitchFamily="34" charset="0"/>
              </a:rPr>
              <a:t>DU</a:t>
            </a:r>
          </a:p>
          <a:p>
            <a:pPr marL="0" indent="0">
              <a:buNone/>
            </a:pPr>
            <a:r>
              <a:rPr lang="fr-CA" sz="2000" b="1" dirty="0">
                <a:latin typeface="Arial" panose="020B0604020202020204" pitchFamily="34" charset="0"/>
                <a:cs typeface="Arial" panose="020B0604020202020204" pitchFamily="34" charset="0"/>
              </a:rPr>
              <a:t>MARCHÉ</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16</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430351" cy="5831480"/>
          </a:xfrm>
          <a:ln>
            <a:noFill/>
          </a:ln>
        </p:spPr>
        <p:txBody>
          <a:bodyPr>
            <a:normAutofit lnSpcReduction="10000"/>
          </a:bodyPr>
          <a:lstStyle/>
          <a:p>
            <a:pPr marL="0" indent="0" algn="just">
              <a:lnSpc>
                <a:spcPct val="100000"/>
              </a:lnSpc>
              <a:buNone/>
            </a:pPr>
            <a:r>
              <a:rPr lang="fr-CA" sz="1800" b="1" dirty="0">
                <a:latin typeface="Arial" panose="020B0604020202020204" pitchFamily="34" charset="0"/>
                <a:cs typeface="Arial" panose="020B0604020202020204" pitchFamily="34" charset="0"/>
              </a:rPr>
              <a:t>Faits et tendances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buNone/>
            </a:pPr>
            <a:r>
              <a:rPr lang="fr-CA" sz="1600" b="1" dirty="0">
                <a:solidFill>
                  <a:srgbClr val="C00000"/>
                </a:solidFill>
                <a:latin typeface="Arial" panose="020B0604020202020204" pitchFamily="34" charset="0"/>
                <a:cs typeface="Arial" panose="020B0604020202020204" pitchFamily="34" charset="0"/>
              </a:rPr>
              <a:t>Exemple*</a:t>
            </a:r>
            <a:endParaRPr lang="fr-CA" sz="1600" dirty="0">
              <a:solidFill>
                <a:srgbClr val="FF4B4B"/>
              </a:solidFill>
              <a:latin typeface="Arial" panose="020B0604020202020204" pitchFamily="34" charset="0"/>
              <a:cs typeface="Arial" panose="020B0604020202020204" pitchFamily="34" charset="0"/>
            </a:endParaRPr>
          </a:p>
          <a:p>
            <a:pPr marL="0" indent="0" algn="just">
              <a:buNone/>
            </a:pPr>
            <a:r>
              <a:rPr lang="fr-CA" altLang="fr-FR" sz="1600" dirty="0">
                <a:solidFill>
                  <a:srgbClr val="C00000"/>
                </a:solidFill>
                <a:latin typeface="Arial" panose="020B0604020202020204" pitchFamily="34" charset="0"/>
                <a:cs typeface="Arial" panose="020B0604020202020204" pitchFamily="34" charset="0"/>
              </a:rPr>
              <a:t>Selon une récente enquête du </a:t>
            </a:r>
            <a:r>
              <a:rPr lang="fr-CA" altLang="fr-FR" sz="1600" dirty="0" err="1">
                <a:solidFill>
                  <a:srgbClr val="C00000"/>
                </a:solidFill>
                <a:latin typeface="Arial" panose="020B0604020202020204" pitchFamily="34" charset="0"/>
                <a:cs typeface="Arial" panose="020B0604020202020204" pitchFamily="34" charset="0"/>
              </a:rPr>
              <a:t>Cefrio</a:t>
            </a:r>
            <a:r>
              <a:rPr lang="fr-CA" altLang="fr-FR" sz="1600" dirty="0">
                <a:solidFill>
                  <a:srgbClr val="C00000"/>
                </a:solidFill>
                <a:latin typeface="Arial" panose="020B0604020202020204" pitchFamily="34" charset="0"/>
                <a:cs typeface="Arial" panose="020B0604020202020204" pitchFamily="34" charset="0"/>
              </a:rPr>
              <a:t>, 62% des adultes québécois détiennent un téléphone intelligent.</a:t>
            </a:r>
            <a:endParaRPr lang="fr-CA" sz="1600" dirty="0">
              <a:solidFill>
                <a:srgbClr val="C00000"/>
              </a:solidFill>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457200" lvl="1" indent="0" algn="just">
              <a:buNone/>
            </a:pPr>
            <a:endParaRPr lang="fr-CA" altLang="fr-FR" sz="1200" dirty="0">
              <a:latin typeface="Arial" panose="020B0604020202020204" pitchFamily="34" charset="0"/>
              <a:cs typeface="Arial" panose="020B0604020202020204" pitchFamily="34" charset="0"/>
            </a:endParaRPr>
          </a:p>
          <a:p>
            <a:pPr marL="0" indent="0" algn="just">
              <a:buNone/>
            </a:pPr>
            <a:endParaRPr lang="fr-CA" altLang="fr-FR" sz="1200" dirty="0">
              <a:solidFill>
                <a:srgbClr val="C00000"/>
              </a:solidFill>
              <a:latin typeface="Arial" panose="020B0604020202020204" pitchFamily="34" charset="0"/>
              <a:cs typeface="Arial" panose="020B0604020202020204" pitchFamily="34" charset="0"/>
            </a:endParaRPr>
          </a:p>
          <a:p>
            <a:pPr marL="0" indent="0" algn="just">
              <a:buNone/>
            </a:pPr>
            <a:endParaRPr lang="fr-CA" altLang="fr-FR" sz="1200" dirty="0">
              <a:solidFill>
                <a:srgbClr val="C00000"/>
              </a:solidFill>
              <a:latin typeface="Arial" panose="020B0604020202020204" pitchFamily="34" charset="0"/>
              <a:cs typeface="Arial" panose="020B0604020202020204" pitchFamily="34" charset="0"/>
            </a:endParaRPr>
          </a:p>
          <a:p>
            <a:pPr marL="0" indent="0" algn="just">
              <a:buNone/>
            </a:pPr>
            <a:endParaRPr lang="fr-CA" altLang="fr-FR" sz="1200" dirty="0">
              <a:solidFill>
                <a:srgbClr val="C00000"/>
              </a:solidFill>
              <a:latin typeface="Arial" panose="020B0604020202020204" pitchFamily="34" charset="0"/>
              <a:cs typeface="Arial" panose="020B0604020202020204" pitchFamily="34" charset="0"/>
            </a:endParaRPr>
          </a:p>
          <a:p>
            <a:pPr marL="0" indent="0" algn="just">
              <a:buNone/>
            </a:pPr>
            <a:r>
              <a:rPr lang="fr-CA" altLang="fr-FR" sz="1200" dirty="0">
                <a:solidFill>
                  <a:srgbClr val="C00000"/>
                </a:solidFill>
                <a:latin typeface="Arial" panose="020B0604020202020204" pitchFamily="34" charset="0"/>
                <a:cs typeface="Arial" panose="020B0604020202020204" pitchFamily="34" charset="0"/>
              </a:rPr>
              <a:t>*NOTE : Faites ressortir UN GRAND CONSTAT par page.</a:t>
            </a:r>
          </a:p>
          <a:p>
            <a:pPr algn="just">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02</a:t>
            </a:r>
          </a:p>
        </p:txBody>
      </p:sp>
      <p:sp>
        <p:nvSpPr>
          <p:cNvPr id="13" name="ZoneTexte 12"/>
          <p:cNvSpPr txBox="1"/>
          <p:nvPr/>
        </p:nvSpPr>
        <p:spPr>
          <a:xfrm>
            <a:off x="2834332" y="6410770"/>
            <a:ext cx="5004792" cy="230832"/>
          </a:xfrm>
          <a:prstGeom prst="rect">
            <a:avLst/>
          </a:prstGeom>
          <a:noFill/>
        </p:spPr>
        <p:txBody>
          <a:bodyPr wrap="square" rtlCol="0">
            <a:spAutoFit/>
          </a:bodyPr>
          <a:lstStyle/>
          <a:p>
            <a:r>
              <a:rPr lang="fr-CA" sz="900" i="1" dirty="0">
                <a:solidFill>
                  <a:schemeClr val="bg1">
                    <a:lumMod val="50000"/>
                  </a:schemeClr>
                </a:solidFill>
                <a:latin typeface="Arial" panose="020B0604020202020204" pitchFamily="34" charset="0"/>
                <a:cs typeface="Arial" panose="020B0604020202020204" pitchFamily="34" charset="0"/>
              </a:rPr>
              <a:t>Source : </a:t>
            </a:r>
            <a:r>
              <a:rPr lang="fr-CA" sz="900" dirty="0">
                <a:hlinkClick r:id="rId4"/>
              </a:rPr>
              <a:t>https://cefrio.qc.ca/media/1212/netendances_2017-usage-du-telephone-intelligent.pdf</a:t>
            </a:r>
            <a:endParaRPr lang="fr-CA" sz="900" i="1" u="sng" dirty="0">
              <a:solidFill>
                <a:schemeClr val="bg1">
                  <a:lumMod val="50000"/>
                </a:schemeClr>
              </a:solidFill>
              <a:latin typeface="Arial" panose="020B0604020202020204" pitchFamily="34" charset="0"/>
              <a:cs typeface="Arial" panose="020B0604020202020204" pitchFamily="34" charset="0"/>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7" name="Image 6"/>
          <p:cNvPicPr>
            <a:picLocks noChangeAspect="1"/>
          </p:cNvPicPr>
          <p:nvPr/>
        </p:nvPicPr>
        <p:blipFill>
          <a:blip r:embed="rId6"/>
          <a:stretch>
            <a:fillRect/>
          </a:stretch>
        </p:blipFill>
        <p:spPr>
          <a:xfrm>
            <a:off x="3737035" y="2282636"/>
            <a:ext cx="6448427" cy="3438526"/>
          </a:xfrm>
          <a:prstGeom prst="rect">
            <a:avLst/>
          </a:prstGeom>
        </p:spPr>
      </p:pic>
      <p:pic>
        <p:nvPicPr>
          <p:cNvPr id="15" name="Image 14"/>
          <p:cNvPicPr>
            <a:picLocks noChangeAspect="1"/>
          </p:cNvPicPr>
          <p:nvPr/>
        </p:nvPicPr>
        <p:blipFill>
          <a:blip r:embed="rId7"/>
          <a:stretch>
            <a:fillRect/>
          </a:stretch>
        </p:blipFill>
        <p:spPr>
          <a:xfrm flipH="1">
            <a:off x="6628869" y="2837123"/>
            <a:ext cx="555245" cy="550614"/>
          </a:xfrm>
          <a:prstGeom prst="rect">
            <a:avLst/>
          </a:prstGeom>
        </p:spPr>
      </p:pic>
    </p:spTree>
    <p:extLst>
      <p:ext uri="{BB962C8B-B14F-4D97-AF65-F5344CB8AC3E}">
        <p14:creationId xmlns:p14="http://schemas.microsoft.com/office/powerpoint/2010/main" val="936605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a:extLst>
              <a:ext uri="{FF2B5EF4-FFF2-40B4-BE49-F238E27FC236}">
                <a16:creationId xmlns:a16="http://schemas.microsoft.com/office/drawing/2014/main" id="{762344F2-D2FD-4BB8-827D-DECB623494F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4481" r="9294"/>
          <a:stretch/>
        </p:blipFill>
        <p:spPr>
          <a:xfrm>
            <a:off x="9072181" y="9305"/>
            <a:ext cx="3116288" cy="6858001"/>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Faits et tendances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altLang="fr-FR" sz="1600" dirty="0">
                <a:latin typeface="Arial" panose="020B0604020202020204" pitchFamily="34" charset="0"/>
                <a:cs typeface="Arial" panose="020B0604020202020204" pitchFamily="34" charset="0"/>
              </a:rPr>
              <a:t>Autres sources disponibles (liste non-exhaustive).</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DU</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MARCHÉ</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17</a:t>
            </a:fld>
            <a:endParaRPr lang="fr-CA"/>
          </a:p>
        </p:txBody>
      </p:sp>
      <p:pic>
        <p:nvPicPr>
          <p:cNvPr id="6" name="Image 5"/>
          <p:cNvPicPr>
            <a:picLocks noChangeAspect="1"/>
          </p:cNvPicPr>
          <p:nvPr/>
        </p:nvPicPr>
        <p:blipFill>
          <a:blip r:embed="rId5"/>
          <a:stretch>
            <a:fillRect/>
          </a:stretch>
        </p:blipFill>
        <p:spPr>
          <a:xfrm>
            <a:off x="388266" y="524026"/>
            <a:ext cx="1572914" cy="596728"/>
          </a:xfrm>
          <a:prstGeom prst="rect">
            <a:avLst/>
          </a:prstGeom>
        </p:spPr>
      </p:pic>
      <p:sp>
        <p:nvSpPr>
          <p:cNvPr id="9" name="ZoneTexte 8"/>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02</a:t>
            </a:r>
          </a:p>
        </p:txBody>
      </p:sp>
      <p:cxnSp>
        <p:nvCxnSpPr>
          <p:cNvPr id="18" name="Connecteur droit 17"/>
          <p:cNvCxnSpPr/>
          <p:nvPr/>
        </p:nvCxnSpPr>
        <p:spPr>
          <a:xfrm>
            <a:off x="2883008" y="2415621"/>
            <a:ext cx="30788" cy="353049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6013917" y="2404326"/>
            <a:ext cx="30788" cy="353049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2909341" y="2985028"/>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2903696" y="2414767"/>
            <a:ext cx="6166784"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9060866" y="2409969"/>
            <a:ext cx="30788" cy="353049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2915863" y="3505728"/>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2908099" y="5930396"/>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2903332" y="4011976"/>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2898565" y="5465255"/>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2881630" y="4488764"/>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V="1">
            <a:off x="2926786" y="4996763"/>
            <a:ext cx="6166782"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Organigramme : Opération manuelle 43"/>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C00000"/>
                </a:solidFill>
                <a:latin typeface="Arial" panose="020B0604020202020204" pitchFamily="34" charset="0"/>
                <a:cs typeface="Arial" panose="020B0604020202020204" pitchFamily="34" charset="0"/>
              </a:rPr>
              <a:t>Le saviez-vous ?</a:t>
            </a:r>
          </a:p>
          <a:p>
            <a:pPr algn="ctr"/>
            <a:endParaRPr lang="fr-CA" sz="1600" b="1" dirty="0">
              <a:solidFill>
                <a:srgbClr val="C00000"/>
              </a:solidFill>
              <a:latin typeface="Arial" panose="020B0604020202020204" pitchFamily="34" charset="0"/>
              <a:cs typeface="Arial" panose="020B0604020202020204" pitchFamily="34" charset="0"/>
            </a:endParaRPr>
          </a:p>
          <a:p>
            <a:pPr algn="ctr"/>
            <a:r>
              <a:rPr lang="fr-CA" sz="1600" dirty="0">
                <a:solidFill>
                  <a:srgbClr val="C00000"/>
                </a:solidFill>
                <a:latin typeface="Arial" panose="020B0604020202020204" pitchFamily="34" charset="0"/>
                <a:cs typeface="Arial" panose="020B0604020202020204" pitchFamily="34" charset="0"/>
              </a:rPr>
              <a:t>Il faut </a:t>
            </a:r>
          </a:p>
          <a:p>
            <a:pPr algn="ctr"/>
            <a:r>
              <a:rPr lang="fr-CA" sz="1600" dirty="0">
                <a:solidFill>
                  <a:srgbClr val="C00000"/>
                </a:solidFill>
                <a:latin typeface="Arial" panose="020B0604020202020204" pitchFamily="34" charset="0"/>
                <a:cs typeface="Arial" panose="020B0604020202020204" pitchFamily="34" charset="0"/>
              </a:rPr>
              <a:t>« toujours » citer ses sources.</a:t>
            </a:r>
          </a:p>
          <a:p>
            <a:pPr algn="ctr"/>
            <a:endParaRPr lang="fr-CA" sz="1600" dirty="0">
              <a:solidFill>
                <a:srgbClr val="C00000"/>
              </a:solidFill>
              <a:latin typeface="Arial" panose="020B0604020202020204" pitchFamily="34" charset="0"/>
              <a:cs typeface="Arial" panose="020B0604020202020204" pitchFamily="34" charset="0"/>
            </a:endParaRPr>
          </a:p>
          <a:p>
            <a:pPr algn="ctr"/>
            <a:endParaRPr lang="fr-CA" sz="1600" dirty="0">
              <a:solidFill>
                <a:srgbClr val="C00000"/>
              </a:solidFill>
              <a:latin typeface="Arial" panose="020B0604020202020204" pitchFamily="34" charset="0"/>
              <a:cs typeface="Arial" panose="020B0604020202020204" pitchFamily="34" charset="0"/>
            </a:endParaRPr>
          </a:p>
          <a:p>
            <a:pPr algn="ctr"/>
            <a:endParaRPr lang="fr-CA" sz="1600" dirty="0">
              <a:solidFill>
                <a:srgbClr val="C00000"/>
              </a:solidFill>
              <a:latin typeface="Arial" panose="020B0604020202020204" pitchFamily="34" charset="0"/>
              <a:cs typeface="Arial" panose="020B0604020202020204" pitchFamily="34" charset="0"/>
            </a:endParaRPr>
          </a:p>
          <a:p>
            <a:pPr algn="ctr"/>
            <a:endParaRPr lang="fr-CA" sz="1600" dirty="0">
              <a:solidFill>
                <a:srgbClr val="C00000"/>
              </a:solidFill>
              <a:latin typeface="Arial" panose="020B0604020202020204" pitchFamily="34" charset="0"/>
              <a:cs typeface="Arial" panose="020B0604020202020204" pitchFamily="34" charset="0"/>
            </a:endParaRPr>
          </a:p>
          <a:p>
            <a:pPr algn="ctr"/>
            <a:endParaRPr lang="fr-CA" sz="1600" dirty="0">
              <a:solidFill>
                <a:srgbClr val="C00000"/>
              </a:solidFill>
              <a:latin typeface="Arial" panose="020B0604020202020204" pitchFamily="34" charset="0"/>
              <a:cs typeface="Arial" panose="020B0604020202020204" pitchFamily="34" charset="0"/>
            </a:endParaRPr>
          </a:p>
          <a:p>
            <a:pPr algn="ctr"/>
            <a:endParaRPr lang="fr-CA" sz="1400"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rot="19503758">
            <a:off x="1254827" y="4328995"/>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Nous y avons</a:t>
            </a:r>
          </a:p>
          <a:p>
            <a:pPr algn="ctr"/>
            <a:r>
              <a:rPr lang="fr-CA" dirty="0">
                <a:solidFill>
                  <a:srgbClr val="FF4B4B"/>
                </a:solidFill>
                <a:latin typeface="Ink Free" panose="03080402000500000000" pitchFamily="66" charset="0"/>
                <a:cs typeface="Arial" panose="020B0604020202020204" pitchFamily="34" charset="0"/>
              </a:rPr>
              <a:t>accès !</a:t>
            </a:r>
            <a:endParaRPr lang="fr-CA" dirty="0">
              <a:solidFill>
                <a:srgbClr val="FF4B4B"/>
              </a:solidFill>
              <a:latin typeface="Ink Free" panose="03080402000500000000" pitchFamily="66" charset="0"/>
            </a:endParaRPr>
          </a:p>
        </p:txBody>
      </p:sp>
      <p:pic>
        <p:nvPicPr>
          <p:cNvPr id="57" name="Image 56"/>
          <p:cNvPicPr>
            <a:picLocks noChangeAspect="1"/>
          </p:cNvPicPr>
          <p:nvPr/>
        </p:nvPicPr>
        <p:blipFill>
          <a:blip r:embed="rId6"/>
          <a:stretch>
            <a:fillRect/>
          </a:stretch>
        </p:blipFill>
        <p:spPr>
          <a:xfrm>
            <a:off x="2752628" y="3903588"/>
            <a:ext cx="815314" cy="732866"/>
          </a:xfrm>
          <a:prstGeom prst="rect">
            <a:avLst/>
          </a:prstGeom>
        </p:spPr>
      </p:pic>
      <p:sp>
        <p:nvSpPr>
          <p:cNvPr id="58" name="ZoneTexte 57"/>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*Voir en annexe : page 103 + **</a:t>
            </a:r>
            <a:r>
              <a:rPr lang="fr-CA" sz="1000" i="1" dirty="0" err="1">
                <a:solidFill>
                  <a:schemeClr val="bg1">
                    <a:lumMod val="50000"/>
                  </a:schemeClr>
                </a:solidFill>
                <a:latin typeface="Arial" panose="020B0604020202020204" pitchFamily="34" charset="0"/>
                <a:cs typeface="Arial" panose="020B0604020202020204" pitchFamily="34" charset="0"/>
              </a:rPr>
              <a:t>Mustat</a:t>
            </a:r>
            <a:r>
              <a:rPr lang="fr-CA" sz="1000" i="1" dirty="0">
                <a:solidFill>
                  <a:schemeClr val="bg1">
                    <a:lumMod val="50000"/>
                  </a:schemeClr>
                </a:solidFill>
                <a:latin typeface="Arial" panose="020B0604020202020204" pitchFamily="34" charset="0"/>
                <a:cs typeface="Arial" panose="020B0604020202020204" pitchFamily="34" charset="0"/>
              </a:rPr>
              <a:t> : </a:t>
            </a:r>
            <a:r>
              <a:rPr lang="fr-CA" sz="1000" dirty="0">
                <a:hlinkClick r:id="rId7"/>
              </a:rPr>
              <a:t>https://www.mustat.com/</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59" name="Imag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pic>
        <p:nvPicPr>
          <p:cNvPr id="66" name="Image 65"/>
          <p:cNvPicPr>
            <a:picLocks noChangeAspect="1"/>
          </p:cNvPicPr>
          <p:nvPr/>
        </p:nvPicPr>
        <p:blipFill>
          <a:blip r:embed="rId9"/>
          <a:stretch>
            <a:fillRect/>
          </a:stretch>
        </p:blipFill>
        <p:spPr>
          <a:xfrm rot="410056">
            <a:off x="3973528" y="1864514"/>
            <a:ext cx="993734" cy="524301"/>
          </a:xfrm>
          <a:prstGeom prst="rect">
            <a:avLst/>
          </a:prstGeom>
        </p:spPr>
      </p:pic>
      <p:pic>
        <p:nvPicPr>
          <p:cNvPr id="67" name="Image 66"/>
          <p:cNvPicPr>
            <a:picLocks noChangeAspect="1"/>
          </p:cNvPicPr>
          <p:nvPr/>
        </p:nvPicPr>
        <p:blipFill>
          <a:blip r:embed="rId10"/>
          <a:stretch>
            <a:fillRect/>
          </a:stretch>
        </p:blipFill>
        <p:spPr>
          <a:xfrm rot="503539">
            <a:off x="7036963" y="1818341"/>
            <a:ext cx="999831" cy="524301"/>
          </a:xfrm>
          <a:prstGeom prst="rect">
            <a:avLst/>
          </a:prstGeom>
        </p:spPr>
      </p:pic>
      <p:sp>
        <p:nvSpPr>
          <p:cNvPr id="48" name="Rectangle 47"/>
          <p:cNvSpPr/>
          <p:nvPr/>
        </p:nvSpPr>
        <p:spPr>
          <a:xfrm>
            <a:off x="7644108" y="6433302"/>
            <a:ext cx="3231975" cy="230832"/>
          </a:xfrm>
          <a:prstGeom prst="rect">
            <a:avLst/>
          </a:prstGeom>
        </p:spPr>
        <p:txBody>
          <a:bodyPr wrap="none">
            <a:spAutoFit/>
          </a:bodyPr>
          <a:lstStyle/>
          <a:p>
            <a:pPr algn="r"/>
            <a:r>
              <a:rPr lang="fr-CA" sz="900" dirty="0"/>
              <a:t>Université de Montréal, FEP, </a:t>
            </a:r>
            <a:r>
              <a:rPr lang="fr-CA" sz="900" dirty="0">
                <a:solidFill>
                  <a:schemeClr val="bg1"/>
                </a:solidFill>
              </a:rPr>
              <a:t>Certificat de publicité : édition 2019.</a:t>
            </a:r>
          </a:p>
        </p:txBody>
      </p:sp>
      <p:sp>
        <p:nvSpPr>
          <p:cNvPr id="60" name="ZoneTexte 59"/>
          <p:cNvSpPr txBox="1"/>
          <p:nvPr/>
        </p:nvSpPr>
        <p:spPr>
          <a:xfrm>
            <a:off x="3870918" y="2526575"/>
            <a:ext cx="1274708"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eMarketer</a:t>
            </a:r>
            <a:endParaRPr lang="fr-CA" b="1" dirty="0">
              <a:solidFill>
                <a:srgbClr val="C00000"/>
              </a:solidFill>
              <a:latin typeface="Arial" panose="020B0604020202020204" pitchFamily="34" charset="0"/>
              <a:cs typeface="Arial" panose="020B0604020202020204" pitchFamily="34" charset="0"/>
            </a:endParaRPr>
          </a:p>
        </p:txBody>
      </p:sp>
      <p:sp>
        <p:nvSpPr>
          <p:cNvPr id="61" name="ZoneTexte 60"/>
          <p:cNvSpPr txBox="1"/>
          <p:nvPr/>
        </p:nvSpPr>
        <p:spPr>
          <a:xfrm>
            <a:off x="3915878" y="3048626"/>
            <a:ext cx="1197765"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Forrester</a:t>
            </a:r>
            <a:endParaRPr lang="fr-CA" b="1" dirty="0">
              <a:solidFill>
                <a:srgbClr val="C00000"/>
              </a:solidFill>
              <a:latin typeface="Arial" panose="020B0604020202020204" pitchFamily="34" charset="0"/>
              <a:cs typeface="Arial" panose="020B0604020202020204" pitchFamily="34" charset="0"/>
            </a:endParaRPr>
          </a:p>
        </p:txBody>
      </p:sp>
      <p:sp>
        <p:nvSpPr>
          <p:cNvPr id="62" name="ZoneTexte 61"/>
          <p:cNvSpPr txBox="1"/>
          <p:nvPr/>
        </p:nvSpPr>
        <p:spPr>
          <a:xfrm>
            <a:off x="3851610" y="3590133"/>
            <a:ext cx="1300356"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comScore</a:t>
            </a:r>
            <a:endParaRPr lang="fr-CA" b="1" dirty="0">
              <a:solidFill>
                <a:srgbClr val="C00000"/>
              </a:solidFill>
              <a:latin typeface="Arial" panose="020B0604020202020204" pitchFamily="34" charset="0"/>
              <a:cs typeface="Arial" panose="020B0604020202020204" pitchFamily="34" charset="0"/>
            </a:endParaRPr>
          </a:p>
        </p:txBody>
      </p:sp>
      <p:sp>
        <p:nvSpPr>
          <p:cNvPr id="63" name="ZoneTexte 62"/>
          <p:cNvSpPr txBox="1"/>
          <p:nvPr/>
        </p:nvSpPr>
        <p:spPr>
          <a:xfrm>
            <a:off x="3970635" y="4053820"/>
            <a:ext cx="1133645"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vividata</a:t>
            </a:r>
            <a:r>
              <a:rPr lang="fr-CA" b="1" dirty="0">
                <a:solidFill>
                  <a:srgbClr val="C00000"/>
                </a:solidFill>
                <a:latin typeface="Arial" panose="020B0604020202020204" pitchFamily="34" charset="0"/>
                <a:cs typeface="Arial" panose="020B0604020202020204" pitchFamily="34" charset="0"/>
              </a:rPr>
              <a:t>*</a:t>
            </a:r>
          </a:p>
        </p:txBody>
      </p:sp>
      <p:sp>
        <p:nvSpPr>
          <p:cNvPr id="64" name="ZoneTexte 63"/>
          <p:cNvSpPr txBox="1"/>
          <p:nvPr/>
        </p:nvSpPr>
        <p:spPr>
          <a:xfrm>
            <a:off x="3790298" y="4585601"/>
            <a:ext cx="1351652" cy="369332"/>
          </a:xfrm>
          <a:prstGeom prst="rect">
            <a:avLst/>
          </a:prstGeom>
          <a:solidFill>
            <a:schemeClr val="bg1"/>
          </a:solidFill>
        </p:spPr>
        <p:txBody>
          <a:bodyPr wrap="none" rtlCol="0">
            <a:spAutoFit/>
          </a:bodyPr>
          <a:lstStyle/>
          <a:p>
            <a:pPr algn="ctr"/>
            <a:r>
              <a:rPr lang="fr-CA" b="1" dirty="0" err="1" smtClean="0">
                <a:solidFill>
                  <a:srgbClr val="C00000"/>
                </a:solidFill>
                <a:latin typeface="Arial" panose="020B0604020202020204" pitchFamily="34" charset="0"/>
                <a:cs typeface="Arial" panose="020B0604020202020204" pitchFamily="34" charset="0"/>
              </a:rPr>
              <a:t>Numerator</a:t>
            </a:r>
            <a:endParaRPr lang="fr-CA" b="1" dirty="0">
              <a:solidFill>
                <a:srgbClr val="C00000"/>
              </a:solidFill>
              <a:latin typeface="Arial" panose="020B0604020202020204" pitchFamily="34" charset="0"/>
              <a:cs typeface="Arial" panose="020B0604020202020204" pitchFamily="34" charset="0"/>
            </a:endParaRPr>
          </a:p>
        </p:txBody>
      </p:sp>
      <p:sp>
        <p:nvSpPr>
          <p:cNvPr id="65" name="ZoneTexte 64"/>
          <p:cNvSpPr txBox="1"/>
          <p:nvPr/>
        </p:nvSpPr>
        <p:spPr>
          <a:xfrm>
            <a:off x="3838350" y="5049286"/>
            <a:ext cx="1249061" cy="369332"/>
          </a:xfrm>
          <a:prstGeom prst="rect">
            <a:avLst/>
          </a:prstGeom>
          <a:solidFill>
            <a:schemeClr val="bg1"/>
          </a:solidFill>
        </p:spPr>
        <p:txBody>
          <a:bodyPr wrap="none" rtlCol="0">
            <a:spAutoFit/>
          </a:bodyPr>
          <a:lstStyle/>
          <a:p>
            <a:pPr algn="ctr"/>
            <a:r>
              <a:rPr lang="fr-CA" b="1" dirty="0">
                <a:solidFill>
                  <a:srgbClr val="C00000"/>
                </a:solidFill>
                <a:latin typeface="Arial" panose="020B0604020202020204" pitchFamily="34" charset="0"/>
                <a:cs typeface="Arial" panose="020B0604020202020204" pitchFamily="34" charset="0"/>
              </a:rPr>
              <a:t>NUMERIS</a:t>
            </a:r>
          </a:p>
        </p:txBody>
      </p:sp>
      <p:sp>
        <p:nvSpPr>
          <p:cNvPr id="68" name="ZoneTexte 67"/>
          <p:cNvSpPr txBox="1"/>
          <p:nvPr/>
        </p:nvSpPr>
        <p:spPr>
          <a:xfrm>
            <a:off x="3664861" y="5512974"/>
            <a:ext cx="1531188"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CARDonline</a:t>
            </a:r>
            <a:endParaRPr lang="fr-CA" b="1" dirty="0">
              <a:solidFill>
                <a:srgbClr val="C00000"/>
              </a:solidFill>
              <a:latin typeface="Arial" panose="020B0604020202020204" pitchFamily="34" charset="0"/>
              <a:cs typeface="Arial" panose="020B0604020202020204" pitchFamily="34" charset="0"/>
            </a:endParaRPr>
          </a:p>
        </p:txBody>
      </p:sp>
      <p:sp>
        <p:nvSpPr>
          <p:cNvPr id="69" name="ZoneTexte 68"/>
          <p:cNvSpPr txBox="1"/>
          <p:nvPr/>
        </p:nvSpPr>
        <p:spPr>
          <a:xfrm>
            <a:off x="7143270" y="2513602"/>
            <a:ext cx="813043"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cefrio</a:t>
            </a:r>
            <a:endParaRPr lang="fr-CA" b="1" dirty="0">
              <a:solidFill>
                <a:srgbClr val="C00000"/>
              </a:solidFill>
              <a:latin typeface="Arial" panose="020B0604020202020204" pitchFamily="34" charset="0"/>
              <a:cs typeface="Arial" panose="020B0604020202020204" pitchFamily="34" charset="0"/>
            </a:endParaRPr>
          </a:p>
        </p:txBody>
      </p:sp>
      <p:sp>
        <p:nvSpPr>
          <p:cNvPr id="70" name="ZoneTexte 69"/>
          <p:cNvSpPr txBox="1"/>
          <p:nvPr/>
        </p:nvSpPr>
        <p:spPr>
          <a:xfrm>
            <a:off x="6848395" y="3035653"/>
            <a:ext cx="1415772"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Iab</a:t>
            </a:r>
            <a:r>
              <a:rPr lang="fr-CA" b="1" dirty="0">
                <a:solidFill>
                  <a:srgbClr val="C00000"/>
                </a:solidFill>
                <a:latin typeface="Arial" panose="020B0604020202020204" pitchFamily="34" charset="0"/>
                <a:cs typeface="Arial" panose="020B0604020202020204" pitchFamily="34" charset="0"/>
              </a:rPr>
              <a:t> Canada</a:t>
            </a:r>
          </a:p>
        </p:txBody>
      </p:sp>
      <p:sp>
        <p:nvSpPr>
          <p:cNvPr id="71" name="ZoneTexte 70"/>
          <p:cNvSpPr txBox="1"/>
          <p:nvPr/>
        </p:nvSpPr>
        <p:spPr>
          <a:xfrm>
            <a:off x="7066253" y="3577160"/>
            <a:ext cx="954108"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MuStat</a:t>
            </a:r>
            <a:endParaRPr lang="fr-CA" b="1" dirty="0">
              <a:solidFill>
                <a:srgbClr val="C00000"/>
              </a:solidFill>
              <a:latin typeface="Arial" panose="020B0604020202020204" pitchFamily="34" charset="0"/>
              <a:cs typeface="Arial" panose="020B0604020202020204" pitchFamily="34" charset="0"/>
            </a:endParaRPr>
          </a:p>
        </p:txBody>
      </p:sp>
      <p:sp>
        <p:nvSpPr>
          <p:cNvPr id="72" name="ZoneTexte 71"/>
          <p:cNvSpPr txBox="1"/>
          <p:nvPr/>
        </p:nvSpPr>
        <p:spPr>
          <a:xfrm>
            <a:off x="6678698" y="4040847"/>
            <a:ext cx="1800558" cy="369332"/>
          </a:xfrm>
          <a:prstGeom prst="rect">
            <a:avLst/>
          </a:prstGeom>
          <a:solidFill>
            <a:schemeClr val="bg1"/>
          </a:solidFill>
        </p:spPr>
        <p:txBody>
          <a:bodyPr wrap="none" rtlCol="0">
            <a:spAutoFit/>
          </a:bodyPr>
          <a:lstStyle/>
          <a:p>
            <a:pPr algn="ctr"/>
            <a:r>
              <a:rPr lang="fr-CA" b="1" dirty="0">
                <a:solidFill>
                  <a:srgbClr val="C00000"/>
                </a:solidFill>
                <a:latin typeface="Arial" panose="020B0604020202020204" pitchFamily="34" charset="0"/>
                <a:cs typeface="Arial" panose="020B0604020202020204" pitchFamily="34" charset="0"/>
              </a:rPr>
              <a:t>Google Trends</a:t>
            </a:r>
          </a:p>
        </p:txBody>
      </p:sp>
      <p:sp>
        <p:nvSpPr>
          <p:cNvPr id="73" name="ZoneTexte 72"/>
          <p:cNvSpPr txBox="1"/>
          <p:nvPr/>
        </p:nvSpPr>
        <p:spPr>
          <a:xfrm>
            <a:off x="6594572" y="4572628"/>
            <a:ext cx="1826142" cy="369332"/>
          </a:xfrm>
          <a:prstGeom prst="rect">
            <a:avLst/>
          </a:prstGeom>
          <a:solidFill>
            <a:schemeClr val="bg1"/>
          </a:solidFill>
        </p:spPr>
        <p:txBody>
          <a:bodyPr wrap="none" rtlCol="0">
            <a:spAutoFit/>
          </a:bodyPr>
          <a:lstStyle/>
          <a:p>
            <a:pPr algn="ctr"/>
            <a:r>
              <a:rPr lang="fr-CA" b="1" dirty="0">
                <a:solidFill>
                  <a:srgbClr val="C00000"/>
                </a:solidFill>
                <a:latin typeface="Arial" panose="020B0604020202020204" pitchFamily="34" charset="0"/>
                <a:cs typeface="Arial" panose="020B0604020202020204" pitchFamily="34" charset="0"/>
              </a:rPr>
              <a:t>Alertes Google</a:t>
            </a:r>
          </a:p>
        </p:txBody>
      </p:sp>
      <p:sp>
        <p:nvSpPr>
          <p:cNvPr id="74" name="ZoneTexte 73"/>
          <p:cNvSpPr txBox="1"/>
          <p:nvPr/>
        </p:nvSpPr>
        <p:spPr>
          <a:xfrm>
            <a:off x="7104290" y="5036313"/>
            <a:ext cx="800219" cy="369332"/>
          </a:xfrm>
          <a:prstGeom prst="rect">
            <a:avLst/>
          </a:prstGeom>
          <a:solidFill>
            <a:schemeClr val="bg1"/>
          </a:solidFill>
        </p:spPr>
        <p:txBody>
          <a:bodyPr wrap="none" rtlCol="0">
            <a:spAutoFit/>
          </a:bodyPr>
          <a:lstStyle/>
          <a:p>
            <a:pPr algn="ctr"/>
            <a:r>
              <a:rPr lang="fr-CA" b="1" dirty="0">
                <a:solidFill>
                  <a:srgbClr val="C00000"/>
                </a:solidFill>
                <a:latin typeface="Arial" panose="020B0604020202020204" pitchFamily="34" charset="0"/>
                <a:cs typeface="Arial" panose="020B0604020202020204" pitchFamily="34" charset="0"/>
              </a:rPr>
              <a:t>Alexa</a:t>
            </a:r>
          </a:p>
        </p:txBody>
      </p:sp>
      <p:sp>
        <p:nvSpPr>
          <p:cNvPr id="75" name="ZoneTexte 74"/>
          <p:cNvSpPr txBox="1"/>
          <p:nvPr/>
        </p:nvSpPr>
        <p:spPr>
          <a:xfrm>
            <a:off x="6603789" y="5500001"/>
            <a:ext cx="1736374" cy="369332"/>
          </a:xfrm>
          <a:prstGeom prst="rect">
            <a:avLst/>
          </a:prstGeom>
          <a:solidFill>
            <a:schemeClr val="bg1"/>
          </a:solidFill>
        </p:spPr>
        <p:txBody>
          <a:bodyPr wrap="none" rtlCol="0">
            <a:spAutoFit/>
          </a:bodyPr>
          <a:lstStyle/>
          <a:p>
            <a:pPr algn="ctr"/>
            <a:r>
              <a:rPr lang="fr-CA" b="1" dirty="0" err="1">
                <a:solidFill>
                  <a:srgbClr val="C00000"/>
                </a:solidFill>
                <a:latin typeface="Arial" panose="020B0604020202020204" pitchFamily="34" charset="0"/>
                <a:cs typeface="Arial" panose="020B0604020202020204" pitchFamily="34" charset="0"/>
              </a:rPr>
              <a:t>socialmention</a:t>
            </a:r>
            <a:endParaRPr lang="fr-CA"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673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18</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299226"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ANALYSE </a:t>
            </a:r>
            <a:r>
              <a:rPr lang="fr-CA" sz="3600" b="1" dirty="0" smtClean="0">
                <a:solidFill>
                  <a:srgbClr val="C00000"/>
                </a:solidFill>
                <a:latin typeface="Arial" panose="020B0604020202020204" pitchFamily="34" charset="0"/>
                <a:cs typeface="Arial" panose="020B0604020202020204" pitchFamily="34" charset="0"/>
              </a:rPr>
              <a:t>DES CONSOMMATEURS </a:t>
            </a:r>
            <a:endParaRPr lang="fr-CA" sz="3600" b="1" dirty="0">
              <a:solidFill>
                <a:srgbClr val="C00000"/>
              </a:solidFill>
              <a:latin typeface="Arial" panose="020B0604020202020204" pitchFamily="34" charset="0"/>
              <a:cs typeface="Arial" panose="020B0604020202020204" pitchFamily="34" charset="0"/>
            </a:endParaRP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070922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19</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 name="Rectangle 2"/>
          <p:cNvSpPr/>
          <p:nvPr/>
        </p:nvSpPr>
        <p:spPr>
          <a:xfrm>
            <a:off x="3295649" y="1842557"/>
            <a:ext cx="7600951" cy="3785652"/>
          </a:xfrm>
          <a:prstGeom prst="rect">
            <a:avLst/>
          </a:prstGeom>
        </p:spPr>
        <p:txBody>
          <a:bodyPr wrap="square">
            <a:spAutoFit/>
          </a:bodyPr>
          <a:lstStyle/>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Qui achète ? Qui utilise/consomme le produit ? / Motivations / Freins / Attentes / Priorités et Catégories de clients potentiels </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Quels sont les facteurs de risques associés à l’achat du produit/ service?  Économique? Fonctionnel? Social? Psychologique? Bref, le niveau d’implication?</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Habitudes d’achat : fréquence, saison, jour, etc. </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Le processus décisionnel (qu’aujourd’hui je distingue du processus d’achat et qui est déterminé par le niveau d’implication) devrait être aussi être une partie importante de la compréhension du consommateur. </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Le processus d'achat : quels sont les facteurs d’influences externes et / ou situationnels?  Rationnel ou émotif ?</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Durée du cycle d’achat : automobile plus long qu'un tube de dentifrice</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L’expérience : répond-elle aux attentes ?</a:t>
            </a:r>
          </a:p>
          <a:p>
            <a:pPr marL="166520" indent="-166520">
              <a:buFont typeface="Wingdings" panose="05000000000000000000" pitchFamily="2" charset="2"/>
              <a:buChar char="ü"/>
            </a:pPr>
            <a:r>
              <a:rPr lang="fr-CA" sz="1600" dirty="0">
                <a:latin typeface="Arial" panose="020B0604020202020204" pitchFamily="34" charset="0"/>
                <a:cs typeface="Arial" panose="020B0604020202020204" pitchFamily="34" charset="0"/>
              </a:rPr>
              <a:t>Les non-consommateurs : Qui sont-ils ?  Pourquoi ne consomment-ils pas? Quels sont leurs freins?</a:t>
            </a:r>
          </a:p>
        </p:txBody>
      </p:sp>
      <p:sp>
        <p:nvSpPr>
          <p:cNvPr id="4" name="Rectangle 3"/>
          <p:cNvSpPr/>
          <p:nvPr/>
        </p:nvSpPr>
        <p:spPr>
          <a:xfrm>
            <a:off x="2257424" y="524026"/>
            <a:ext cx="4249881" cy="369332"/>
          </a:xfrm>
          <a:prstGeom prst="rect">
            <a:avLst/>
          </a:prstGeom>
        </p:spPr>
        <p:txBody>
          <a:bodyPr wrap="none">
            <a:spAutoFit/>
          </a:bodyPr>
          <a:lstStyle/>
          <a:p>
            <a:pPr algn="just"/>
            <a:r>
              <a:rPr lang="fr-CA" b="1" dirty="0" smtClean="0">
                <a:latin typeface="Arial" panose="020B0604020202020204" pitchFamily="34" charset="0"/>
                <a:cs typeface="Arial" panose="020B0604020202020204" pitchFamily="34" charset="0"/>
              </a:rPr>
              <a:t>Compréhension des consommateurs</a:t>
            </a:r>
            <a:endParaRPr lang="fr-CA" b="1" dirty="0">
              <a:solidFill>
                <a:srgbClr val="F4B8AE"/>
              </a:solidFill>
              <a:latin typeface="Arial" panose="020B0604020202020204" pitchFamily="34" charset="0"/>
              <a:cs typeface="Arial" panose="020B0604020202020204" pitchFamily="34" charset="0"/>
            </a:endParaRPr>
          </a:p>
        </p:txBody>
      </p:sp>
      <p:sp>
        <p:nvSpPr>
          <p:cNvPr id="9" name="Espace réservé du contenu 2"/>
          <p:cNvSpPr txBox="1">
            <a:spLocks/>
          </p:cNvSpPr>
          <p:nvPr/>
        </p:nvSpPr>
        <p:spPr>
          <a:xfrm>
            <a:off x="367362" y="1842557"/>
            <a:ext cx="27282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DES CONSOMMATEURS</a:t>
            </a:r>
            <a:endParaRPr lang="fr-CA" sz="2000" b="1" dirty="0">
              <a:latin typeface="Arial" panose="020B0604020202020204" pitchFamily="34" charset="0"/>
              <a:cs typeface="Arial" panose="020B0604020202020204" pitchFamily="34" charset="0"/>
            </a:endParaRPr>
          </a:p>
          <a:p>
            <a:pPr marL="0" indent="0">
              <a:buNone/>
            </a:pP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087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6064583"/>
            <a:ext cx="563169" cy="563169"/>
          </a:xfrm>
          <a:prstGeom prst="rect">
            <a:avLst/>
          </a:prstGeom>
        </p:spPr>
      </p:pic>
      <p:sp>
        <p:nvSpPr>
          <p:cNvPr id="9" name="Espace réservé du numéro de diapositive 8"/>
          <p:cNvSpPr>
            <a:spLocks noGrp="1"/>
          </p:cNvSpPr>
          <p:nvPr>
            <p:ph type="sldNum" sz="quarter" idx="12"/>
          </p:nvPr>
        </p:nvSpPr>
        <p:spPr>
          <a:xfrm>
            <a:off x="8624837" y="6356350"/>
            <a:ext cx="2743200" cy="365125"/>
          </a:xfrm>
        </p:spPr>
        <p:txBody>
          <a:bodyPr/>
          <a:lstStyle/>
          <a:p>
            <a:fld id="{B5081466-AFAF-46B3-8E2C-80A443911235}" type="slidenum">
              <a:rPr lang="fr-CA" smtClean="0"/>
              <a:t>2</a:t>
            </a:fld>
            <a:endParaRPr lang="fr-CA" dirty="0"/>
          </a:p>
        </p:txBody>
      </p:sp>
      <p:sp>
        <p:nvSpPr>
          <p:cNvPr id="15" name="ZoneTexte 14"/>
          <p:cNvSpPr txBox="1"/>
          <p:nvPr/>
        </p:nvSpPr>
        <p:spPr>
          <a:xfrm>
            <a:off x="7749619" y="5001165"/>
            <a:ext cx="2991525" cy="738664"/>
          </a:xfrm>
          <a:prstGeom prst="rect">
            <a:avLst/>
          </a:prstGeom>
          <a:noFill/>
        </p:spPr>
        <p:txBody>
          <a:bodyPr wrap="none" rtlCol="0">
            <a:spAutoFit/>
          </a:bodyPr>
          <a:lstStyle/>
          <a:p>
            <a:r>
              <a:rPr lang="fr-CA" sz="1400" b="1" i="1" dirty="0">
                <a:solidFill>
                  <a:srgbClr val="C00000"/>
                </a:solidFill>
                <a:latin typeface="Arial" panose="020B0604020202020204" pitchFamily="34" charset="0"/>
                <a:cs typeface="Arial" panose="020B0604020202020204" pitchFamily="34" charset="0"/>
              </a:rPr>
              <a:t>Sylvain Desrochers</a:t>
            </a:r>
          </a:p>
          <a:p>
            <a:r>
              <a:rPr lang="fr-CA" sz="1400" i="1" dirty="0">
                <a:solidFill>
                  <a:srgbClr val="C00000"/>
                </a:solidFill>
                <a:latin typeface="Arial" panose="020B0604020202020204" pitchFamily="34" charset="0"/>
                <a:cs typeface="Arial" panose="020B0604020202020204" pitchFamily="34" charset="0"/>
              </a:rPr>
              <a:t>Responsable, Certificat de publicité</a:t>
            </a:r>
          </a:p>
          <a:p>
            <a:r>
              <a:rPr lang="fr-CA" sz="1400" i="1" dirty="0">
                <a:solidFill>
                  <a:srgbClr val="C00000"/>
                </a:solidFill>
                <a:latin typeface="Arial" panose="020B0604020202020204" pitchFamily="34" charset="0"/>
                <a:cs typeface="Arial" panose="020B0604020202020204" pitchFamily="34" charset="0"/>
              </a:rPr>
              <a:t>Université de Montréal</a:t>
            </a:r>
          </a:p>
        </p:txBody>
      </p:sp>
      <p:sp>
        <p:nvSpPr>
          <p:cNvPr id="19" name="Espace réservé du contenu 2"/>
          <p:cNvSpPr txBox="1">
            <a:spLocks/>
          </p:cNvSpPr>
          <p:nvPr/>
        </p:nvSpPr>
        <p:spPr>
          <a:xfrm>
            <a:off x="1331259" y="508000"/>
            <a:ext cx="10022541" cy="3875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4000" b="1" dirty="0">
                <a:solidFill>
                  <a:srgbClr val="C00000"/>
                </a:solidFill>
                <a:latin typeface="Arial" panose="020B0604020202020204" pitchFamily="34" charset="0"/>
                <a:cs typeface="Arial" panose="020B0604020202020204" pitchFamily="34" charset="0"/>
              </a:rPr>
              <a:t>Il y a plusieurs formes, plusieurs variantes de structure de plan de communication. </a:t>
            </a:r>
            <a:r>
              <a:rPr lang="fr-CA" sz="4000" b="1" dirty="0">
                <a:solidFill>
                  <a:schemeClr val="bg1">
                    <a:lumMod val="65000"/>
                  </a:schemeClr>
                </a:solidFill>
                <a:latin typeface="Arial" panose="020B0604020202020204" pitchFamily="34" charset="0"/>
                <a:cs typeface="Arial" panose="020B0604020202020204" pitchFamily="34" charset="0"/>
              </a:rPr>
              <a:t>Chaque agence, chaque groupe de communication possède « son modèle », sa philosophie et son approche… </a:t>
            </a:r>
            <a:r>
              <a:rPr lang="fr-CA" sz="4000" b="1" dirty="0">
                <a:solidFill>
                  <a:srgbClr val="C00000"/>
                </a:solidFill>
                <a:latin typeface="Arial" panose="020B0604020202020204" pitchFamily="34" charset="0"/>
                <a:cs typeface="Arial" panose="020B0604020202020204" pitchFamily="34" charset="0"/>
              </a:rPr>
              <a:t>Voici la nôtre.</a:t>
            </a:r>
          </a:p>
          <a:p>
            <a:pPr marL="0" indent="0">
              <a:lnSpc>
                <a:spcPct val="100000"/>
              </a:lnSpc>
              <a:buFont typeface="Arial" panose="020B0604020202020204" pitchFamily="34" charset="0"/>
              <a:buNone/>
            </a:pPr>
            <a:endParaRPr lang="fr-CA" sz="4000" b="1" dirty="0">
              <a:solidFill>
                <a:schemeClr val="bg1">
                  <a:lumMod val="65000"/>
                </a:schemeClr>
              </a:solidFill>
              <a:latin typeface="Arial" panose="020B0604020202020204" pitchFamily="34" charset="0"/>
              <a:cs typeface="Arial" panose="020B0604020202020204" pitchFamily="34" charset="0"/>
            </a:endParaRPr>
          </a:p>
        </p:txBody>
      </p:sp>
      <p:sp>
        <p:nvSpPr>
          <p:cNvPr id="20" name="ZoneTexte 19"/>
          <p:cNvSpPr txBox="1"/>
          <p:nvPr/>
        </p:nvSpPr>
        <p:spPr>
          <a:xfrm>
            <a:off x="417028" y="146090"/>
            <a:ext cx="755335" cy="1323439"/>
          </a:xfrm>
          <a:prstGeom prst="rect">
            <a:avLst/>
          </a:prstGeom>
          <a:noFill/>
        </p:spPr>
        <p:txBody>
          <a:bodyPr wrap="none" rtlCol="0">
            <a:spAutoFit/>
          </a:bodyPr>
          <a:lstStyle/>
          <a:p>
            <a:r>
              <a:rPr lang="fr-CA" sz="8000" b="1" dirty="0">
                <a:solidFill>
                  <a:srgbClr val="C00000"/>
                </a:solidFill>
                <a:latin typeface="Arial" panose="020B0604020202020204" pitchFamily="34" charset="0"/>
                <a:cs typeface="Arial" panose="020B0604020202020204" pitchFamily="34" charset="0"/>
              </a:rPr>
              <a:t>«</a:t>
            </a:r>
          </a:p>
        </p:txBody>
      </p:sp>
      <p:sp>
        <p:nvSpPr>
          <p:cNvPr id="21" name="ZoneTexte 20"/>
          <p:cNvSpPr txBox="1"/>
          <p:nvPr/>
        </p:nvSpPr>
        <p:spPr>
          <a:xfrm rot="10800000">
            <a:off x="9357392" y="3379556"/>
            <a:ext cx="755335" cy="1323439"/>
          </a:xfrm>
          <a:prstGeom prst="rect">
            <a:avLst/>
          </a:prstGeom>
          <a:noFill/>
        </p:spPr>
        <p:txBody>
          <a:bodyPr wrap="none" rtlCol="0">
            <a:spAutoFit/>
          </a:bodyPr>
          <a:lstStyle/>
          <a:p>
            <a:r>
              <a:rPr lang="fr-CA" sz="8000" b="1" dirty="0">
                <a:solidFill>
                  <a:srgbClr val="C00000"/>
                </a:solidFill>
                <a:latin typeface="Arial" panose="020B0604020202020204" pitchFamily="34" charset="0"/>
                <a:cs typeface="Arial" panose="020B0604020202020204" pitchFamily="34" charset="0"/>
              </a:rPr>
              <a:t>«</a:t>
            </a:r>
          </a:p>
        </p:txBody>
      </p:sp>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2293" y="4828720"/>
            <a:ext cx="1003293" cy="100329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2572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6604957" y="1562100"/>
            <a:ext cx="4938694" cy="4140097"/>
          </a:xfrm>
          <a:prstGeom prst="rect">
            <a:avLst/>
          </a:prstGeom>
        </p:spPr>
      </p:pic>
      <p:sp>
        <p:nvSpPr>
          <p:cNvPr id="6" name="Rectangle 5"/>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8" name="Image 7"/>
          <p:cNvPicPr>
            <a:picLocks noChangeAspect="1"/>
          </p:cNvPicPr>
          <p:nvPr/>
        </p:nvPicPr>
        <p:blipFill>
          <a:blip r:embed="rId5"/>
          <a:stretch>
            <a:fillRect/>
          </a:stretch>
        </p:blipFill>
        <p:spPr>
          <a:xfrm>
            <a:off x="388266" y="524026"/>
            <a:ext cx="1572914" cy="596728"/>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0" name="Rectangle 9"/>
          <p:cNvSpPr/>
          <p:nvPr/>
        </p:nvSpPr>
        <p:spPr>
          <a:xfrm>
            <a:off x="2257424" y="524026"/>
            <a:ext cx="4249881" cy="369332"/>
          </a:xfrm>
          <a:prstGeom prst="rect">
            <a:avLst/>
          </a:prstGeom>
        </p:spPr>
        <p:txBody>
          <a:bodyPr wrap="none">
            <a:spAutoFit/>
          </a:bodyPr>
          <a:lstStyle/>
          <a:p>
            <a:pPr algn="just"/>
            <a:r>
              <a:rPr lang="fr-CA" b="1" dirty="0" smtClean="0">
                <a:latin typeface="Arial" panose="020B0604020202020204" pitchFamily="34" charset="0"/>
                <a:cs typeface="Arial" panose="020B0604020202020204" pitchFamily="34" charset="0"/>
              </a:rPr>
              <a:t>Compréhension des consommateurs</a:t>
            </a:r>
            <a:endParaRPr lang="fr-CA" b="1" dirty="0">
              <a:solidFill>
                <a:srgbClr val="F4B8AE"/>
              </a:solidFill>
              <a:latin typeface="Arial" panose="020B0604020202020204" pitchFamily="34" charset="0"/>
              <a:cs typeface="Arial" panose="020B0604020202020204" pitchFamily="34" charset="0"/>
            </a:endParaRPr>
          </a:p>
        </p:txBody>
      </p:sp>
      <p:sp>
        <p:nvSpPr>
          <p:cNvPr id="11" name="ZoneTexte 10"/>
          <p:cNvSpPr txBox="1"/>
          <p:nvPr/>
        </p:nvSpPr>
        <p:spPr>
          <a:xfrm>
            <a:off x="3295650" y="1495425"/>
            <a:ext cx="2762250" cy="4278094"/>
          </a:xfrm>
          <a:prstGeom prst="rect">
            <a:avLst/>
          </a:prstGeom>
          <a:noFill/>
        </p:spPr>
        <p:txBody>
          <a:bodyPr wrap="square" rtlCol="0">
            <a:spAutoFit/>
          </a:bodyPr>
          <a:lstStyle/>
          <a:p>
            <a:r>
              <a:rPr lang="fr-CA" sz="1600" dirty="0" smtClean="0">
                <a:latin typeface="Arial" panose="020B0604020202020204" pitchFamily="34" charset="0"/>
                <a:cs typeface="Arial" panose="020B0604020202020204" pitchFamily="34" charset="0"/>
              </a:rPr>
              <a:t>Le portrait des consommateurs doit inclure 2 types de descriptifs: </a:t>
            </a:r>
          </a:p>
          <a:p>
            <a:endParaRPr lang="fr-CA" sz="1600" dirty="0" smtClean="0">
              <a:latin typeface="Arial" panose="020B0604020202020204" pitchFamily="34" charset="0"/>
              <a:cs typeface="Arial" panose="020B0604020202020204" pitchFamily="34" charset="0"/>
            </a:endParaRPr>
          </a:p>
          <a:p>
            <a:endParaRPr lang="fr-CA"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r-CA" sz="1600" dirty="0" smtClean="0">
                <a:latin typeface="Arial" panose="020B0604020202020204" pitchFamily="34" charset="0"/>
                <a:cs typeface="Arial" panose="020B0604020202020204" pitchFamily="34" charset="0"/>
              </a:rPr>
              <a:t>Par critère </a:t>
            </a:r>
            <a:r>
              <a:rPr lang="fr-CA" sz="1600" dirty="0" err="1" smtClean="0">
                <a:latin typeface="Arial" panose="020B0604020202020204" pitchFamily="34" charset="0"/>
                <a:cs typeface="Arial" panose="020B0604020202020204" pitchFamily="34" charset="0"/>
              </a:rPr>
              <a:t>socio-démographique</a:t>
            </a:r>
            <a:r>
              <a:rPr lang="fr-CA" sz="1600" dirty="0" smtClean="0">
                <a:latin typeface="Arial" panose="020B0604020202020204" pitchFamily="34" charset="0"/>
                <a:cs typeface="Arial" panose="020B0604020202020204" pitchFamily="34" charset="0"/>
              </a:rPr>
              <a:t> (âge, sexe, revenu, éducation, marché urbain vs semi-urbain vs rural</a:t>
            </a:r>
          </a:p>
          <a:p>
            <a:pPr marL="285750" indent="-285750">
              <a:buFont typeface="Wingdings" panose="05000000000000000000" pitchFamily="2" charset="2"/>
              <a:buChar char="ü"/>
            </a:pPr>
            <a:endParaRPr lang="fr-CA" sz="16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fr-CA" sz="16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fr-CA" sz="1600" dirty="0" smtClean="0">
                <a:latin typeface="Arial" panose="020B0604020202020204" pitchFamily="34" charset="0"/>
                <a:cs typeface="Arial" panose="020B0604020202020204" pitchFamily="34" charset="0"/>
              </a:rPr>
              <a:t>Par critère </a:t>
            </a:r>
            <a:r>
              <a:rPr lang="fr-CA" sz="1600" dirty="0" err="1" smtClean="0">
                <a:latin typeface="Arial" panose="020B0604020202020204" pitchFamily="34" charset="0"/>
                <a:cs typeface="Arial" panose="020B0604020202020204" pitchFamily="34" charset="0"/>
              </a:rPr>
              <a:t>psychographique</a:t>
            </a:r>
            <a:r>
              <a:rPr lang="fr-CA" sz="1600" dirty="0" smtClean="0">
                <a:latin typeface="Arial" panose="020B0604020202020204" pitchFamily="34" charset="0"/>
                <a:cs typeface="Arial" panose="020B0604020202020204" pitchFamily="34" charset="0"/>
              </a:rPr>
              <a:t> (personnalité, valeurs, états d’âme et réceptivité du consommateur) </a:t>
            </a:r>
            <a:endParaRPr lang="en-CA" sz="1600" dirty="0">
              <a:latin typeface="Arial" panose="020B0604020202020204" pitchFamily="34" charset="0"/>
              <a:cs typeface="Arial" panose="020B0604020202020204" pitchFamily="34" charset="0"/>
            </a:endParaRPr>
          </a:p>
        </p:txBody>
      </p:sp>
      <p:sp>
        <p:nvSpPr>
          <p:cNvPr id="14" name="Espace réservé du contenu 2"/>
          <p:cNvSpPr txBox="1">
            <a:spLocks/>
          </p:cNvSpPr>
          <p:nvPr/>
        </p:nvSpPr>
        <p:spPr>
          <a:xfrm>
            <a:off x="367362" y="1842557"/>
            <a:ext cx="27282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DES CONSOMMATEURS</a:t>
            </a:r>
            <a:endParaRPr lang="fr-CA" sz="2000" b="1" dirty="0">
              <a:latin typeface="Arial" panose="020B0604020202020204" pitchFamily="34" charset="0"/>
              <a:cs typeface="Arial" panose="020B0604020202020204" pitchFamily="34" charset="0"/>
            </a:endParaRPr>
          </a:p>
          <a:p>
            <a:pPr marL="0" indent="0">
              <a:buNone/>
            </a:pP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15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21</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299226"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ANALYSE DE LA </a:t>
            </a:r>
            <a:r>
              <a:rPr lang="fr-CA" sz="3600" b="1" dirty="0" smtClean="0">
                <a:solidFill>
                  <a:srgbClr val="C00000"/>
                </a:solidFill>
                <a:latin typeface="Arial" panose="020B0604020202020204" pitchFamily="34" charset="0"/>
                <a:cs typeface="Arial" panose="020B0604020202020204" pitchFamily="34" charset="0"/>
              </a:rPr>
              <a:t>MARQUE</a:t>
            </a:r>
            <a:endParaRPr lang="fr-CA" sz="3600" b="1" dirty="0">
              <a:solidFill>
                <a:srgbClr val="C00000"/>
              </a:solidFill>
              <a:latin typeface="Arial" panose="020B0604020202020204" pitchFamily="34" charset="0"/>
              <a:cs typeface="Arial" panose="020B0604020202020204" pitchFamily="34" charset="0"/>
            </a:endParaRP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130453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581800" y="6826"/>
            <a:ext cx="9637265" cy="4555325"/>
          </a:xfrm>
          <a:prstGeom prst="rect">
            <a:avLst/>
          </a:prstGeom>
        </p:spPr>
      </p:pic>
      <p:sp>
        <p:nvSpPr>
          <p:cNvPr id="3" name="Espace réservé du contenu 2"/>
          <p:cNvSpPr>
            <a:spLocks noGrp="1"/>
          </p:cNvSpPr>
          <p:nvPr>
            <p:ph idx="1"/>
          </p:nvPr>
        </p:nvSpPr>
        <p:spPr>
          <a:xfrm>
            <a:off x="5938876" y="2743201"/>
            <a:ext cx="2616693" cy="3352800"/>
          </a:xfrm>
          <a:solidFill>
            <a:schemeClr val="bg1"/>
          </a:solidFill>
          <a:ln>
            <a:solidFill>
              <a:schemeClr val="bg1">
                <a:lumMod val="65000"/>
              </a:schemeClr>
            </a:solidFill>
          </a:ln>
        </p:spPr>
        <p:txBody>
          <a:bodyPr>
            <a:normAutofit/>
          </a:bodyPr>
          <a:lstStyle/>
          <a:p>
            <a:pPr marL="0" indent="0" algn="ctr">
              <a:lnSpc>
                <a:spcPct val="100000"/>
              </a:lnSpc>
              <a:buNone/>
            </a:pPr>
            <a:endParaRPr lang="fr-CA" sz="600" b="1"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Vision</a:t>
            </a:r>
            <a:endParaRPr lang="fr-CA" sz="1800" dirty="0">
              <a:solidFill>
                <a:srgbClr val="E68014"/>
              </a:solidFill>
              <a:latin typeface="Arial" panose="020B0604020202020204" pitchFamily="34" charset="0"/>
              <a:cs typeface="Arial" panose="020B0604020202020204" pitchFamily="34" charset="0"/>
            </a:endParaRPr>
          </a:p>
          <a:p>
            <a:pPr marL="0" indent="0" algn="just">
              <a:lnSpc>
                <a:spcPct val="100000"/>
              </a:lnSpc>
              <a:buNone/>
            </a:pPr>
            <a:r>
              <a:rPr lang="fr-CA" altLang="fr-FR" sz="1300" dirty="0">
                <a:latin typeface="Arial" panose="020B0604020202020204" pitchFamily="34" charset="0"/>
                <a:cs typeface="Arial" panose="020B0604020202020204" pitchFamily="34" charset="0"/>
              </a:rPr>
              <a:t>La vision est l’énoncé qui définit ce que la société espère accomplir, tout en s’assurant de répondre aux attentes des parties prenantes.  C’est un </a:t>
            </a:r>
            <a:r>
              <a:rPr lang="fr-CA" altLang="fr-FR" sz="1300" dirty="0">
                <a:solidFill>
                  <a:srgbClr val="FF6805"/>
                </a:solidFill>
                <a:latin typeface="Arial" panose="020B0604020202020204" pitchFamily="34" charset="0"/>
                <a:cs typeface="Arial" panose="020B0604020202020204" pitchFamily="34" charset="0"/>
              </a:rPr>
              <a:t>énoncé émotif</a:t>
            </a:r>
            <a:r>
              <a:rPr lang="fr-CA" altLang="fr-FR" sz="1300" dirty="0">
                <a:latin typeface="Arial" panose="020B0604020202020204" pitchFamily="34" charset="0"/>
                <a:cs typeface="Arial" panose="020B0604020202020204" pitchFamily="34" charset="0"/>
              </a:rPr>
              <a:t>, qui doit inspirer l’équipe, tout en décrivant l’unicité de l’entreprise.</a:t>
            </a:r>
            <a:endParaRPr lang="fr-CA" sz="1300" dirty="0">
              <a:solidFill>
                <a:srgbClr val="E68014"/>
              </a:solidFill>
              <a:latin typeface="Arial" panose="020B0604020202020204" pitchFamily="34" charset="0"/>
              <a:cs typeface="Arial" panose="020B0604020202020204" pitchFamily="34" charset="0"/>
            </a:endParaRPr>
          </a:p>
          <a:p>
            <a:pPr marL="0" indent="0" algn="just">
              <a:lnSpc>
                <a:spcPct val="100000"/>
              </a:lnSpc>
              <a:buNone/>
            </a:pPr>
            <a:endParaRPr lang="fr-CA" sz="1300" dirty="0">
              <a:latin typeface="Arial" panose="020B0604020202020204" pitchFamily="34" charset="0"/>
              <a:cs typeface="Arial" panose="020B0604020202020204" pitchFamily="34" charset="0"/>
            </a:endParaRPr>
          </a:p>
          <a:p>
            <a:pPr marL="0" indent="0" algn="just">
              <a:lnSpc>
                <a:spcPct val="100000"/>
              </a:lnSpc>
              <a:buNone/>
            </a:pPr>
            <a:endParaRPr lang="fr-CA" sz="1300" dirty="0">
              <a:latin typeface="Arial" panose="020B0604020202020204" pitchFamily="34" charset="0"/>
              <a:cs typeface="Arial" panose="020B0604020202020204" pitchFamily="34" charset="0"/>
            </a:endParaRPr>
          </a:p>
          <a:p>
            <a:pPr marL="0" indent="0" algn="just">
              <a:lnSpc>
                <a:spcPct val="150000"/>
              </a:lnSpc>
              <a:buNone/>
            </a:pPr>
            <a:endParaRPr lang="fr-CA" sz="13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None/>
            </a:pPr>
            <a:endParaRPr lang="fr-CA" sz="2000" b="1" dirty="0">
              <a:latin typeface="Arial" panose="020B0604020202020204" pitchFamily="34" charset="0"/>
              <a:cs typeface="Arial" panose="020B0604020202020204" pitchFamily="34" charset="0"/>
            </a:endParaRPr>
          </a:p>
          <a:p>
            <a:pPr marL="0" indent="0">
              <a:buNone/>
            </a:pPr>
            <a:r>
              <a:rPr lang="fr-CA" sz="1600" i="1" dirty="0">
                <a:latin typeface="Arial" panose="020B0604020202020204" pitchFamily="34" charset="0"/>
                <a:cs typeface="Arial" panose="020B0604020202020204" pitchFamily="34" charset="0"/>
              </a:rPr>
              <a:t>Profil de</a:t>
            </a:r>
          </a:p>
          <a:p>
            <a:pPr marL="0" indent="0">
              <a:buNone/>
            </a:pPr>
            <a:r>
              <a:rPr lang="fr-CA" sz="1600" i="1" dirty="0">
                <a:latin typeface="Arial" panose="020B0604020202020204" pitchFamily="34" charset="0"/>
                <a:cs typeface="Arial" panose="020B0604020202020204" pitchFamily="34" charset="0"/>
              </a:rPr>
              <a:t>l’entreprise</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6" name="Espace réservé du contenu 2"/>
          <p:cNvSpPr txBox="1">
            <a:spLocks/>
          </p:cNvSpPr>
          <p:nvPr/>
        </p:nvSpPr>
        <p:spPr>
          <a:xfrm>
            <a:off x="2954373" y="2748844"/>
            <a:ext cx="2616693" cy="3352800"/>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fr-CA" sz="600" b="1"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Mission</a:t>
            </a:r>
            <a:endParaRPr lang="fr-CA" sz="1800" dirty="0">
              <a:solidFill>
                <a:srgbClr val="E68014"/>
              </a:solidFill>
              <a:latin typeface="Arial" panose="020B0604020202020204" pitchFamily="34" charset="0"/>
              <a:cs typeface="Arial" panose="020B0604020202020204" pitchFamily="34" charset="0"/>
            </a:endParaRPr>
          </a:p>
          <a:p>
            <a:pPr marL="0" indent="0" algn="just">
              <a:buNone/>
            </a:pPr>
            <a:r>
              <a:rPr lang="fr-CA" altLang="fr-FR" sz="1300" dirty="0">
                <a:latin typeface="Arial" panose="020B0604020202020204" pitchFamily="34" charset="0"/>
                <a:cs typeface="Arial" panose="020B0604020202020204" pitchFamily="34" charset="0"/>
              </a:rPr>
              <a:t>La mission est l’énoncé qui exprime le but/mandat d’une organisation ou la fonction principale de cette organisation, ce qu’elle essaie d’accomplir dans l’environnement et la société. </a:t>
            </a:r>
            <a:r>
              <a:rPr lang="fr-CA" altLang="fr-FR" sz="1300" dirty="0">
                <a:solidFill>
                  <a:srgbClr val="FF6805"/>
                </a:solidFill>
                <a:latin typeface="Arial" panose="020B0604020202020204" pitchFamily="34" charset="0"/>
                <a:cs typeface="Arial" panose="020B0604020202020204" pitchFamily="34" charset="0"/>
              </a:rPr>
              <a:t>En d’autres mots, l’énoncé doit donner le but et les objectifs généraux de l’organisation.</a:t>
            </a:r>
            <a:endParaRPr lang="fr-CA" sz="1300" dirty="0">
              <a:latin typeface="Arial" panose="020B0604020202020204" pitchFamily="34" charset="0"/>
              <a:cs typeface="Arial" panose="020B0604020202020204" pitchFamily="34" charset="0"/>
            </a:endParaRPr>
          </a:p>
          <a:p>
            <a:pPr marL="0" indent="0" algn="just">
              <a:lnSpc>
                <a:spcPct val="150000"/>
              </a:lnSpc>
              <a:buFont typeface="Arial" panose="020B0604020202020204" pitchFamily="34" charset="0"/>
              <a:buNone/>
            </a:pPr>
            <a:endParaRPr lang="fr-CA" sz="1300" dirty="0">
              <a:latin typeface="Arial" panose="020B0604020202020204" pitchFamily="34" charset="0"/>
              <a:cs typeface="Arial" panose="020B0604020202020204" pitchFamily="34" charset="0"/>
            </a:endParaRPr>
          </a:p>
        </p:txBody>
      </p:sp>
      <p:sp>
        <p:nvSpPr>
          <p:cNvPr id="7" name="Espace réservé du contenu 2"/>
          <p:cNvSpPr txBox="1">
            <a:spLocks/>
          </p:cNvSpPr>
          <p:nvPr/>
        </p:nvSpPr>
        <p:spPr>
          <a:xfrm>
            <a:off x="8976996" y="2754487"/>
            <a:ext cx="2616693" cy="3352800"/>
          </a:xfrm>
          <a:prstGeom prst="rect">
            <a:avLst/>
          </a:prstGeom>
          <a:solidFill>
            <a:schemeClr val="bg1"/>
          </a:solidFill>
          <a:ln>
            <a:solidFill>
              <a:schemeClr val="bg1">
                <a:lumMod val="6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6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Valeurs</a:t>
            </a:r>
            <a:endParaRPr lang="fr-CA" sz="1800" dirty="0">
              <a:solidFill>
                <a:srgbClr val="E68014"/>
              </a:solidFill>
              <a:latin typeface="Arial" panose="020B0604020202020204" pitchFamily="34" charset="0"/>
              <a:cs typeface="Arial" panose="020B0604020202020204" pitchFamily="34" charset="0"/>
            </a:endParaRPr>
          </a:p>
          <a:p>
            <a:pPr marL="0" indent="0" algn="just">
              <a:lnSpc>
                <a:spcPct val="100000"/>
              </a:lnSpc>
              <a:buNone/>
            </a:pPr>
            <a:r>
              <a:rPr lang="fr-CA" altLang="fr-FR" sz="1300" dirty="0">
                <a:solidFill>
                  <a:srgbClr val="FF6805"/>
                </a:solidFill>
                <a:latin typeface="Arial" panose="020B0604020202020204" pitchFamily="34" charset="0"/>
                <a:cs typeface="Arial" panose="020B0604020202020204" pitchFamily="34" charset="0"/>
              </a:rPr>
              <a:t>Les valeurs représentent les croyances fondamentales de l’organisation </a:t>
            </a:r>
            <a:r>
              <a:rPr lang="fr-CA" altLang="fr-FR" sz="1300" dirty="0">
                <a:latin typeface="Arial" panose="020B0604020202020204" pitchFamily="34" charset="0"/>
                <a:cs typeface="Arial" panose="020B0604020202020204" pitchFamily="34" charset="0"/>
              </a:rPr>
              <a:t>; ces croyances doivent teinter les comportements, les décisions et les actions. Une valeur n’est pas négociable.  Elle conditionne le fonctionnement de la société, sa culture organisationnelle, et les agissements des membres de l’équipe dans leur façon d’interagir pour atteindre le succès.</a:t>
            </a:r>
            <a:endParaRPr lang="fr-CA" sz="1300" dirty="0">
              <a:solidFill>
                <a:srgbClr val="E68014"/>
              </a:solidFill>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22</a:t>
            </a:fld>
            <a:endParaRPr lang="fr-CA"/>
          </a:p>
        </p:txBody>
      </p:sp>
      <p:pic>
        <p:nvPicPr>
          <p:cNvPr id="13" name="Image 12"/>
          <p:cNvPicPr>
            <a:picLocks noChangeAspect="1"/>
          </p:cNvPicPr>
          <p:nvPr/>
        </p:nvPicPr>
        <p:blipFill>
          <a:blip r:embed="rId6"/>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04</a:t>
            </a:r>
          </a:p>
        </p:txBody>
      </p:sp>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4" name="Rectangle 13"/>
          <p:cNvSpPr/>
          <p:nvPr/>
        </p:nvSpPr>
        <p:spPr>
          <a:xfrm rot="19503758">
            <a:off x="56077" y="1279191"/>
            <a:ext cx="2646222" cy="1477328"/>
          </a:xfrm>
          <a:prstGeom prst="rect">
            <a:avLst/>
          </a:prstGeom>
        </p:spPr>
        <p:txBody>
          <a:bodyPr wrap="square">
            <a:spAutoFit/>
          </a:bodyPr>
          <a:lstStyle/>
          <a:p>
            <a:pPr algn="ctr"/>
            <a:r>
              <a:rPr lang="fr-CA" dirty="0" smtClean="0">
                <a:solidFill>
                  <a:srgbClr val="FF4B4B"/>
                </a:solidFill>
                <a:latin typeface="Ink Free" panose="03080402000500000000" pitchFamily="66" charset="0"/>
                <a:cs typeface="Arial" panose="020B0604020202020204" pitchFamily="34" charset="0"/>
              </a:rPr>
              <a:t>S’assurer que les énoncés disponibles en ligne sont réalistes et offrent une distinction pour la marque</a:t>
            </a:r>
            <a:endParaRPr lang="fr-CA" dirty="0">
              <a:solidFill>
                <a:srgbClr val="FF4B4B"/>
              </a:solidFill>
              <a:latin typeface="Ink Free" panose="03080402000500000000" pitchFamily="66" charset="0"/>
              <a:cs typeface="Arial" panose="020B0604020202020204" pitchFamily="34" charset="0"/>
            </a:endParaRPr>
          </a:p>
        </p:txBody>
      </p:sp>
      <p:pic>
        <p:nvPicPr>
          <p:cNvPr id="15" name="Image 14"/>
          <p:cNvPicPr>
            <a:picLocks noChangeAspect="1"/>
          </p:cNvPicPr>
          <p:nvPr/>
        </p:nvPicPr>
        <p:blipFill>
          <a:blip r:embed="rId7"/>
          <a:stretch>
            <a:fillRect/>
          </a:stretch>
        </p:blipFill>
        <p:spPr>
          <a:xfrm rot="1743203">
            <a:off x="1749695" y="2433659"/>
            <a:ext cx="1147615" cy="732866"/>
          </a:xfrm>
          <a:prstGeom prst="rect">
            <a:avLst/>
          </a:prstGeom>
        </p:spPr>
      </p:pic>
    </p:spTree>
    <p:extLst>
      <p:ext uri="{BB962C8B-B14F-4D97-AF65-F5344CB8AC3E}">
        <p14:creationId xmlns:p14="http://schemas.microsoft.com/office/powerpoint/2010/main" val="1180959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None/>
            </a:pPr>
            <a:r>
              <a:rPr lang="fr-CA" sz="1600" i="1" dirty="0" smtClean="0">
                <a:solidFill>
                  <a:srgbClr val="E68014"/>
                </a:solidFill>
                <a:latin typeface="Arial" panose="020B0604020202020204" pitchFamily="34" charset="0"/>
                <a:cs typeface="Arial" panose="020B0604020202020204" pitchFamily="34" charset="0"/>
              </a:rPr>
              <a:t>Un exemple</a:t>
            </a:r>
            <a:endParaRPr lang="fr-CA" sz="1600" i="1" dirty="0">
              <a:solidFill>
                <a:srgbClr val="E68014"/>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23</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04</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0" name="Rectangle 9"/>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5" name="Image 4"/>
          <p:cNvPicPr>
            <a:picLocks noChangeAspect="1"/>
          </p:cNvPicPr>
          <p:nvPr/>
        </p:nvPicPr>
        <p:blipFill>
          <a:blip r:embed="rId5"/>
          <a:stretch>
            <a:fillRect/>
          </a:stretch>
        </p:blipFill>
        <p:spPr>
          <a:xfrm>
            <a:off x="2308629" y="824084"/>
            <a:ext cx="9036953" cy="5180979"/>
          </a:xfrm>
          <a:prstGeom prst="rect">
            <a:avLst/>
          </a:prstGeom>
        </p:spPr>
      </p:pic>
    </p:spTree>
    <p:extLst>
      <p:ext uri="{BB962C8B-B14F-4D97-AF65-F5344CB8AC3E}">
        <p14:creationId xmlns:p14="http://schemas.microsoft.com/office/powerpoint/2010/main" val="1442090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e 7"/>
          <p:cNvSpPr/>
          <p:nvPr/>
        </p:nvSpPr>
        <p:spPr>
          <a:xfrm rot="5400000">
            <a:off x="5894771" y="2778711"/>
            <a:ext cx="2520518" cy="2353353"/>
          </a:xfrm>
          <a:prstGeom prst="hexagon">
            <a:avLst/>
          </a:prstGeom>
          <a:solidFill>
            <a:schemeClr val="bg1"/>
          </a:solidFill>
          <a:ln w="152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b="1" dirty="0">
                <a:solidFill>
                  <a:srgbClr val="FF4B4B"/>
                </a:solidFill>
                <a:latin typeface="Arial" panose="020B0604020202020204" pitchFamily="34" charset="0"/>
                <a:cs typeface="Arial" panose="020B0604020202020204" pitchFamily="34" charset="0"/>
              </a:rPr>
              <a:t>Développé par Jean-Noël Kapferer en 1992.</a:t>
            </a: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24</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sp>
        <p:nvSpPr>
          <p:cNvPr id="18"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Le prisme d’identité de la marque</a:t>
            </a:r>
          </a:p>
          <a:p>
            <a:pPr marL="0" indent="0" algn="just">
              <a:lnSpc>
                <a:spcPct val="100000"/>
              </a:lnSpc>
              <a:buNone/>
            </a:pPr>
            <a:r>
              <a:rPr lang="fr-CA" sz="1600" dirty="0" smtClean="0">
                <a:latin typeface="Arial" panose="020B0604020202020204" pitchFamily="34" charset="0"/>
                <a:cs typeface="Arial" panose="020B0604020202020204" pitchFamily="34" charset="0"/>
              </a:rPr>
              <a:t>Le </a:t>
            </a:r>
            <a:r>
              <a:rPr lang="fr-CA" sz="1600" dirty="0">
                <a:latin typeface="Arial" panose="020B0604020202020204" pitchFamily="34" charset="0"/>
                <a:cs typeface="Arial" panose="020B0604020202020204" pitchFamily="34" charset="0"/>
              </a:rPr>
              <a:t>prisme d'identité de la marque permet une analyse complète du territoire de personnalité de la marque.</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14" name="ZoneTexte 13"/>
          <p:cNvSpPr txBox="1"/>
          <p:nvPr/>
        </p:nvSpPr>
        <p:spPr>
          <a:xfrm>
            <a:off x="3431980" y="2185058"/>
            <a:ext cx="1426994" cy="307777"/>
          </a:xfrm>
          <a:prstGeom prst="rect">
            <a:avLst/>
          </a:prstGeom>
          <a:solidFill>
            <a:schemeClr val="bg1"/>
          </a:solidFill>
        </p:spPr>
        <p:txBody>
          <a:bodyPr wrap="none" rtlCol="0">
            <a:spAutoFit/>
          </a:bodyPr>
          <a:lstStyle/>
          <a:p>
            <a:r>
              <a:rPr lang="fr-CA" sz="1400" b="1" dirty="0">
                <a:solidFill>
                  <a:srgbClr val="E68014"/>
                </a:solidFill>
                <a:latin typeface="Arial" panose="020B0604020202020204" pitchFamily="34" charset="0"/>
                <a:cs typeface="Arial" panose="020B0604020202020204" pitchFamily="34" charset="0"/>
              </a:rPr>
              <a:t>Physique         </a:t>
            </a:r>
          </a:p>
        </p:txBody>
      </p:sp>
      <p:sp>
        <p:nvSpPr>
          <p:cNvPr id="17" name="ZoneTexte 16"/>
          <p:cNvSpPr txBox="1"/>
          <p:nvPr/>
        </p:nvSpPr>
        <p:spPr>
          <a:xfrm>
            <a:off x="8631376" y="2193417"/>
            <a:ext cx="1258678" cy="338555"/>
          </a:xfrm>
          <a:prstGeom prst="rect">
            <a:avLst/>
          </a:prstGeom>
          <a:solidFill>
            <a:schemeClr val="bg1"/>
          </a:solidFill>
        </p:spPr>
        <p:txBody>
          <a:bodyPr wrap="none" rtlCol="0">
            <a:spAutoFit/>
          </a:bodyPr>
          <a:lstStyle/>
          <a:p>
            <a:r>
              <a:rPr lang="fr-CA" sz="1400" b="1" dirty="0">
                <a:solidFill>
                  <a:srgbClr val="E68014"/>
                </a:solidFill>
                <a:latin typeface="Arial" panose="020B0604020202020204" pitchFamily="34" charset="0"/>
                <a:cs typeface="Arial" panose="020B0604020202020204" pitchFamily="34" charset="0"/>
              </a:rPr>
              <a:t>Personnalité</a:t>
            </a:r>
          </a:p>
        </p:txBody>
      </p:sp>
      <p:sp>
        <p:nvSpPr>
          <p:cNvPr id="19" name="ZoneTexte 18"/>
          <p:cNvSpPr txBox="1"/>
          <p:nvPr/>
        </p:nvSpPr>
        <p:spPr>
          <a:xfrm>
            <a:off x="8690786" y="2122218"/>
            <a:ext cx="1094448" cy="118661"/>
          </a:xfrm>
          <a:prstGeom prst="rect">
            <a:avLst/>
          </a:prstGeom>
          <a:solidFill>
            <a:schemeClr val="bg1"/>
          </a:solidFill>
        </p:spPr>
        <p:txBody>
          <a:bodyPr wrap="square" rtlCol="0">
            <a:spAutoFit/>
          </a:bodyPr>
          <a:lstStyle/>
          <a:p>
            <a:endParaRPr lang="fr-CA" sz="1400" b="1" dirty="0">
              <a:solidFill>
                <a:srgbClr val="E68014"/>
              </a:solidFill>
              <a:latin typeface="Arial" panose="020B0604020202020204" pitchFamily="34" charset="0"/>
              <a:cs typeface="Arial" panose="020B0604020202020204" pitchFamily="34" charset="0"/>
            </a:endParaRPr>
          </a:p>
        </p:txBody>
      </p:sp>
      <p:sp>
        <p:nvSpPr>
          <p:cNvPr id="20" name="ZoneTexte 19"/>
          <p:cNvSpPr txBox="1"/>
          <p:nvPr/>
        </p:nvSpPr>
        <p:spPr>
          <a:xfrm>
            <a:off x="3430004" y="3429986"/>
            <a:ext cx="1635384" cy="307777"/>
          </a:xfrm>
          <a:prstGeom prst="rect">
            <a:avLst/>
          </a:prstGeom>
          <a:solidFill>
            <a:schemeClr val="bg1"/>
          </a:solidFill>
        </p:spPr>
        <p:txBody>
          <a:bodyPr wrap="none" rtlCol="0">
            <a:spAutoFit/>
          </a:bodyPr>
          <a:lstStyle/>
          <a:p>
            <a:r>
              <a:rPr lang="fr-CA" sz="1400" b="1" dirty="0">
                <a:solidFill>
                  <a:srgbClr val="E68014"/>
                </a:solidFill>
                <a:latin typeface="Arial" panose="020B0604020202020204" pitchFamily="34" charset="0"/>
                <a:cs typeface="Arial" panose="020B0604020202020204" pitchFamily="34" charset="0"/>
              </a:rPr>
              <a:t>Relation               </a:t>
            </a:r>
          </a:p>
        </p:txBody>
      </p:sp>
      <p:sp>
        <p:nvSpPr>
          <p:cNvPr id="21" name="ZoneTexte 20"/>
          <p:cNvSpPr txBox="1"/>
          <p:nvPr/>
        </p:nvSpPr>
        <p:spPr>
          <a:xfrm>
            <a:off x="8629400" y="3438345"/>
            <a:ext cx="910827" cy="307777"/>
          </a:xfrm>
          <a:prstGeom prst="rect">
            <a:avLst/>
          </a:prstGeom>
          <a:solidFill>
            <a:schemeClr val="bg1"/>
          </a:solidFill>
        </p:spPr>
        <p:txBody>
          <a:bodyPr wrap="none" rtlCol="0">
            <a:spAutoFit/>
          </a:bodyPr>
          <a:lstStyle/>
          <a:p>
            <a:r>
              <a:rPr lang="fr-CA" sz="1400" b="1" dirty="0">
                <a:solidFill>
                  <a:srgbClr val="E68014"/>
                </a:solidFill>
                <a:latin typeface="Arial" panose="020B0604020202020204" pitchFamily="34" charset="0"/>
                <a:cs typeface="Arial" panose="020B0604020202020204" pitchFamily="34" charset="0"/>
              </a:rPr>
              <a:t>Culture  </a:t>
            </a:r>
          </a:p>
        </p:txBody>
      </p:sp>
      <p:sp>
        <p:nvSpPr>
          <p:cNvPr id="22" name="ZoneTexte 21"/>
          <p:cNvSpPr txBox="1"/>
          <p:nvPr/>
        </p:nvSpPr>
        <p:spPr>
          <a:xfrm>
            <a:off x="3428028" y="4864920"/>
            <a:ext cx="1327608" cy="307777"/>
          </a:xfrm>
          <a:prstGeom prst="rect">
            <a:avLst/>
          </a:prstGeom>
          <a:solidFill>
            <a:schemeClr val="bg1"/>
          </a:solidFill>
        </p:spPr>
        <p:txBody>
          <a:bodyPr wrap="none" rtlCol="0">
            <a:spAutoFit/>
          </a:bodyPr>
          <a:lstStyle/>
          <a:p>
            <a:r>
              <a:rPr lang="fr-CA" sz="1400" b="1" dirty="0">
                <a:solidFill>
                  <a:srgbClr val="E68014"/>
                </a:solidFill>
                <a:latin typeface="Arial" panose="020B0604020202020204" pitchFamily="34" charset="0"/>
                <a:cs typeface="Arial" panose="020B0604020202020204" pitchFamily="34" charset="0"/>
              </a:rPr>
              <a:t>Reflet             </a:t>
            </a:r>
          </a:p>
        </p:txBody>
      </p:sp>
      <p:sp>
        <p:nvSpPr>
          <p:cNvPr id="23" name="ZoneTexte 22"/>
          <p:cNvSpPr txBox="1"/>
          <p:nvPr/>
        </p:nvSpPr>
        <p:spPr>
          <a:xfrm>
            <a:off x="8627424" y="4873279"/>
            <a:ext cx="1326004" cy="307777"/>
          </a:xfrm>
          <a:prstGeom prst="rect">
            <a:avLst/>
          </a:prstGeom>
          <a:solidFill>
            <a:schemeClr val="bg1"/>
          </a:solidFill>
        </p:spPr>
        <p:txBody>
          <a:bodyPr wrap="none" rtlCol="0">
            <a:spAutoFit/>
          </a:bodyPr>
          <a:lstStyle/>
          <a:p>
            <a:r>
              <a:rPr lang="fr-CA" sz="1400" b="1" dirty="0">
                <a:solidFill>
                  <a:srgbClr val="E68014"/>
                </a:solidFill>
                <a:latin typeface="Arial" panose="020B0604020202020204" pitchFamily="34" charset="0"/>
                <a:cs typeface="Arial" panose="020B0604020202020204" pitchFamily="34" charset="0"/>
              </a:rPr>
              <a:t>Mentalisation</a:t>
            </a:r>
          </a:p>
        </p:txBody>
      </p:sp>
      <p:sp>
        <p:nvSpPr>
          <p:cNvPr id="15" name="ZoneTexte 14"/>
          <p:cNvSpPr txBox="1"/>
          <p:nvPr/>
        </p:nvSpPr>
        <p:spPr>
          <a:xfrm>
            <a:off x="3443849" y="2470069"/>
            <a:ext cx="2291931" cy="507831"/>
          </a:xfrm>
          <a:prstGeom prst="rect">
            <a:avLst/>
          </a:prstGeom>
          <a:noFill/>
        </p:spPr>
        <p:txBody>
          <a:bodyPr wrap="square" rtlCol="0">
            <a:spAutoFit/>
          </a:bodyPr>
          <a:lstStyle/>
          <a:p>
            <a:r>
              <a:rPr lang="fr-CA" sz="900" dirty="0">
                <a:latin typeface="Arial" panose="020B0604020202020204" pitchFamily="34" charset="0"/>
                <a:cs typeface="Arial" panose="020B0604020202020204" pitchFamily="34" charset="0"/>
              </a:rPr>
              <a:t>Ce sont les attributs tangibles et les aspects physiques du produit, sa catégorie, le packaging.</a:t>
            </a:r>
          </a:p>
        </p:txBody>
      </p:sp>
      <p:sp>
        <p:nvSpPr>
          <p:cNvPr id="24" name="ZoneTexte 23"/>
          <p:cNvSpPr txBox="1"/>
          <p:nvPr/>
        </p:nvSpPr>
        <p:spPr>
          <a:xfrm>
            <a:off x="3441873" y="3679376"/>
            <a:ext cx="2291931" cy="507831"/>
          </a:xfrm>
          <a:prstGeom prst="rect">
            <a:avLst/>
          </a:prstGeom>
          <a:noFill/>
        </p:spPr>
        <p:txBody>
          <a:bodyPr wrap="square" rtlCol="0">
            <a:spAutoFit/>
          </a:bodyPr>
          <a:lstStyle/>
          <a:p>
            <a:r>
              <a:rPr lang="fr-CA" sz="900" dirty="0">
                <a:latin typeface="Arial" panose="020B0604020202020204" pitchFamily="34" charset="0"/>
                <a:cs typeface="Arial" panose="020B0604020202020204" pitchFamily="34" charset="0"/>
              </a:rPr>
              <a:t>Toute marque développe des relations avec ses clients, soit une transaction, soit un relationnel.</a:t>
            </a:r>
          </a:p>
        </p:txBody>
      </p:sp>
      <p:sp>
        <p:nvSpPr>
          <p:cNvPr id="25" name="ZoneTexte 24"/>
          <p:cNvSpPr txBox="1"/>
          <p:nvPr/>
        </p:nvSpPr>
        <p:spPr>
          <a:xfrm>
            <a:off x="3439894" y="5114308"/>
            <a:ext cx="2291931" cy="507831"/>
          </a:xfrm>
          <a:prstGeom prst="rect">
            <a:avLst/>
          </a:prstGeom>
          <a:noFill/>
        </p:spPr>
        <p:txBody>
          <a:bodyPr wrap="square" rtlCol="0">
            <a:spAutoFit/>
          </a:bodyPr>
          <a:lstStyle/>
          <a:p>
            <a:r>
              <a:rPr lang="fr-CA" sz="900" dirty="0">
                <a:latin typeface="Arial" panose="020B0604020202020204" pitchFamily="34" charset="0"/>
                <a:cs typeface="Arial" panose="020B0604020202020204" pitchFamily="34" charset="0"/>
              </a:rPr>
              <a:t>Il s'agit de l'image de l'utilisateur de la marque dans l'esprit des non-clients, de la cible telle qu'on l'imagine.</a:t>
            </a:r>
          </a:p>
        </p:txBody>
      </p:sp>
      <p:sp>
        <p:nvSpPr>
          <p:cNvPr id="26" name="ZoneTexte 25"/>
          <p:cNvSpPr txBox="1"/>
          <p:nvPr/>
        </p:nvSpPr>
        <p:spPr>
          <a:xfrm>
            <a:off x="8631378" y="2479966"/>
            <a:ext cx="2291931" cy="646331"/>
          </a:xfrm>
          <a:prstGeom prst="rect">
            <a:avLst/>
          </a:prstGeom>
          <a:noFill/>
        </p:spPr>
        <p:txBody>
          <a:bodyPr wrap="square" rtlCol="0">
            <a:spAutoFit/>
          </a:bodyPr>
          <a:lstStyle/>
          <a:p>
            <a:r>
              <a:rPr lang="fr-CA" sz="900" dirty="0">
                <a:latin typeface="Arial" panose="020B0604020202020204" pitchFamily="34" charset="0"/>
                <a:cs typeface="Arial" panose="020B0604020202020204" pitchFamily="34" charset="0"/>
              </a:rPr>
              <a:t>C'est la facette interne de la marque, celle qui fait pendant au caractère physique. </a:t>
            </a:r>
            <a:r>
              <a:rPr lang="fr-CA" sz="900" dirty="0">
                <a:solidFill>
                  <a:srgbClr val="C00000"/>
                </a:solidFill>
                <a:latin typeface="Arial" panose="020B0604020202020204" pitchFamily="34" charset="0"/>
                <a:cs typeface="Arial" panose="020B0604020202020204" pitchFamily="34" charset="0"/>
              </a:rPr>
              <a:t>On décrit la personnalité d'une marque comme celle d'un individu.</a:t>
            </a:r>
          </a:p>
        </p:txBody>
      </p:sp>
      <p:sp>
        <p:nvSpPr>
          <p:cNvPr id="27" name="ZoneTexte 26"/>
          <p:cNvSpPr txBox="1"/>
          <p:nvPr/>
        </p:nvSpPr>
        <p:spPr>
          <a:xfrm>
            <a:off x="8629402" y="3689273"/>
            <a:ext cx="2291931" cy="507831"/>
          </a:xfrm>
          <a:prstGeom prst="rect">
            <a:avLst/>
          </a:prstGeom>
          <a:noFill/>
        </p:spPr>
        <p:txBody>
          <a:bodyPr wrap="square" rtlCol="0">
            <a:spAutoFit/>
          </a:bodyPr>
          <a:lstStyle/>
          <a:p>
            <a:r>
              <a:rPr lang="fr-CA" sz="900" dirty="0">
                <a:latin typeface="Arial" panose="020B0604020202020204" pitchFamily="34" charset="0"/>
                <a:cs typeface="Arial" panose="020B0604020202020204" pitchFamily="34" charset="0"/>
              </a:rPr>
              <a:t>Une marque a son propre système de valeurs et participe d'une culture spécifique.</a:t>
            </a:r>
          </a:p>
        </p:txBody>
      </p:sp>
      <p:sp>
        <p:nvSpPr>
          <p:cNvPr id="28" name="ZoneTexte 27"/>
          <p:cNvSpPr txBox="1"/>
          <p:nvPr/>
        </p:nvSpPr>
        <p:spPr>
          <a:xfrm>
            <a:off x="8627423" y="5124205"/>
            <a:ext cx="2291931" cy="646331"/>
          </a:xfrm>
          <a:prstGeom prst="rect">
            <a:avLst/>
          </a:prstGeom>
          <a:noFill/>
        </p:spPr>
        <p:txBody>
          <a:bodyPr wrap="square" rtlCol="0">
            <a:spAutoFit/>
          </a:bodyPr>
          <a:lstStyle/>
          <a:p>
            <a:r>
              <a:rPr lang="fr-CA" sz="900" dirty="0">
                <a:latin typeface="Arial" panose="020B0604020202020204" pitchFamily="34" charset="0"/>
                <a:cs typeface="Arial" panose="020B0604020202020204" pitchFamily="34" charset="0"/>
              </a:rPr>
              <a:t>Le reflet serait le miroir externe de la cible et la mentalisation le miroir interne du consommateur, la façon dont les gens s'identifient à la marque.</a:t>
            </a:r>
          </a:p>
        </p:txBody>
      </p:sp>
      <p:sp>
        <p:nvSpPr>
          <p:cNvPr id="29" name="ZoneTexte 28"/>
          <p:cNvSpPr txBox="1"/>
          <p:nvPr/>
        </p:nvSpPr>
        <p:spPr>
          <a:xfrm>
            <a:off x="5898076" y="1894554"/>
            <a:ext cx="2441694" cy="307777"/>
          </a:xfrm>
          <a:prstGeom prst="rect">
            <a:avLst/>
          </a:prstGeom>
          <a:solidFill>
            <a:schemeClr val="bg1"/>
          </a:solidFill>
        </p:spPr>
        <p:txBody>
          <a:bodyPr wrap="none" rtlCol="0">
            <a:spAutoFit/>
          </a:bodyPr>
          <a:lstStyle/>
          <a:p>
            <a:pPr algn="ctr"/>
            <a:r>
              <a:rPr lang="fr-CA" sz="1400" b="1" dirty="0">
                <a:solidFill>
                  <a:srgbClr val="C00000"/>
                </a:solidFill>
                <a:latin typeface="Arial" panose="020B0604020202020204" pitchFamily="34" charset="0"/>
                <a:cs typeface="Arial" panose="020B0604020202020204" pitchFamily="34" charset="0"/>
              </a:rPr>
              <a:t>Image de votre compagnie</a:t>
            </a:r>
          </a:p>
        </p:txBody>
      </p:sp>
      <p:sp>
        <p:nvSpPr>
          <p:cNvPr id="30" name="ZoneTexte 29"/>
          <p:cNvSpPr txBox="1"/>
          <p:nvPr/>
        </p:nvSpPr>
        <p:spPr>
          <a:xfrm rot="16200000">
            <a:off x="1941112" y="3841582"/>
            <a:ext cx="2003497" cy="307777"/>
          </a:xfrm>
          <a:prstGeom prst="rect">
            <a:avLst/>
          </a:prstGeom>
          <a:solidFill>
            <a:schemeClr val="bg1"/>
          </a:solidFill>
        </p:spPr>
        <p:txBody>
          <a:bodyPr wrap="none" rtlCol="0">
            <a:spAutoFit/>
          </a:bodyPr>
          <a:lstStyle/>
          <a:p>
            <a:r>
              <a:rPr lang="fr-CA" sz="1400" b="1" dirty="0">
                <a:solidFill>
                  <a:srgbClr val="C00000"/>
                </a:solidFill>
                <a:latin typeface="Arial" panose="020B0604020202020204" pitchFamily="34" charset="0"/>
                <a:cs typeface="Arial" panose="020B0604020202020204" pitchFamily="34" charset="0"/>
              </a:rPr>
              <a:t>EXTERNALISATOION</a:t>
            </a:r>
          </a:p>
        </p:txBody>
      </p:sp>
      <p:sp>
        <p:nvSpPr>
          <p:cNvPr id="31" name="ZoneTexte 30"/>
          <p:cNvSpPr txBox="1"/>
          <p:nvPr/>
        </p:nvSpPr>
        <p:spPr>
          <a:xfrm>
            <a:off x="5326382" y="5835178"/>
            <a:ext cx="3557385" cy="307777"/>
          </a:xfrm>
          <a:prstGeom prst="rect">
            <a:avLst/>
          </a:prstGeom>
          <a:solidFill>
            <a:schemeClr val="bg1"/>
          </a:solidFill>
        </p:spPr>
        <p:txBody>
          <a:bodyPr wrap="none" rtlCol="0">
            <a:spAutoFit/>
          </a:bodyPr>
          <a:lstStyle/>
          <a:p>
            <a:pPr algn="ctr"/>
            <a:r>
              <a:rPr lang="fr-CA" sz="1400" b="1" dirty="0">
                <a:solidFill>
                  <a:srgbClr val="C00000"/>
                </a:solidFill>
                <a:latin typeface="Arial" panose="020B0604020202020204" pitchFamily="34" charset="0"/>
                <a:cs typeface="Arial" panose="020B0604020202020204" pitchFamily="34" charset="0"/>
              </a:rPr>
              <a:t>Image perçues par vos consommateurs</a:t>
            </a:r>
          </a:p>
        </p:txBody>
      </p:sp>
      <p:sp>
        <p:nvSpPr>
          <p:cNvPr id="32" name="ZoneTexte 31"/>
          <p:cNvSpPr txBox="1"/>
          <p:nvPr/>
        </p:nvSpPr>
        <p:spPr>
          <a:xfrm rot="5400000">
            <a:off x="10294187" y="3875230"/>
            <a:ext cx="1942583" cy="307777"/>
          </a:xfrm>
          <a:prstGeom prst="rect">
            <a:avLst/>
          </a:prstGeom>
          <a:solidFill>
            <a:schemeClr val="bg1"/>
          </a:solidFill>
        </p:spPr>
        <p:txBody>
          <a:bodyPr wrap="none" rtlCol="0">
            <a:spAutoFit/>
          </a:bodyPr>
          <a:lstStyle/>
          <a:p>
            <a:r>
              <a:rPr lang="fr-CA" sz="1400" b="1" dirty="0">
                <a:solidFill>
                  <a:srgbClr val="C00000"/>
                </a:solidFill>
                <a:latin typeface="Arial" panose="020B0604020202020204" pitchFamily="34" charset="0"/>
                <a:cs typeface="Arial" panose="020B0604020202020204" pitchFamily="34" charset="0"/>
              </a:rPr>
              <a:t>INTERNALISATOION</a:t>
            </a:r>
          </a:p>
        </p:txBody>
      </p:sp>
      <p:sp>
        <p:nvSpPr>
          <p:cNvPr id="34" name="ZoneTexte 33"/>
          <p:cNvSpPr txBox="1"/>
          <p:nvPr/>
        </p:nvSpPr>
        <p:spPr>
          <a:xfrm>
            <a:off x="3163221" y="6468570"/>
            <a:ext cx="4637712" cy="169277"/>
          </a:xfrm>
          <a:prstGeom prst="rect">
            <a:avLst/>
          </a:prstGeom>
          <a:noFill/>
        </p:spPr>
        <p:txBody>
          <a:bodyPr wrap="square" rtlCol="0">
            <a:spAutoFit/>
          </a:bodyPr>
          <a:lstStyle/>
          <a:p>
            <a:r>
              <a:rPr lang="fr-CA" sz="500" i="1" dirty="0">
                <a:solidFill>
                  <a:schemeClr val="bg1">
                    <a:lumMod val="50000"/>
                  </a:schemeClr>
                </a:solidFill>
                <a:latin typeface="Arial" panose="020B0604020202020204" pitchFamily="34" charset="0"/>
                <a:cs typeface="Arial" panose="020B0604020202020204" pitchFamily="34" charset="0"/>
              </a:rPr>
              <a:t>Source : </a:t>
            </a:r>
            <a:r>
              <a:rPr lang="fr-CA" sz="500" i="1" u="sng" dirty="0">
                <a:solidFill>
                  <a:schemeClr val="bg1">
                    <a:lumMod val="50000"/>
                  </a:schemeClr>
                </a:solidFill>
                <a:latin typeface="Arial" panose="020B0604020202020204" pitchFamily="34" charset="0"/>
                <a:cs typeface="Arial" panose="020B0604020202020204" pitchFamily="34" charset="0"/>
              </a:rPr>
              <a:t>https://www.e-marketing.fr/Thematique/academie-1078/fiche-outils-10154/prisme-identite-marque-306814.htm#yYlOXtqJGJu8lz3O.97</a:t>
            </a:r>
          </a:p>
        </p:txBody>
      </p:sp>
      <p:sp>
        <p:nvSpPr>
          <p:cNvPr id="35" name="Ellipse 34"/>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Organigramme : Opération manuelle 35"/>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rgbClr val="C00000"/>
                </a:solidFill>
                <a:latin typeface="Arial" panose="020B0604020202020204" pitchFamily="34" charset="0"/>
                <a:cs typeface="Arial" panose="020B0604020202020204" pitchFamily="34" charset="0"/>
              </a:rPr>
              <a:t>IMPORTANT</a:t>
            </a:r>
          </a:p>
          <a:p>
            <a:pPr algn="ctr"/>
            <a:endParaRPr lang="fr-CA" sz="1400" b="1" dirty="0">
              <a:solidFill>
                <a:srgbClr val="C00000"/>
              </a:solidFill>
              <a:latin typeface="Arial" panose="020B0604020202020204" pitchFamily="34" charset="0"/>
              <a:cs typeface="Arial" panose="020B0604020202020204" pitchFamily="34" charset="0"/>
            </a:endParaRPr>
          </a:p>
          <a:p>
            <a:pPr algn="ctr" fontAlgn="base"/>
            <a:r>
              <a:rPr lang="fr-CA" sz="1200" dirty="0">
                <a:solidFill>
                  <a:srgbClr val="C00000"/>
                </a:solidFill>
                <a:latin typeface="Arial" panose="020B0604020202020204" pitchFamily="34" charset="0"/>
                <a:cs typeface="Arial" panose="020B0604020202020204" pitchFamily="34" charset="0"/>
              </a:rPr>
              <a:t>« L'analyse ne se fait pas en interne, ni à l'intuition : il est important d'être le plus factuel possible dans l'observation des publicités et campagnes de communication.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pic>
        <p:nvPicPr>
          <p:cNvPr id="37" name="Imag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9" name="ZoneTexte 38"/>
          <p:cNvSpPr txBox="1"/>
          <p:nvPr/>
        </p:nvSpPr>
        <p:spPr>
          <a:xfrm>
            <a:off x="6462471" y="3659117"/>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cxnSp>
        <p:nvCxnSpPr>
          <p:cNvPr id="7" name="Connecteur droit 6"/>
          <p:cNvCxnSpPr/>
          <p:nvPr/>
        </p:nvCxnSpPr>
        <p:spPr>
          <a:xfrm>
            <a:off x="3435655" y="3266983"/>
            <a:ext cx="73764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419379" y="4662257"/>
            <a:ext cx="73764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506562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smtClean="0">
                <a:latin typeface="Arial" panose="020B0604020202020204" pitchFamily="34" charset="0"/>
                <a:cs typeface="Arial" panose="020B0604020202020204" pitchFamily="34" charset="0"/>
              </a:rPr>
              <a:t>ANALYSE</a:t>
            </a:r>
            <a:r>
              <a:rPr lang="fr-CA" sz="2000" b="1" dirty="0">
                <a:latin typeface="Arial" panose="020B0604020202020204" pitchFamily="34" charset="0"/>
                <a:cs typeface="Arial" panose="020B0604020202020204" pitchFamily="34" charset="0"/>
              </a:rPr>
              <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25</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pic>
        <p:nvPicPr>
          <p:cNvPr id="3074" name="Picture 2" descr="RÃ©sultats de recherche d'images pour Â«Â starbucks prisme identitaire franÃ§ais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031" y="1966035"/>
            <a:ext cx="7156274" cy="402898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contenu 2"/>
          <p:cNvSpPr>
            <a:spLocks noGrp="1"/>
          </p:cNvSpPr>
          <p:nvPr>
            <p:ph idx="1"/>
          </p:nvPr>
        </p:nvSpPr>
        <p:spPr>
          <a:xfrm>
            <a:off x="2824551" y="507999"/>
            <a:ext cx="8118799"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Le prisme d’identité de la </a:t>
            </a:r>
            <a:r>
              <a:rPr lang="fr-CA" sz="1800" b="1" dirty="0" smtClean="0">
                <a:latin typeface="Arial" panose="020B0604020202020204" pitchFamily="34" charset="0"/>
                <a:cs typeface="Arial" panose="020B0604020202020204" pitchFamily="34" charset="0"/>
              </a:rPr>
              <a:t>marque </a:t>
            </a:r>
            <a:r>
              <a:rPr lang="fr-CA" sz="1800" b="1" dirty="0" smtClean="0">
                <a:solidFill>
                  <a:srgbClr val="E68014"/>
                </a:solidFill>
                <a:latin typeface="Arial" panose="020B0604020202020204" pitchFamily="34" charset="0"/>
                <a:cs typeface="Arial" panose="020B0604020202020204" pitchFamily="34" charset="0"/>
              </a:rPr>
              <a:t>– un exemple</a:t>
            </a:r>
            <a:endParaRPr lang="fr-CA" sz="1600" b="1" dirty="0">
              <a:solidFill>
                <a:srgbClr val="E68014"/>
              </a:solidFill>
              <a:latin typeface="Arial" panose="020B0604020202020204" pitchFamily="34" charset="0"/>
              <a:cs typeface="Arial" panose="020B0604020202020204" pitchFamily="34" charset="0"/>
            </a:endParaRPr>
          </a:p>
        </p:txBody>
      </p:sp>
      <p:sp>
        <p:nvSpPr>
          <p:cNvPr id="10" name="ZoneTexte 9"/>
          <p:cNvSpPr txBox="1"/>
          <p:nvPr/>
        </p:nvSpPr>
        <p:spPr>
          <a:xfrm>
            <a:off x="3163221" y="6463016"/>
            <a:ext cx="5654854" cy="169277"/>
          </a:xfrm>
          <a:prstGeom prst="rect">
            <a:avLst/>
          </a:prstGeom>
          <a:noFill/>
        </p:spPr>
        <p:txBody>
          <a:bodyPr wrap="square" rtlCol="0">
            <a:spAutoFit/>
          </a:bodyPr>
          <a:lstStyle/>
          <a:p>
            <a:r>
              <a:rPr lang="fr-CA" sz="500" i="1" dirty="0">
                <a:solidFill>
                  <a:schemeClr val="bg1">
                    <a:lumMod val="50000"/>
                  </a:schemeClr>
                </a:solidFill>
                <a:latin typeface="Arial" panose="020B0604020202020204" pitchFamily="34" charset="0"/>
                <a:cs typeface="Arial" panose="020B0604020202020204" pitchFamily="34" charset="0"/>
              </a:rPr>
              <a:t>Source : </a:t>
            </a:r>
            <a:r>
              <a:rPr lang="fr-CA" sz="500" i="1" u="sng" dirty="0">
                <a:solidFill>
                  <a:schemeClr val="bg1">
                    <a:lumMod val="50000"/>
                  </a:schemeClr>
                </a:solidFill>
                <a:latin typeface="Arial" panose="020B0604020202020204" pitchFamily="34" charset="0"/>
                <a:cs typeface="Arial" panose="020B0604020202020204" pitchFamily="34" charset="0"/>
              </a:rPr>
              <a:t>https://www.e-marketing.fr/Thematique/academie-1078/fiche-outils-10154/prisme-identite-marque-306814.htm#yYlOXtqJGJu8lz3O.97</a:t>
            </a:r>
          </a:p>
        </p:txBody>
      </p:sp>
      <p:sp>
        <p:nvSpPr>
          <p:cNvPr id="13" name="Ellipse 12"/>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Organigramme : Opération manuelle 13"/>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rgbClr val="C00000"/>
                </a:solidFill>
                <a:latin typeface="Arial" panose="020B0604020202020204" pitchFamily="34" charset="0"/>
                <a:cs typeface="Arial" panose="020B0604020202020204" pitchFamily="34" charset="0"/>
              </a:rPr>
              <a:t>IMPORTANT</a:t>
            </a:r>
          </a:p>
          <a:p>
            <a:pPr algn="ctr"/>
            <a:endParaRPr lang="fr-CA" sz="1400" b="1" dirty="0">
              <a:solidFill>
                <a:srgbClr val="C00000"/>
              </a:solidFill>
              <a:latin typeface="Arial" panose="020B0604020202020204" pitchFamily="34" charset="0"/>
              <a:cs typeface="Arial" panose="020B0604020202020204" pitchFamily="34" charset="0"/>
            </a:endParaRPr>
          </a:p>
          <a:p>
            <a:pPr algn="ctr" fontAlgn="base"/>
            <a:r>
              <a:rPr lang="fr-CA" sz="1200" dirty="0">
                <a:solidFill>
                  <a:srgbClr val="C00000"/>
                </a:solidFill>
                <a:latin typeface="Arial" panose="020B0604020202020204" pitchFamily="34" charset="0"/>
                <a:cs typeface="Arial" panose="020B0604020202020204" pitchFamily="34" charset="0"/>
              </a:rPr>
              <a:t>« L'analyse ne se fait pas en interne, ni à l'intuition : il est important d'être le plus factuel possible dans l'observation des publicités et campagnes de communication.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7" name="Rectangle 1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6" name="ZoneTexte 15"/>
          <p:cNvSpPr txBox="1"/>
          <p:nvPr/>
        </p:nvSpPr>
        <p:spPr>
          <a:xfrm>
            <a:off x="5942008" y="3207510"/>
            <a:ext cx="2062264" cy="1477328"/>
          </a:xfrm>
          <a:prstGeom prst="rect">
            <a:avLst/>
          </a:prstGeom>
          <a:solidFill>
            <a:schemeClr val="bg1"/>
          </a:solidFill>
        </p:spPr>
        <p:txBody>
          <a:bodyPr wrap="square" rtlCol="0">
            <a:spAutoFit/>
          </a:bodyPr>
          <a:lstStyle/>
          <a:p>
            <a:pPr algn="ctr"/>
            <a:endParaRPr lang="fr-CA" b="1" dirty="0">
              <a:solidFill>
                <a:srgbClr val="C00000"/>
              </a:solidFill>
              <a:latin typeface="Arial" panose="020B0604020202020204" pitchFamily="34" charset="0"/>
              <a:cs typeface="Arial" panose="020B0604020202020204" pitchFamily="34" charset="0"/>
            </a:endParaRPr>
          </a:p>
          <a:p>
            <a:pPr algn="ctr"/>
            <a:endParaRPr lang="fr-CA" b="1" dirty="0">
              <a:solidFill>
                <a:srgbClr val="C00000"/>
              </a:solidFill>
              <a:latin typeface="Arial" panose="020B0604020202020204" pitchFamily="34" charset="0"/>
              <a:cs typeface="Arial" panose="020B0604020202020204" pitchFamily="34" charset="0"/>
            </a:endParaRPr>
          </a:p>
          <a:p>
            <a:pPr algn="ctr"/>
            <a:r>
              <a:rPr lang="fr-CA" b="1" dirty="0">
                <a:solidFill>
                  <a:schemeClr val="accent6">
                    <a:lumMod val="75000"/>
                  </a:schemeClr>
                </a:solidFill>
                <a:latin typeface="Arial" panose="020B0604020202020204" pitchFamily="34" charset="0"/>
                <a:cs typeface="Arial" panose="020B0604020202020204" pitchFamily="34" charset="0"/>
              </a:rPr>
              <a:t>Perrier</a:t>
            </a:r>
          </a:p>
          <a:p>
            <a:pPr algn="ctr"/>
            <a:endParaRPr lang="fr-CA" b="1" dirty="0">
              <a:solidFill>
                <a:srgbClr val="C00000"/>
              </a:solidFill>
              <a:latin typeface="Arial" panose="020B0604020202020204" pitchFamily="34" charset="0"/>
              <a:cs typeface="Arial" panose="020B0604020202020204" pitchFamily="34" charset="0"/>
            </a:endParaRPr>
          </a:p>
          <a:p>
            <a:pPr algn="ctr"/>
            <a:endParaRPr lang="fr-CA"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004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solidFill>
                  <a:srgbClr val="C00000"/>
                </a:solidFill>
                <a:latin typeface="Arial" panose="020B0604020202020204" pitchFamily="34" charset="0"/>
                <a:cs typeface="Arial" panose="020B0604020202020204" pitchFamily="34" charset="0"/>
              </a:rPr>
              <a:t>Déterminer le positionnement</a:t>
            </a:r>
          </a:p>
          <a:p>
            <a:pPr marL="0" indent="0" algn="just">
              <a:lnSpc>
                <a:spcPct val="100000"/>
              </a:lnSpc>
              <a:buNone/>
            </a:pPr>
            <a:endParaRPr lang="fr-CA" sz="800" b="1" dirty="0">
              <a:solidFill>
                <a:srgbClr val="C00000"/>
              </a:solidFill>
              <a:latin typeface="Arial" panose="020B0604020202020204" pitchFamily="34" charset="0"/>
              <a:cs typeface="Arial" panose="020B0604020202020204" pitchFamily="34" charset="0"/>
            </a:endParaRPr>
          </a:p>
          <a:p>
            <a:pPr marL="0" indent="0" algn="just">
              <a:lnSpc>
                <a:spcPct val="100000"/>
              </a:lnSpc>
              <a:buNone/>
            </a:pPr>
            <a:r>
              <a:rPr lang="fr-CA" sz="1600" dirty="0">
                <a:latin typeface="Arial" panose="020B0604020202020204" pitchFamily="34" charset="0"/>
                <a:cs typeface="Arial" panose="020B0604020202020204" pitchFamily="34" charset="0"/>
              </a:rPr>
              <a:t>Selon, le livre «Marketing et création publicitaire» :</a:t>
            </a: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Le positionnement se définit comme la conception et la promotion d’une offre de façon à ce qu’elle acquière une valeur distinctive par rapport à la concurrence auprès de marché cible. Le positionnement comporte deux volets : l’identification et la différenciation.</a:t>
            </a:r>
          </a:p>
          <a:p>
            <a:pPr algn="just">
              <a:lnSpc>
                <a:spcPct val="100000"/>
              </a:lnSpc>
              <a:buFont typeface="Wingdings" panose="05000000000000000000" pitchFamily="2" charset="2"/>
              <a:buChar char="§"/>
            </a:pPr>
            <a:endParaRPr lang="fr-CA" altLang="fr-FR" sz="8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Les 5 clés d’un bon positionnement : simplicité, désirabilité, originalité, crédibilité et pérennité.</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b="1" dirty="0">
                <a:latin typeface="Arial" panose="020B0604020202020204" pitchFamily="34" charset="0"/>
                <a:cs typeface="Arial" panose="020B0604020202020204" pitchFamily="34" charset="0"/>
              </a:rPr>
              <a:t>POSITIONNEMENT DE LA MARQUE</a:t>
            </a: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26</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05</a:t>
            </a:r>
          </a:p>
        </p:txBody>
      </p:sp>
      <p:sp>
        <p:nvSpPr>
          <p:cNvPr id="9" name="ZoneTexte 8"/>
          <p:cNvSpPr txBox="1"/>
          <p:nvPr/>
        </p:nvSpPr>
        <p:spPr>
          <a:xfrm>
            <a:off x="2785201" y="6476682"/>
            <a:ext cx="4886202" cy="184666"/>
          </a:xfrm>
          <a:prstGeom prst="rect">
            <a:avLst/>
          </a:prstGeom>
          <a:noFill/>
        </p:spPr>
        <p:txBody>
          <a:bodyPr wrap="square" rtlCol="0">
            <a:spAutoFit/>
          </a:bodyPr>
          <a:lstStyle/>
          <a:p>
            <a:r>
              <a:rPr lang="fr-CA" sz="600" i="1" dirty="0">
                <a:solidFill>
                  <a:schemeClr val="bg1">
                    <a:lumMod val="50000"/>
                  </a:schemeClr>
                </a:solidFill>
                <a:latin typeface="Arial" panose="020B0604020202020204" pitchFamily="34" charset="0"/>
                <a:cs typeface="Arial" panose="020B0604020202020204" pitchFamily="34" charset="0"/>
              </a:rPr>
              <a:t>Source : </a:t>
            </a:r>
            <a:r>
              <a:rPr lang="fr-CA" sz="600" i="1" dirty="0"/>
              <a:t>«Marketing et création publicitaire» – De Barnier, Virginie et </a:t>
            </a:r>
            <a:r>
              <a:rPr lang="fr-CA" sz="600" i="1" dirty="0" err="1"/>
              <a:t>Joannis</a:t>
            </a:r>
            <a:r>
              <a:rPr lang="fr-CA" sz="600" i="1" dirty="0"/>
              <a:t>, Henri  4e édition, Paris </a:t>
            </a:r>
            <a:r>
              <a:rPr lang="fr-CA" sz="600" i="1" dirty="0" err="1"/>
              <a:t>Dunod</a:t>
            </a:r>
            <a:r>
              <a:rPr lang="fr-CA" sz="600" i="1" dirty="0"/>
              <a:t> 2016. Pages 53 et suivantes.</a:t>
            </a:r>
            <a:endParaRPr lang="fr-CA" sz="600"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5" name="ZoneTexte 4"/>
          <p:cNvSpPr txBox="1"/>
          <p:nvPr/>
        </p:nvSpPr>
        <p:spPr>
          <a:xfrm>
            <a:off x="3664052" y="3788460"/>
            <a:ext cx="2044021" cy="523220"/>
          </a:xfrm>
          <a:prstGeom prst="rect">
            <a:avLst/>
          </a:prstGeom>
          <a:noFill/>
        </p:spPr>
        <p:txBody>
          <a:bodyPr wrap="none" rtlCol="0">
            <a:spAutoFit/>
          </a:bodyPr>
          <a:lstStyle/>
          <a:p>
            <a:pPr algn="ctr"/>
            <a:r>
              <a:rPr lang="fr-CA" sz="1600" b="1" dirty="0">
                <a:latin typeface="Arial" panose="020B0604020202020204" pitchFamily="34" charset="0"/>
                <a:cs typeface="Arial" panose="020B0604020202020204" pitchFamily="34" charset="0"/>
              </a:rPr>
              <a:t>L’image de marque</a:t>
            </a:r>
          </a:p>
          <a:p>
            <a:pPr algn="ctr"/>
            <a:r>
              <a:rPr lang="fr-CA" sz="1200" i="1" dirty="0">
                <a:latin typeface="Arial" panose="020B0604020202020204" pitchFamily="34" charset="0"/>
                <a:cs typeface="Arial" panose="020B0604020202020204" pitchFamily="34" charset="0"/>
              </a:rPr>
              <a:t>(Perceptions)</a:t>
            </a:r>
          </a:p>
        </p:txBody>
      </p:sp>
      <p:sp>
        <p:nvSpPr>
          <p:cNvPr id="14" name="ZoneTexte 13"/>
          <p:cNvSpPr txBox="1"/>
          <p:nvPr/>
        </p:nvSpPr>
        <p:spPr>
          <a:xfrm>
            <a:off x="8221125" y="3788460"/>
            <a:ext cx="2327880" cy="523220"/>
          </a:xfrm>
          <a:prstGeom prst="rect">
            <a:avLst/>
          </a:prstGeom>
          <a:noFill/>
        </p:spPr>
        <p:txBody>
          <a:bodyPr wrap="none" rtlCol="0">
            <a:spAutoFit/>
          </a:bodyPr>
          <a:lstStyle/>
          <a:p>
            <a:pPr algn="ctr"/>
            <a:r>
              <a:rPr lang="fr-CA" sz="1600" b="1" dirty="0">
                <a:latin typeface="Arial" panose="020B0604020202020204" pitchFamily="34" charset="0"/>
                <a:cs typeface="Arial" panose="020B0604020202020204" pitchFamily="34" charset="0"/>
              </a:rPr>
              <a:t>Positionnement voulu</a:t>
            </a:r>
          </a:p>
          <a:p>
            <a:pPr algn="ctr"/>
            <a:r>
              <a:rPr lang="fr-CA" sz="1200" i="1" dirty="0">
                <a:latin typeface="Arial" panose="020B0604020202020204" pitchFamily="34" charset="0"/>
                <a:cs typeface="Arial" panose="020B0604020202020204" pitchFamily="34" charset="0"/>
              </a:rPr>
              <a:t>(Personnalité distinctive)</a:t>
            </a:r>
          </a:p>
        </p:txBody>
      </p:sp>
      <p:sp>
        <p:nvSpPr>
          <p:cNvPr id="7" name="Égal 6"/>
          <p:cNvSpPr/>
          <p:nvPr/>
        </p:nvSpPr>
        <p:spPr>
          <a:xfrm>
            <a:off x="7114613" y="3876113"/>
            <a:ext cx="426575" cy="426575"/>
          </a:xfrm>
          <a:prstGeom prst="mathEqual">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8" name="Différent de 7"/>
          <p:cNvSpPr/>
          <p:nvPr/>
        </p:nvSpPr>
        <p:spPr>
          <a:xfrm>
            <a:off x="6245579" y="3876113"/>
            <a:ext cx="426575" cy="426575"/>
          </a:xfrm>
          <a:prstGeom prst="mathNotEqual">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17" name="ZoneTexte 16"/>
          <p:cNvSpPr txBox="1"/>
          <p:nvPr/>
        </p:nvSpPr>
        <p:spPr>
          <a:xfrm>
            <a:off x="5896358" y="4829860"/>
            <a:ext cx="1973617" cy="307777"/>
          </a:xfrm>
          <a:prstGeom prst="rect">
            <a:avLst/>
          </a:prstGeom>
          <a:noFill/>
        </p:spPr>
        <p:txBody>
          <a:bodyPr wrap="none" rtlCol="0">
            <a:spAutoFit/>
          </a:bodyPr>
          <a:lstStyle/>
          <a:p>
            <a:pPr algn="ctr"/>
            <a:r>
              <a:rPr lang="fr-CA" sz="1400" b="1" dirty="0">
                <a:solidFill>
                  <a:schemeClr val="bg1">
                    <a:lumMod val="50000"/>
                  </a:schemeClr>
                </a:solidFill>
                <a:latin typeface="Arial" panose="020B0604020202020204" pitchFamily="34" charset="0"/>
                <a:cs typeface="Arial" panose="020B0604020202020204" pitchFamily="34" charset="0"/>
              </a:rPr>
              <a:t>Identité de la marque</a:t>
            </a:r>
          </a:p>
        </p:txBody>
      </p:sp>
      <p:sp>
        <p:nvSpPr>
          <p:cNvPr id="18" name="ZoneTexte 17"/>
          <p:cNvSpPr txBox="1"/>
          <p:nvPr/>
        </p:nvSpPr>
        <p:spPr>
          <a:xfrm>
            <a:off x="5961241" y="5604560"/>
            <a:ext cx="1885453" cy="307777"/>
          </a:xfrm>
          <a:prstGeom prst="rect">
            <a:avLst/>
          </a:prstGeom>
          <a:noFill/>
        </p:spPr>
        <p:txBody>
          <a:bodyPr wrap="none" rtlCol="0">
            <a:spAutoFit/>
          </a:bodyPr>
          <a:lstStyle/>
          <a:p>
            <a:pPr algn="ctr"/>
            <a:r>
              <a:rPr lang="fr-CA" sz="1400" b="1" dirty="0">
                <a:solidFill>
                  <a:schemeClr val="bg1">
                    <a:lumMod val="50000"/>
                  </a:schemeClr>
                </a:solidFill>
                <a:latin typeface="Arial" panose="020B0604020202020204" pitchFamily="34" charset="0"/>
                <a:cs typeface="Arial" panose="020B0604020202020204" pitchFamily="34" charset="0"/>
              </a:rPr>
              <a:t>Équité de la marque</a:t>
            </a:r>
          </a:p>
        </p:txBody>
      </p:sp>
      <p:sp>
        <p:nvSpPr>
          <p:cNvPr id="16" name="Flèche vers le bas 15"/>
          <p:cNvSpPr/>
          <p:nvPr/>
        </p:nvSpPr>
        <p:spPr>
          <a:xfrm>
            <a:off x="6705695" y="5166126"/>
            <a:ext cx="374103" cy="383538"/>
          </a:xfrm>
          <a:prstGeom prst="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lèche vers le bas 19"/>
          <p:cNvSpPr/>
          <p:nvPr/>
        </p:nvSpPr>
        <p:spPr>
          <a:xfrm>
            <a:off x="6691517" y="4481344"/>
            <a:ext cx="374103" cy="383538"/>
          </a:xfrm>
          <a:prstGeom prst="down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1" name="Connecteur droit 20"/>
          <p:cNvCxnSpPr/>
          <p:nvPr/>
        </p:nvCxnSpPr>
        <p:spPr>
          <a:xfrm>
            <a:off x="2993263" y="4418958"/>
            <a:ext cx="8081137" cy="1155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387658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Son énoncé</a:t>
            </a:r>
            <a:endParaRPr lang="fr-CA" sz="1800" b="1" dirty="0">
              <a:solidFill>
                <a:srgbClr val="FF4B4B"/>
              </a:solidFill>
              <a:latin typeface="Arial" panose="020B0604020202020204" pitchFamily="34" charset="0"/>
              <a:cs typeface="Arial" panose="020B0604020202020204" pitchFamily="34" charset="0"/>
            </a:endParaRPr>
          </a:p>
          <a:p>
            <a:pPr marL="0" indent="0" algn="just">
              <a:lnSpc>
                <a:spcPct val="100000"/>
              </a:lnSpc>
              <a:buNone/>
            </a:pPr>
            <a:endParaRPr lang="fr-CA" sz="1800" dirty="0">
              <a:latin typeface="Arial" panose="020B0604020202020204" pitchFamily="34" charset="0"/>
              <a:cs typeface="Arial" panose="020B0604020202020204" pitchFamily="34" charset="0"/>
            </a:endParaRPr>
          </a:p>
          <a:p>
            <a:pPr marL="0" indent="0" algn="just">
              <a:lnSpc>
                <a:spcPct val="100000"/>
              </a:lnSpc>
              <a:buNone/>
            </a:pPr>
            <a:endParaRPr lang="fr-CA" sz="1800" dirty="0">
              <a:latin typeface="Arial" panose="020B0604020202020204" pitchFamily="34" charset="0"/>
              <a:cs typeface="Arial" panose="020B0604020202020204" pitchFamily="34" charset="0"/>
            </a:endParaRPr>
          </a:p>
          <a:p>
            <a:pPr lvl="0">
              <a:lnSpc>
                <a:spcPct val="150000"/>
              </a:lnSpc>
              <a:spcBef>
                <a:spcPts val="0"/>
              </a:spcBef>
              <a:buNone/>
              <a:defRPr/>
            </a:pPr>
            <a:r>
              <a:rPr lang="fr-CA" altLang="fr-FR" sz="1800" dirty="0">
                <a:solidFill>
                  <a:prstClr val="black"/>
                </a:solidFill>
                <a:latin typeface="Arial" panose="020B0604020202020204" pitchFamily="34" charset="0"/>
                <a:cs typeface="Arial" panose="020B0604020202020204" pitchFamily="34" charset="0"/>
              </a:rPr>
              <a:t>Cible conceptuelle – </a:t>
            </a:r>
            <a:r>
              <a:rPr lang="fr-CA" altLang="fr-FR" sz="1800" dirty="0">
                <a:solidFill>
                  <a:srgbClr val="000000"/>
                </a:solidFill>
                <a:latin typeface="Arial" panose="020B0604020202020204" pitchFamily="34" charset="0"/>
                <a:cs typeface="Arial" panose="020B0604020202020204" pitchFamily="34" charset="0"/>
              </a:rPr>
              <a:t>Pour…</a:t>
            </a:r>
          </a:p>
          <a:p>
            <a:pPr lvl="0">
              <a:lnSpc>
                <a:spcPct val="150000"/>
              </a:lnSpc>
              <a:spcBef>
                <a:spcPts val="0"/>
              </a:spcBef>
              <a:buNone/>
              <a:defRPr/>
            </a:pPr>
            <a:endParaRPr lang="fr-CA" altLang="fr-FR" sz="18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defRPr/>
            </a:pPr>
            <a:r>
              <a:rPr lang="fr-CA" altLang="fr-FR" sz="1800" dirty="0">
                <a:solidFill>
                  <a:prstClr val="black"/>
                </a:solidFill>
                <a:latin typeface="Arial" panose="020B0604020202020204" pitchFamily="34" charset="0"/>
                <a:cs typeface="Arial" panose="020B0604020202020204" pitchFamily="34" charset="0"/>
              </a:rPr>
              <a:t>Nom de la marque </a:t>
            </a:r>
            <a:r>
              <a:rPr lang="fr-CA" altLang="fr-FR" sz="1800" dirty="0">
                <a:solidFill>
                  <a:srgbClr val="000000"/>
                </a:solidFill>
                <a:latin typeface="Arial" panose="020B0604020202020204" pitchFamily="34" charset="0"/>
                <a:cs typeface="Arial" panose="020B0604020202020204" pitchFamily="34" charset="0"/>
              </a:rPr>
              <a:t>– </a:t>
            </a:r>
            <a:r>
              <a:rPr lang="fr-CA" altLang="fr-FR" sz="1800" dirty="0" err="1">
                <a:solidFill>
                  <a:srgbClr val="000000"/>
                </a:solidFill>
                <a:latin typeface="Arial" panose="020B0604020202020204" pitchFamily="34" charset="0"/>
                <a:cs typeface="Arial" panose="020B0604020202020204" pitchFamily="34" charset="0"/>
              </a:rPr>
              <a:t>Xyz</a:t>
            </a:r>
            <a:endParaRPr lang="fr-CA" altLang="fr-FR" sz="1800" dirty="0">
              <a:solidFill>
                <a:srgbClr val="000000"/>
              </a:solidFill>
              <a:latin typeface="Arial" panose="020B0604020202020204" pitchFamily="34" charset="0"/>
              <a:cs typeface="Arial" panose="020B0604020202020204" pitchFamily="34" charset="0"/>
            </a:endParaRPr>
          </a:p>
          <a:p>
            <a:pPr marL="0" lvl="0" indent="0">
              <a:lnSpc>
                <a:spcPct val="150000"/>
              </a:lnSpc>
              <a:spcBef>
                <a:spcPts val="0"/>
              </a:spcBef>
              <a:buNone/>
              <a:defRPr/>
            </a:pPr>
            <a:endParaRPr lang="fr-CA" altLang="fr-FR" sz="1800" dirty="0">
              <a:solidFill>
                <a:prstClr val="black"/>
              </a:solidFill>
              <a:latin typeface="Arial" panose="020B0604020202020204" pitchFamily="34" charset="0"/>
              <a:cs typeface="Arial" panose="020B0604020202020204" pitchFamily="34" charset="0"/>
            </a:endParaRPr>
          </a:p>
          <a:p>
            <a:pPr lvl="0">
              <a:lnSpc>
                <a:spcPct val="150000"/>
              </a:lnSpc>
              <a:spcBef>
                <a:spcPts val="0"/>
              </a:spcBef>
              <a:buNone/>
              <a:defRPr/>
            </a:pPr>
            <a:r>
              <a:rPr lang="fr-CA" altLang="fr-FR" sz="1800" dirty="0">
                <a:solidFill>
                  <a:prstClr val="black"/>
                </a:solidFill>
                <a:latin typeface="Arial" panose="020B0604020202020204" pitchFamily="34" charset="0"/>
                <a:cs typeface="Arial" panose="020B0604020202020204" pitchFamily="34" charset="0"/>
              </a:rPr>
              <a:t>Environnement concurrentiel </a:t>
            </a:r>
            <a:r>
              <a:rPr lang="fr-CA" altLang="fr-FR" sz="1800" dirty="0">
                <a:solidFill>
                  <a:srgbClr val="000000"/>
                </a:solidFill>
                <a:latin typeface="Arial" panose="020B0604020202020204" pitchFamily="34" charset="0"/>
                <a:cs typeface="Arial" panose="020B0604020202020204" pitchFamily="34" charset="0"/>
              </a:rPr>
              <a:t>– Est</a:t>
            </a:r>
          </a:p>
          <a:p>
            <a:pPr lvl="0">
              <a:lnSpc>
                <a:spcPct val="150000"/>
              </a:lnSpc>
              <a:spcBef>
                <a:spcPts val="0"/>
              </a:spcBef>
              <a:buNone/>
              <a:defRPr/>
            </a:pPr>
            <a:endParaRPr lang="fr-CA" altLang="fr-FR" sz="1800" dirty="0">
              <a:solidFill>
                <a:prstClr val="black"/>
              </a:solidFill>
              <a:latin typeface="Arial" panose="020B0604020202020204" pitchFamily="34" charset="0"/>
              <a:cs typeface="Arial" panose="020B0604020202020204" pitchFamily="34" charset="0"/>
            </a:endParaRPr>
          </a:p>
          <a:p>
            <a:pPr lvl="0">
              <a:lnSpc>
                <a:spcPct val="150000"/>
              </a:lnSpc>
              <a:spcBef>
                <a:spcPts val="0"/>
              </a:spcBef>
              <a:buNone/>
              <a:defRPr/>
            </a:pPr>
            <a:r>
              <a:rPr lang="fr-CA" altLang="fr-FR" sz="1800" dirty="0">
                <a:solidFill>
                  <a:prstClr val="black"/>
                </a:solidFill>
                <a:latin typeface="Arial" panose="020B0604020202020204" pitchFamily="34" charset="0"/>
                <a:cs typeface="Arial" panose="020B0604020202020204" pitchFamily="34" charset="0"/>
              </a:rPr>
              <a:t>Bénéfice consommateur </a:t>
            </a:r>
            <a:r>
              <a:rPr lang="fr-CA" altLang="fr-FR" sz="1800" dirty="0">
                <a:solidFill>
                  <a:srgbClr val="000000"/>
                </a:solidFill>
                <a:latin typeface="Arial" panose="020B0604020202020204" pitchFamily="34" charset="0"/>
                <a:cs typeface="Arial" panose="020B0604020202020204" pitchFamily="34" charset="0"/>
              </a:rPr>
              <a:t>– qui procure</a:t>
            </a:r>
          </a:p>
          <a:p>
            <a:pPr lvl="0">
              <a:lnSpc>
                <a:spcPct val="150000"/>
              </a:lnSpc>
              <a:spcBef>
                <a:spcPts val="0"/>
              </a:spcBef>
              <a:buNone/>
              <a:defRPr/>
            </a:pPr>
            <a:endParaRPr lang="fr-CA" altLang="fr-FR" sz="18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defRPr/>
            </a:pPr>
            <a:r>
              <a:rPr lang="fr-CA" altLang="fr-FR" sz="1800" dirty="0">
                <a:solidFill>
                  <a:prstClr val="black"/>
                </a:solidFill>
                <a:latin typeface="Arial" panose="020B0604020202020204" pitchFamily="34" charset="0"/>
                <a:cs typeface="Arial" panose="020B0604020202020204" pitchFamily="34" charset="0"/>
              </a:rPr>
              <a:t>Arguments de soutien </a:t>
            </a:r>
            <a:r>
              <a:rPr lang="fr-CA" altLang="fr-FR" sz="1800" dirty="0">
                <a:solidFill>
                  <a:srgbClr val="000000"/>
                </a:solidFill>
                <a:latin typeface="Arial" panose="020B0604020202020204" pitchFamily="34" charset="0"/>
                <a:cs typeface="Arial" panose="020B0604020202020204" pitchFamily="34" charset="0"/>
              </a:rPr>
              <a:t>– grâce à…</a:t>
            </a: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None/>
            </a:pPr>
            <a:r>
              <a:rPr lang="fr-CA" sz="1600" b="1" dirty="0">
                <a:latin typeface="Arial" panose="020B0604020202020204" pitchFamily="34" charset="0"/>
                <a:cs typeface="Arial" panose="020B0604020202020204" pitchFamily="34" charset="0"/>
              </a:rPr>
              <a:t>POSITIONNEMENT DE LA MARQUE</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27</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05</a:t>
            </a:r>
          </a:p>
        </p:txBody>
      </p:sp>
      <p:sp>
        <p:nvSpPr>
          <p:cNvPr id="9" name="Rectangle 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868938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28</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 name="Rectangle 2"/>
          <p:cNvSpPr/>
          <p:nvPr/>
        </p:nvSpPr>
        <p:spPr>
          <a:xfrm>
            <a:off x="2171700" y="524026"/>
            <a:ext cx="9486900" cy="6001643"/>
          </a:xfrm>
          <a:prstGeom prst="rect">
            <a:avLst/>
          </a:prstGeom>
        </p:spPr>
        <p:txBody>
          <a:bodyPr wrap="square">
            <a:spAutoFit/>
          </a:bodyPr>
          <a:lstStyle/>
          <a:p>
            <a:pPr defTabSz="913560">
              <a:defRPr/>
            </a:pPr>
            <a:r>
              <a:rPr lang="fr-CA" sz="1600" b="1" dirty="0" smtClean="0">
                <a:latin typeface="Arial" panose="020B0604020202020204" pitchFamily="34" charset="0"/>
                <a:cs typeface="Arial" panose="020B0604020202020204" pitchFamily="34" charset="0"/>
              </a:rPr>
              <a:t>Mix Marketing de la marque (Éléments </a:t>
            </a:r>
            <a:r>
              <a:rPr lang="fr-CA" sz="1600" b="1" dirty="0">
                <a:latin typeface="Arial" panose="020B0604020202020204" pitchFamily="34" charset="0"/>
                <a:cs typeface="Arial" panose="020B0604020202020204" pitchFamily="34" charset="0"/>
              </a:rPr>
              <a:t>de différenciation)</a:t>
            </a:r>
          </a:p>
          <a:p>
            <a:pPr defTabSz="913560">
              <a:defRPr/>
            </a:pPr>
            <a:endParaRPr lang="fr-CA" sz="1600" dirty="0"/>
          </a:p>
          <a:p>
            <a:pPr marL="228495" indent="-228495">
              <a:buFont typeface="+mj-lt"/>
              <a:buAutoNum type="arabicPeriod"/>
            </a:pPr>
            <a:endParaRPr lang="fr-CA" sz="1600" dirty="0"/>
          </a:p>
          <a:p>
            <a:r>
              <a:rPr lang="fr-CA" sz="1600" dirty="0" smtClean="0">
                <a:latin typeface="Arial" panose="020B0604020202020204" pitchFamily="34" charset="0"/>
                <a:cs typeface="Arial" panose="020B0604020202020204" pitchFamily="34" charset="0"/>
              </a:rPr>
              <a:t>Un élément fondamental dans l’analyse de la marque est la compréhension des </a:t>
            </a:r>
            <a:r>
              <a:rPr lang="fr-CA" sz="1600" dirty="0">
                <a:latin typeface="Arial" panose="020B0604020202020204" pitchFamily="34" charset="0"/>
                <a:cs typeface="Arial" panose="020B0604020202020204" pitchFamily="34" charset="0"/>
              </a:rPr>
              <a:t>stratégies liées aux 5 variables du mix-marketing (5P). Il suffit alors d’en dégager les éléments clés.</a:t>
            </a:r>
          </a:p>
          <a:p>
            <a:endParaRPr lang="fr-CA" sz="1600" dirty="0">
              <a:latin typeface="Arial" panose="020B0604020202020204" pitchFamily="34" charset="0"/>
              <a:cs typeface="Arial" panose="020B0604020202020204" pitchFamily="34" charset="0"/>
            </a:endParaRPr>
          </a:p>
          <a:p>
            <a:r>
              <a:rPr lang="fr-CA" sz="1600" b="1" dirty="0">
                <a:latin typeface="Arial" panose="020B0604020202020204" pitchFamily="34" charset="0"/>
                <a:cs typeface="Arial" panose="020B0604020202020204" pitchFamily="34" charset="0"/>
              </a:rPr>
              <a:t>Le Produit</a:t>
            </a:r>
            <a:r>
              <a:rPr lang="fr-CA" sz="1600" dirty="0">
                <a:latin typeface="Arial" panose="020B0604020202020204" pitchFamily="34" charset="0"/>
                <a:cs typeface="Arial" panose="020B0604020202020204" pitchFamily="34" charset="0"/>
              </a:rPr>
              <a:t> : Le produit présente-t-il les caractéristiques et les bénéfices pertinents aux attentes de la clientèle ciblée? En quoi se distingue-t-il de la concurrence? Quel(s) avantage(s) s’en dégage-t-il? Est-il adapté pour saisir l'opportunité du marché? Le produit, son emballage (ou conditionnement), son cadre de présentation ou d’opération, peuvent-ils être exploités ou servir de support aux activités de communication?</a:t>
            </a:r>
          </a:p>
          <a:p>
            <a:endParaRPr lang="fr-CA" sz="1600" dirty="0">
              <a:latin typeface="Arial" panose="020B0604020202020204" pitchFamily="34" charset="0"/>
              <a:cs typeface="Arial" panose="020B0604020202020204" pitchFamily="34" charset="0"/>
            </a:endParaRPr>
          </a:p>
          <a:p>
            <a:r>
              <a:rPr lang="fr-CA" sz="1600" b="1" dirty="0">
                <a:latin typeface="Arial" panose="020B0604020202020204" pitchFamily="34" charset="0"/>
                <a:cs typeface="Arial" panose="020B0604020202020204" pitchFamily="34" charset="0"/>
              </a:rPr>
              <a:t>Le Prix</a:t>
            </a:r>
            <a:r>
              <a:rPr lang="fr-CA" sz="1600" dirty="0">
                <a:latin typeface="Arial" panose="020B0604020202020204" pitchFamily="34" charset="0"/>
                <a:cs typeface="Arial" panose="020B0604020202020204" pitchFamily="34" charset="0"/>
              </a:rPr>
              <a:t> : Quelle est la stratégie adoptée?  Pénétration? Écrémage? Prestige? ou simplement le prix le plus bas?  Comment le prix se compare-t-il avec la concurrence ? Correspond-il à la  valeur perçue par la clientèle / le consommateur? </a:t>
            </a:r>
          </a:p>
          <a:p>
            <a:endParaRPr lang="fr-CA" sz="1600" dirty="0">
              <a:latin typeface="Arial" panose="020B0604020202020204" pitchFamily="34" charset="0"/>
              <a:cs typeface="Arial" panose="020B0604020202020204" pitchFamily="34" charset="0"/>
            </a:endParaRPr>
          </a:p>
          <a:p>
            <a:r>
              <a:rPr lang="fr-CA" sz="1600" b="1" dirty="0">
                <a:latin typeface="Arial" panose="020B0604020202020204" pitchFamily="34" charset="0"/>
                <a:cs typeface="Arial" panose="020B0604020202020204" pitchFamily="34" charset="0"/>
              </a:rPr>
              <a:t>La Distribution (Place) </a:t>
            </a:r>
            <a:r>
              <a:rPr lang="fr-CA" sz="1600" dirty="0">
                <a:latin typeface="Arial" panose="020B0604020202020204" pitchFamily="34" charset="0"/>
                <a:cs typeface="Arial" panose="020B0604020202020204" pitchFamily="34" charset="0"/>
              </a:rPr>
              <a:t>: Le réseau de distribution utilisé permet-il de rejoindre adéquatement la clientèle visée? Répond-il pertinemment au positionnement de la marque? Qu’en est-il du marchandisage? Favorise-t-il le processus d’achat? Offre-t-il une opportunité de se distinguer? Peut-il, dans le cadre actuel, contribuer à résoudre le problème ou à saisir l'opportunité? De quelle façon peut-on exploiter le réseau de distribution dans notre plan de communication?  En quoi, les communications peuvent-elles supporter l’entreprise dans sa relation avec le réseau de distribution?</a:t>
            </a:r>
          </a:p>
          <a:p>
            <a:endParaRPr lang="fr-CA" sz="1600" dirty="0" smtClean="0"/>
          </a:p>
          <a:p>
            <a:r>
              <a:rPr lang="fr-CA" sz="1600" b="1" dirty="0" smtClean="0">
                <a:solidFill>
                  <a:srgbClr val="E68014"/>
                </a:solidFill>
                <a:latin typeface="Arial" panose="020B0604020202020204" pitchFamily="34" charset="0"/>
                <a:cs typeface="Arial" panose="020B0604020202020204" pitchFamily="34" charset="0"/>
              </a:rPr>
              <a:t>… suite page suivante</a:t>
            </a:r>
            <a:endParaRPr lang="fr-CA" sz="1600" b="1" dirty="0">
              <a:solidFill>
                <a:srgbClr val="E68014"/>
              </a:solidFill>
              <a:latin typeface="Arial" panose="020B0604020202020204" pitchFamily="34" charset="0"/>
              <a:cs typeface="Arial" panose="020B0604020202020204" pitchFamily="34" charset="0"/>
            </a:endParaRPr>
          </a:p>
        </p:txBody>
      </p:sp>
      <p:sp>
        <p:nvSpPr>
          <p:cNvPr id="8"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smtClean="0">
                <a:latin typeface="Arial" panose="020B0604020202020204" pitchFamily="34" charset="0"/>
                <a:cs typeface="Arial" panose="020B0604020202020204" pitchFamily="34" charset="0"/>
              </a:rPr>
              <a:t>ANALYSE</a:t>
            </a:r>
            <a:r>
              <a:rPr lang="fr-CA" sz="2000" b="1" dirty="0">
                <a:latin typeface="Arial" panose="020B0604020202020204" pitchFamily="34" charset="0"/>
                <a:cs typeface="Arial" panose="020B0604020202020204" pitchFamily="34" charset="0"/>
              </a:rPr>
              <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66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29</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 name="Rectangle 2"/>
          <p:cNvSpPr/>
          <p:nvPr/>
        </p:nvSpPr>
        <p:spPr>
          <a:xfrm>
            <a:off x="2171700" y="524026"/>
            <a:ext cx="9486900" cy="4278094"/>
          </a:xfrm>
          <a:prstGeom prst="rect">
            <a:avLst/>
          </a:prstGeom>
        </p:spPr>
        <p:txBody>
          <a:bodyPr wrap="square">
            <a:spAutoFit/>
          </a:bodyPr>
          <a:lstStyle/>
          <a:p>
            <a:pPr defTabSz="913560">
              <a:defRPr/>
            </a:pPr>
            <a:r>
              <a:rPr lang="fr-CA" sz="1600" b="1" dirty="0" smtClean="0">
                <a:latin typeface="Arial" panose="020B0604020202020204" pitchFamily="34" charset="0"/>
                <a:cs typeface="Arial" panose="020B0604020202020204" pitchFamily="34" charset="0"/>
              </a:rPr>
              <a:t>Mix </a:t>
            </a:r>
            <a:r>
              <a:rPr lang="fr-CA" sz="1600" b="1" dirty="0">
                <a:latin typeface="Arial" panose="020B0604020202020204" pitchFamily="34" charset="0"/>
                <a:cs typeface="Arial" panose="020B0604020202020204" pitchFamily="34" charset="0"/>
              </a:rPr>
              <a:t>Marketing </a:t>
            </a:r>
            <a:r>
              <a:rPr lang="fr-CA" sz="1600" b="1" dirty="0" smtClean="0">
                <a:latin typeface="Arial" panose="020B0604020202020204" pitchFamily="34" charset="0"/>
                <a:cs typeface="Arial" panose="020B0604020202020204" pitchFamily="34" charset="0"/>
              </a:rPr>
              <a:t>de la marque (Éléments </a:t>
            </a:r>
            <a:r>
              <a:rPr lang="fr-CA" sz="1600" b="1" dirty="0">
                <a:latin typeface="Arial" panose="020B0604020202020204" pitchFamily="34" charset="0"/>
                <a:cs typeface="Arial" panose="020B0604020202020204" pitchFamily="34" charset="0"/>
              </a:rPr>
              <a:t>de différenciation</a:t>
            </a:r>
            <a:r>
              <a:rPr lang="fr-CA" sz="1600" b="1" dirty="0" smtClean="0">
                <a:latin typeface="Arial" panose="020B0604020202020204" pitchFamily="34" charset="0"/>
                <a:cs typeface="Arial" panose="020B0604020202020204" pitchFamily="34" charset="0"/>
              </a:rPr>
              <a:t>) - suite</a:t>
            </a:r>
            <a:endParaRPr lang="fr-CA" sz="1600" b="1" dirty="0">
              <a:latin typeface="Arial" panose="020B0604020202020204" pitchFamily="34" charset="0"/>
              <a:cs typeface="Arial" panose="020B0604020202020204" pitchFamily="34" charset="0"/>
            </a:endParaRPr>
          </a:p>
          <a:p>
            <a:pPr defTabSz="913560">
              <a:defRPr/>
            </a:pPr>
            <a:endParaRPr lang="fr-CA" sz="1600" dirty="0"/>
          </a:p>
          <a:p>
            <a:endParaRPr lang="fr-CA" sz="1600" dirty="0"/>
          </a:p>
          <a:p>
            <a:endParaRPr lang="fr-CA" sz="1600" dirty="0"/>
          </a:p>
          <a:p>
            <a:endParaRPr lang="fr-CA" sz="1600" dirty="0">
              <a:latin typeface="Arial" panose="020B0604020202020204" pitchFamily="34" charset="0"/>
              <a:cs typeface="Arial" panose="020B0604020202020204" pitchFamily="34" charset="0"/>
            </a:endParaRPr>
          </a:p>
          <a:p>
            <a:r>
              <a:rPr lang="fr-CA" sz="1600" b="1" dirty="0">
                <a:solidFill>
                  <a:srgbClr val="E68014"/>
                </a:solidFill>
                <a:latin typeface="Arial" panose="020B0604020202020204" pitchFamily="34" charset="0"/>
                <a:cs typeface="Arial" panose="020B0604020202020204" pitchFamily="34" charset="0"/>
              </a:rPr>
              <a:t>… suite </a:t>
            </a:r>
            <a:r>
              <a:rPr lang="fr-CA" sz="1600" b="1" dirty="0" smtClean="0">
                <a:solidFill>
                  <a:srgbClr val="E68014"/>
                </a:solidFill>
                <a:latin typeface="Arial" panose="020B0604020202020204" pitchFamily="34" charset="0"/>
                <a:cs typeface="Arial" panose="020B0604020202020204" pitchFamily="34" charset="0"/>
              </a:rPr>
              <a:t>de la page précédente</a:t>
            </a:r>
            <a:endParaRPr lang="fr-CA" sz="1600" b="1" dirty="0">
              <a:solidFill>
                <a:srgbClr val="E68014"/>
              </a:solidFill>
              <a:latin typeface="Arial" panose="020B0604020202020204" pitchFamily="34" charset="0"/>
              <a:cs typeface="Arial" panose="020B0604020202020204" pitchFamily="34" charset="0"/>
            </a:endParaRPr>
          </a:p>
          <a:p>
            <a:endParaRPr lang="fr-CA" sz="1600" dirty="0">
              <a:latin typeface="Arial" panose="020B0604020202020204" pitchFamily="34" charset="0"/>
              <a:cs typeface="Arial" panose="020B0604020202020204" pitchFamily="34" charset="0"/>
            </a:endParaRPr>
          </a:p>
          <a:p>
            <a:r>
              <a:rPr lang="fr-CA" sz="1600" b="1" dirty="0">
                <a:latin typeface="Arial" panose="020B0604020202020204" pitchFamily="34" charset="0"/>
                <a:cs typeface="Arial" panose="020B0604020202020204" pitchFamily="34" charset="0"/>
              </a:rPr>
              <a:t>La Communication (Promotion) </a:t>
            </a:r>
            <a:r>
              <a:rPr lang="fr-CA" sz="1600" dirty="0">
                <a:latin typeface="Arial" panose="020B0604020202020204" pitchFamily="34" charset="0"/>
                <a:cs typeface="Arial" panose="020B0604020202020204" pitchFamily="34" charset="0"/>
              </a:rPr>
              <a:t>: Quel est le rôle attendu des communications dans le plan actuel?  Quels sont les paramètres liés au mandat? Budget?  Timing? On peut également se demander quelle a été la performance des activités de communication antérieures ? </a:t>
            </a:r>
          </a:p>
          <a:p>
            <a:endParaRPr lang="fr-CA" sz="1600" dirty="0">
              <a:latin typeface="Arial" panose="020B0604020202020204" pitchFamily="34" charset="0"/>
              <a:cs typeface="Arial" panose="020B0604020202020204" pitchFamily="34" charset="0"/>
            </a:endParaRPr>
          </a:p>
          <a:p>
            <a:r>
              <a:rPr lang="fr-CA" sz="1600" b="1" dirty="0">
                <a:latin typeface="Arial" panose="020B0604020202020204" pitchFamily="34" charset="0"/>
                <a:cs typeface="Arial" panose="020B0604020202020204" pitchFamily="34" charset="0"/>
              </a:rPr>
              <a:t>Le Service à la Clientèle (People) </a:t>
            </a:r>
            <a:r>
              <a:rPr lang="fr-CA" sz="1600" dirty="0">
                <a:latin typeface="Arial" panose="020B0604020202020204" pitchFamily="34" charset="0"/>
                <a:cs typeface="Arial" panose="020B0604020202020204" pitchFamily="34" charset="0"/>
              </a:rPr>
              <a:t>: Quelle est la vision et le rôle du SAC dans le plan actuel? À quelles étapes du processus décisionnel, d’achat et de consommation, le SAC peut-il apporter une contribution significative?  De quelle façon, cette variable peut-elle être exploitée et/ou intégrée à un plan de communication? En quoi les communications pourraient-elles supporter le SAC? Profils d’embauche en adéquation avec la mission et les valeurs.  Programmes de formation et de motivation, etc. </a:t>
            </a:r>
          </a:p>
        </p:txBody>
      </p:sp>
      <p:sp>
        <p:nvSpPr>
          <p:cNvPr id="8"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smtClean="0">
                <a:latin typeface="Arial" panose="020B0604020202020204" pitchFamily="34" charset="0"/>
                <a:cs typeface="Arial" panose="020B0604020202020204" pitchFamily="34" charset="0"/>
              </a:rPr>
              <a:t>ANALYSE</a:t>
            </a:r>
            <a:r>
              <a:rPr lang="fr-CA" sz="2000" b="1" dirty="0">
                <a:latin typeface="Arial" panose="020B0604020202020204" pitchFamily="34" charset="0"/>
                <a:cs typeface="Arial" panose="020B0604020202020204" pitchFamily="34" charset="0"/>
              </a:rPr>
              <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224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1259" y="508000"/>
            <a:ext cx="10022541" cy="3875742"/>
          </a:xfrm>
        </p:spPr>
        <p:txBody>
          <a:bodyPr>
            <a:normAutofit/>
          </a:bodyPr>
          <a:lstStyle/>
          <a:p>
            <a:pPr marL="0" indent="0">
              <a:buNone/>
            </a:pPr>
            <a:r>
              <a:rPr lang="fr-CA" sz="4000" b="1" dirty="0">
                <a:solidFill>
                  <a:srgbClr val="C00000"/>
                </a:solidFill>
                <a:latin typeface="Arial" panose="020B0604020202020204" pitchFamily="34" charset="0"/>
                <a:cs typeface="Arial" panose="020B0604020202020204" pitchFamily="34" charset="0"/>
              </a:rPr>
              <a:t>Note importante</a:t>
            </a:r>
          </a:p>
          <a:p>
            <a:pPr marL="0" indent="0">
              <a:buNone/>
            </a:pPr>
            <a:endParaRPr lang="fr-CA" sz="4000" b="1" dirty="0">
              <a:latin typeface="Arial" panose="020B0604020202020204" pitchFamily="34" charset="0"/>
              <a:cs typeface="Arial" panose="020B0604020202020204" pitchFamily="34" charset="0"/>
            </a:endParaRPr>
          </a:p>
          <a:p>
            <a:pPr marL="0" indent="0">
              <a:buNone/>
            </a:pPr>
            <a:r>
              <a:rPr lang="fr-CA" sz="4000" b="1" dirty="0">
                <a:latin typeface="Arial" panose="020B0604020202020204" pitchFamily="34" charset="0"/>
                <a:cs typeface="Arial" panose="020B0604020202020204" pitchFamily="34" charset="0"/>
              </a:rPr>
              <a:t>Les étudiants doivent revisiter le thème du présent gabarit Power Point et utiliser des photos spécifiques (libres de droit*) en fonction de leur projet.</a:t>
            </a:r>
          </a:p>
          <a:p>
            <a:pPr marL="0" indent="0">
              <a:lnSpc>
                <a:spcPct val="100000"/>
              </a:lnSpc>
              <a:buNone/>
            </a:pPr>
            <a:endParaRPr lang="fr-CA" sz="4000" b="1" dirty="0">
              <a:solidFill>
                <a:schemeClr val="bg1">
                  <a:lumMod val="65000"/>
                </a:schemeClr>
              </a:solidFill>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6064583"/>
            <a:ext cx="563169" cy="563169"/>
          </a:xfrm>
          <a:prstGeom prst="rect">
            <a:avLst/>
          </a:prstGeom>
        </p:spPr>
      </p:pic>
      <p:sp>
        <p:nvSpPr>
          <p:cNvPr id="6" name="ZoneTexte 5"/>
          <p:cNvSpPr txBox="1"/>
          <p:nvPr/>
        </p:nvSpPr>
        <p:spPr>
          <a:xfrm>
            <a:off x="417028" y="1418839"/>
            <a:ext cx="755335" cy="1323439"/>
          </a:xfrm>
          <a:prstGeom prst="rect">
            <a:avLst/>
          </a:prstGeom>
          <a:noFill/>
        </p:spPr>
        <p:txBody>
          <a:bodyPr wrap="none" rtlCol="0">
            <a:spAutoFit/>
          </a:bodyPr>
          <a:lstStyle/>
          <a:p>
            <a:r>
              <a:rPr lang="fr-CA" sz="8000" b="1" dirty="0">
                <a:solidFill>
                  <a:srgbClr val="C00000"/>
                </a:solidFill>
                <a:latin typeface="Arial" panose="020B0604020202020204" pitchFamily="34" charset="0"/>
                <a:cs typeface="Arial" panose="020B0604020202020204" pitchFamily="34" charset="0"/>
              </a:rPr>
              <a:t>«</a:t>
            </a:r>
          </a:p>
        </p:txBody>
      </p:sp>
      <p:sp>
        <p:nvSpPr>
          <p:cNvPr id="7" name="ZoneTexte 6"/>
          <p:cNvSpPr txBox="1"/>
          <p:nvPr/>
        </p:nvSpPr>
        <p:spPr>
          <a:xfrm rot="10800000">
            <a:off x="10358293" y="3268349"/>
            <a:ext cx="755335" cy="1323439"/>
          </a:xfrm>
          <a:prstGeom prst="rect">
            <a:avLst/>
          </a:prstGeom>
          <a:noFill/>
        </p:spPr>
        <p:txBody>
          <a:bodyPr wrap="none" rtlCol="0">
            <a:spAutoFit/>
          </a:bodyPr>
          <a:lstStyle/>
          <a:p>
            <a:r>
              <a:rPr lang="fr-CA" sz="8000" b="1" dirty="0">
                <a:solidFill>
                  <a:srgbClr val="C00000"/>
                </a:solidFill>
                <a:latin typeface="Arial" panose="020B0604020202020204" pitchFamily="34" charset="0"/>
                <a:cs typeface="Arial" panose="020B0604020202020204" pitchFamily="34" charset="0"/>
              </a:rPr>
              <a:t>«</a:t>
            </a:r>
          </a:p>
        </p:txBody>
      </p:sp>
      <p:sp>
        <p:nvSpPr>
          <p:cNvPr id="9" name="Espace réservé du numéro de diapositive 8"/>
          <p:cNvSpPr>
            <a:spLocks noGrp="1"/>
          </p:cNvSpPr>
          <p:nvPr>
            <p:ph type="sldNum" sz="quarter" idx="12"/>
          </p:nvPr>
        </p:nvSpPr>
        <p:spPr>
          <a:xfrm>
            <a:off x="8624837" y="6356350"/>
            <a:ext cx="2743200" cy="365125"/>
          </a:xfrm>
        </p:spPr>
        <p:txBody>
          <a:bodyPr/>
          <a:lstStyle/>
          <a:p>
            <a:fld id="{B5081466-AFAF-46B3-8E2C-80A443911235}" type="slidenum">
              <a:rPr lang="fr-CA" smtClean="0"/>
              <a:t>3</a:t>
            </a:fld>
            <a:endParaRPr lang="fr-CA" dirty="0"/>
          </a:p>
        </p:txBody>
      </p:sp>
      <p:sp>
        <p:nvSpPr>
          <p:cNvPr id="12" name="ZoneTexte 11"/>
          <p:cNvSpPr txBox="1"/>
          <p:nvPr/>
        </p:nvSpPr>
        <p:spPr>
          <a:xfrm>
            <a:off x="2785200" y="6401042"/>
            <a:ext cx="5205085"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*Voir en annexe : Page 104.</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4" name="ZoneTexte 13"/>
          <p:cNvSpPr txBox="1"/>
          <p:nvPr/>
        </p:nvSpPr>
        <p:spPr>
          <a:xfrm>
            <a:off x="7749619" y="5001165"/>
            <a:ext cx="2991525" cy="738664"/>
          </a:xfrm>
          <a:prstGeom prst="rect">
            <a:avLst/>
          </a:prstGeom>
          <a:noFill/>
        </p:spPr>
        <p:txBody>
          <a:bodyPr wrap="none" rtlCol="0">
            <a:spAutoFit/>
          </a:bodyPr>
          <a:lstStyle/>
          <a:p>
            <a:r>
              <a:rPr lang="fr-CA" sz="1400" b="1" i="1" dirty="0">
                <a:solidFill>
                  <a:srgbClr val="C00000"/>
                </a:solidFill>
                <a:latin typeface="Arial" panose="020B0604020202020204" pitchFamily="34" charset="0"/>
                <a:cs typeface="Arial" panose="020B0604020202020204" pitchFamily="34" charset="0"/>
              </a:rPr>
              <a:t>Sylvain Desrochers</a:t>
            </a:r>
          </a:p>
          <a:p>
            <a:r>
              <a:rPr lang="fr-CA" sz="1400" i="1" dirty="0">
                <a:solidFill>
                  <a:srgbClr val="C00000"/>
                </a:solidFill>
                <a:latin typeface="Arial" panose="020B0604020202020204" pitchFamily="34" charset="0"/>
                <a:cs typeface="Arial" panose="020B0604020202020204" pitchFamily="34" charset="0"/>
              </a:rPr>
              <a:t>Responsable, Certificat de publicité</a:t>
            </a:r>
          </a:p>
          <a:p>
            <a:r>
              <a:rPr lang="fr-CA" sz="1400" i="1" dirty="0">
                <a:solidFill>
                  <a:srgbClr val="C00000"/>
                </a:solidFill>
                <a:latin typeface="Arial" panose="020B0604020202020204" pitchFamily="34" charset="0"/>
                <a:cs typeface="Arial" panose="020B0604020202020204" pitchFamily="34" charset="0"/>
              </a:rPr>
              <a:t>Université de Montréal</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2293" y="4828720"/>
            <a:ext cx="1003293" cy="100329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0709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04646" y="1019592"/>
            <a:ext cx="3880597" cy="2442506"/>
          </a:xfrm>
          <a:ln>
            <a:noFill/>
          </a:ln>
        </p:spPr>
        <p:txBody>
          <a:bodyPr>
            <a:normAutofit/>
          </a:bodyPr>
          <a:lstStyle/>
          <a:p>
            <a:pPr marL="0" indent="0">
              <a:lnSpc>
                <a:spcPct val="100000"/>
              </a:lnSpc>
              <a:buNone/>
            </a:pPr>
            <a:r>
              <a:rPr lang="fr-CA" sz="1400" b="1" dirty="0">
                <a:solidFill>
                  <a:srgbClr val="FF4B4B"/>
                </a:solidFill>
                <a:latin typeface="Arial" panose="020B0604020202020204" pitchFamily="34" charset="0"/>
                <a:cs typeface="Arial" panose="020B0604020202020204" pitchFamily="34" charset="0"/>
              </a:rPr>
              <a:t>F</a:t>
            </a:r>
            <a:r>
              <a:rPr lang="fr-CA" sz="1400" b="1" dirty="0">
                <a:latin typeface="Arial" panose="020B0604020202020204" pitchFamily="34" charset="0"/>
                <a:cs typeface="Arial" panose="020B0604020202020204" pitchFamily="34" charset="0"/>
              </a:rPr>
              <a:t>ORCES</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Avantage distinctif ?</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Habileté spécifique ?</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Etc.</a:t>
            </a: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None/>
            </a:pPr>
            <a:endParaRPr lang="fr-CA" sz="2000" b="1" dirty="0">
              <a:latin typeface="Arial" panose="020B0604020202020204" pitchFamily="34" charset="0"/>
              <a:cs typeface="Arial" panose="020B0604020202020204" pitchFamily="34" charset="0"/>
            </a:endParaRPr>
          </a:p>
          <a:p>
            <a:pPr marL="0" indent="0">
              <a:buNone/>
            </a:pPr>
            <a:r>
              <a:rPr lang="fr-CA" sz="1600" dirty="0">
                <a:solidFill>
                  <a:srgbClr val="FF4B4B"/>
                </a:solidFill>
                <a:latin typeface="Arial" panose="020B0604020202020204" pitchFamily="34" charset="0"/>
                <a:cs typeface="Arial" panose="020B0604020202020204" pitchFamily="34" charset="0"/>
              </a:rPr>
              <a:t>Résumé de vos </a:t>
            </a:r>
            <a:r>
              <a:rPr lang="fr-CA" sz="1600" dirty="0" smtClean="0">
                <a:solidFill>
                  <a:srgbClr val="FF4B4B"/>
                </a:solidFill>
                <a:latin typeface="Arial" panose="020B0604020202020204" pitchFamily="34" charset="0"/>
                <a:cs typeface="Arial" panose="020B0604020202020204" pitchFamily="34" charset="0"/>
              </a:rPr>
              <a:t>observations.</a:t>
            </a:r>
            <a:endParaRPr lang="fr-CA" sz="1200" i="1" dirty="0">
              <a:solidFill>
                <a:srgbClr val="FF4B4B"/>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sz="1200" i="1" dirty="0">
                <a:solidFill>
                  <a:srgbClr val="FF4B4B"/>
                </a:solidFill>
                <a:latin typeface="Arial" panose="020B0604020202020204" pitchFamily="34" charset="0"/>
                <a:cs typeface="Arial" panose="020B0604020202020204" pitchFamily="34" charset="0"/>
              </a:rPr>
              <a:t>Vous devez être en mesure de justifier chacune de ces affirmations.</a:t>
            </a:r>
          </a:p>
          <a:p>
            <a:pPr marL="0" indent="0">
              <a:buNone/>
            </a:pPr>
            <a:endParaRPr lang="fr-CA" sz="1200" i="1" dirty="0">
              <a:solidFill>
                <a:srgbClr val="FF4B4B"/>
              </a:solidFill>
              <a:latin typeface="Arial" panose="020B0604020202020204" pitchFamily="34" charset="0"/>
              <a:cs typeface="Arial" panose="020B0604020202020204" pitchFamily="34" charset="0"/>
            </a:endParaRPr>
          </a:p>
          <a:p>
            <a:pPr marL="0" indent="0">
              <a:buNone/>
            </a:pPr>
            <a:endParaRPr lang="fr-CA" sz="2000" b="1"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30</a:t>
            </a:fld>
            <a:endParaRPr lang="fr-CA" dirty="0"/>
          </a:p>
        </p:txBody>
      </p:sp>
      <p:sp>
        <p:nvSpPr>
          <p:cNvPr id="6" name="Espace réservé du contenu 2"/>
          <p:cNvSpPr txBox="1">
            <a:spLocks/>
          </p:cNvSpPr>
          <p:nvPr/>
        </p:nvSpPr>
        <p:spPr>
          <a:xfrm>
            <a:off x="6739769" y="1025235"/>
            <a:ext cx="3880597" cy="244250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1400" b="1" dirty="0">
                <a:solidFill>
                  <a:srgbClr val="FF4B4B"/>
                </a:solidFill>
                <a:latin typeface="Arial" panose="020B0604020202020204" pitchFamily="34" charset="0"/>
                <a:cs typeface="Arial" panose="020B0604020202020204" pitchFamily="34" charset="0"/>
              </a:rPr>
              <a:t>F</a:t>
            </a:r>
            <a:r>
              <a:rPr lang="fr-CA" sz="1400" b="1" dirty="0">
                <a:latin typeface="Arial" panose="020B0604020202020204" pitchFamily="34" charset="0"/>
                <a:cs typeface="Arial" panose="020B0604020202020204" pitchFamily="34" charset="0"/>
              </a:rPr>
              <a:t>AIBLESSES</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Image de marque ?</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Technologie désuète ?</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Problème de recrutement de personnel ?</a:t>
            </a:r>
          </a:p>
          <a:p>
            <a:pPr marL="0" indent="0">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7" name="Espace réservé du contenu 2"/>
          <p:cNvSpPr txBox="1">
            <a:spLocks/>
          </p:cNvSpPr>
          <p:nvPr/>
        </p:nvSpPr>
        <p:spPr>
          <a:xfrm>
            <a:off x="2599000" y="3570880"/>
            <a:ext cx="3880597" cy="244250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1400" b="1" dirty="0">
                <a:solidFill>
                  <a:srgbClr val="FF4B4B"/>
                </a:solidFill>
                <a:latin typeface="Arial" panose="020B0604020202020204" pitchFamily="34" charset="0"/>
                <a:cs typeface="Arial" panose="020B0604020202020204" pitchFamily="34" charset="0"/>
              </a:rPr>
              <a:t>O</a:t>
            </a:r>
            <a:r>
              <a:rPr lang="fr-CA" sz="1400" b="1" dirty="0">
                <a:latin typeface="Arial" panose="020B0604020202020204" pitchFamily="34" charset="0"/>
                <a:cs typeface="Arial" panose="020B0604020202020204" pitchFamily="34" charset="0"/>
              </a:rPr>
              <a:t>PPORTUNITÉS</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Tendances de marché ?</a:t>
            </a: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Demande des consommateurs ?</a:t>
            </a: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Nouvelles réalités ?</a:t>
            </a: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Etc.</a:t>
            </a:r>
          </a:p>
          <a:p>
            <a:pPr marL="0" indent="0">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8" name="Espace réservé du contenu 2"/>
          <p:cNvSpPr txBox="1">
            <a:spLocks/>
          </p:cNvSpPr>
          <p:nvPr/>
        </p:nvSpPr>
        <p:spPr>
          <a:xfrm>
            <a:off x="6734123" y="3576523"/>
            <a:ext cx="3880597" cy="244250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1400" b="1" dirty="0">
                <a:solidFill>
                  <a:srgbClr val="FF4B4B"/>
                </a:solidFill>
                <a:latin typeface="Arial" panose="020B0604020202020204" pitchFamily="34" charset="0"/>
                <a:cs typeface="Arial" panose="020B0604020202020204" pitchFamily="34" charset="0"/>
              </a:rPr>
              <a:t>M</a:t>
            </a:r>
            <a:r>
              <a:rPr lang="fr-CA" sz="1400" b="1" dirty="0">
                <a:latin typeface="Arial" panose="020B0604020202020204" pitchFamily="34" charset="0"/>
                <a:cs typeface="Arial" panose="020B0604020202020204" pitchFamily="34" charset="0"/>
              </a:rPr>
              <a:t>ENACES</a:t>
            </a:r>
            <a:endParaRPr lang="fr-CA"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Lois, règlements, autres ?</a:t>
            </a: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Nouveaux concurrents ?</a:t>
            </a: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Baisse du marché ?</a:t>
            </a:r>
          </a:p>
          <a:p>
            <a:pPr>
              <a:lnSpc>
                <a:spcPct val="100000"/>
              </a:lnSpc>
              <a:buFont typeface="Wingdings" panose="05000000000000000000" pitchFamily="2" charset="2"/>
              <a:buChar char="§"/>
            </a:pPr>
            <a:r>
              <a:rPr lang="fr-CA" sz="1400" dirty="0">
                <a:latin typeface="Arial" panose="020B0604020202020204" pitchFamily="34" charset="0"/>
                <a:cs typeface="Arial" panose="020B0604020202020204" pitchFamily="34" charset="0"/>
              </a:rPr>
              <a:t>Etc.</a:t>
            </a:r>
          </a:p>
          <a:p>
            <a:pPr marL="0" indent="0">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pic>
        <p:nvPicPr>
          <p:cNvPr id="9" name="Image 8"/>
          <p:cNvPicPr>
            <a:picLocks noChangeAspect="1"/>
          </p:cNvPicPr>
          <p:nvPr/>
        </p:nvPicPr>
        <p:blipFill>
          <a:blip r:embed="rId4"/>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04</a:t>
            </a:r>
          </a:p>
        </p:txBody>
      </p:sp>
      <p:sp>
        <p:nvSpPr>
          <p:cNvPr id="10" name="ZoneTexte 9"/>
          <p:cNvSpPr txBox="1"/>
          <p:nvPr/>
        </p:nvSpPr>
        <p:spPr>
          <a:xfrm>
            <a:off x="6163731" y="711201"/>
            <a:ext cx="859531" cy="276999"/>
          </a:xfrm>
          <a:prstGeom prst="rect">
            <a:avLst/>
          </a:prstGeom>
          <a:noFill/>
          <a:ln>
            <a:noFill/>
          </a:ln>
        </p:spPr>
        <p:txBody>
          <a:bodyPr wrap="none" rtlCol="0">
            <a:spAutoFit/>
          </a:bodyPr>
          <a:lstStyle/>
          <a:p>
            <a:pPr algn="ctr"/>
            <a:r>
              <a:rPr lang="fr-CA" sz="1200" dirty="0">
                <a:solidFill>
                  <a:srgbClr val="C00000"/>
                </a:solidFill>
                <a:latin typeface="Arial" panose="020B0604020202020204" pitchFamily="34" charset="0"/>
                <a:cs typeface="Arial" panose="020B0604020202020204" pitchFamily="34" charset="0"/>
              </a:rPr>
              <a:t>INTERNE</a:t>
            </a:r>
          </a:p>
        </p:txBody>
      </p:sp>
      <p:sp>
        <p:nvSpPr>
          <p:cNvPr id="12" name="Flèche droite 11"/>
          <p:cNvSpPr/>
          <p:nvPr/>
        </p:nvSpPr>
        <p:spPr>
          <a:xfrm>
            <a:off x="7051355" y="753533"/>
            <a:ext cx="3650826" cy="169334"/>
          </a:xfrm>
          <a:prstGeom prst="rightArrow">
            <a:avLst/>
          </a:prstGeom>
          <a:solidFill>
            <a:srgbClr val="FF4B4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FF4B4B"/>
              </a:solidFill>
            </a:endParaRPr>
          </a:p>
        </p:txBody>
      </p:sp>
      <p:sp>
        <p:nvSpPr>
          <p:cNvPr id="13" name="Flèche droite 12"/>
          <p:cNvSpPr/>
          <p:nvPr/>
        </p:nvSpPr>
        <p:spPr>
          <a:xfrm rot="10800000">
            <a:off x="2496103" y="753533"/>
            <a:ext cx="3650826" cy="169334"/>
          </a:xfrm>
          <a:prstGeom prst="rightArrow">
            <a:avLst/>
          </a:prstGeom>
          <a:solidFill>
            <a:srgbClr val="FF4B4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FF4B4B"/>
              </a:solidFill>
            </a:endParaRPr>
          </a:p>
        </p:txBody>
      </p:sp>
      <p:sp>
        <p:nvSpPr>
          <p:cNvPr id="14" name="ZoneTexte 13"/>
          <p:cNvSpPr txBox="1"/>
          <p:nvPr/>
        </p:nvSpPr>
        <p:spPr>
          <a:xfrm>
            <a:off x="6137505" y="6053684"/>
            <a:ext cx="910827" cy="276999"/>
          </a:xfrm>
          <a:prstGeom prst="rect">
            <a:avLst/>
          </a:prstGeom>
          <a:noFill/>
          <a:ln>
            <a:noFill/>
          </a:ln>
        </p:spPr>
        <p:txBody>
          <a:bodyPr wrap="none" rtlCol="0">
            <a:spAutoFit/>
          </a:bodyPr>
          <a:lstStyle/>
          <a:p>
            <a:pPr algn="ctr"/>
            <a:r>
              <a:rPr lang="fr-CA" sz="1200" dirty="0">
                <a:solidFill>
                  <a:srgbClr val="FF4B4B"/>
                </a:solidFill>
                <a:latin typeface="Arial" panose="020B0604020202020204" pitchFamily="34" charset="0"/>
                <a:cs typeface="Arial" panose="020B0604020202020204" pitchFamily="34" charset="0"/>
              </a:rPr>
              <a:t>EXTERNE</a:t>
            </a:r>
          </a:p>
        </p:txBody>
      </p:sp>
      <p:sp>
        <p:nvSpPr>
          <p:cNvPr id="15" name="Flèche droite 14"/>
          <p:cNvSpPr/>
          <p:nvPr/>
        </p:nvSpPr>
        <p:spPr>
          <a:xfrm>
            <a:off x="7042885" y="6104894"/>
            <a:ext cx="3650826" cy="169334"/>
          </a:xfrm>
          <a:prstGeom prst="rightArrow">
            <a:avLst/>
          </a:prstGeom>
          <a:solidFill>
            <a:srgbClr val="FF4B4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FF4B4B"/>
              </a:solidFill>
            </a:endParaRPr>
          </a:p>
        </p:txBody>
      </p:sp>
      <p:sp>
        <p:nvSpPr>
          <p:cNvPr id="16" name="Flèche droite 15"/>
          <p:cNvSpPr/>
          <p:nvPr/>
        </p:nvSpPr>
        <p:spPr>
          <a:xfrm rot="10800000">
            <a:off x="2452119" y="6104894"/>
            <a:ext cx="3650826" cy="169334"/>
          </a:xfrm>
          <a:prstGeom prst="rightArrow">
            <a:avLst/>
          </a:prstGeom>
          <a:solidFill>
            <a:srgbClr val="FF4B4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FF4B4B"/>
              </a:solidFill>
            </a:endParaRPr>
          </a:p>
        </p:txBody>
      </p:sp>
      <p:cxnSp>
        <p:nvCxnSpPr>
          <p:cNvPr id="19" name="Connecteur droit 18"/>
          <p:cNvCxnSpPr/>
          <p:nvPr/>
        </p:nvCxnSpPr>
        <p:spPr>
          <a:xfrm>
            <a:off x="6586633" y="1246583"/>
            <a:ext cx="0" cy="453981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994385" y="3414516"/>
            <a:ext cx="717618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924290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31</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graphicFrame>
        <p:nvGraphicFramePr>
          <p:cNvPr id="7" name="Diagramme 6"/>
          <p:cNvGraphicFramePr/>
          <p:nvPr>
            <p:extLst>
              <p:ext uri="{D42A27DB-BD31-4B8C-83A1-F6EECF244321}">
                <p14:modId xmlns:p14="http://schemas.microsoft.com/office/powerpoint/2010/main" val="2747080396"/>
              </p:ext>
            </p:extLst>
          </p:nvPr>
        </p:nvGraphicFramePr>
        <p:xfrm>
          <a:off x="2338387" y="2109076"/>
          <a:ext cx="9153525" cy="43242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2171700" y="524026"/>
            <a:ext cx="9486900" cy="2092881"/>
          </a:xfrm>
          <a:prstGeom prst="rect">
            <a:avLst/>
          </a:prstGeom>
        </p:spPr>
        <p:txBody>
          <a:bodyPr wrap="square">
            <a:spAutoFit/>
          </a:bodyPr>
          <a:lstStyle/>
          <a:p>
            <a:pPr defTabSz="913560">
              <a:defRPr/>
            </a:pPr>
            <a:r>
              <a:rPr lang="fr-CA" b="1" dirty="0" smtClean="0">
                <a:latin typeface="Arial" panose="020B0604020202020204" pitchFamily="34" charset="0"/>
                <a:cs typeface="Arial" panose="020B0604020202020204" pitchFamily="34" charset="0"/>
              </a:rPr>
              <a:t>Position de la marque dans l’esprit du consommateur</a:t>
            </a:r>
            <a:endParaRPr lang="fr-CA" b="1" dirty="0">
              <a:latin typeface="Arial" panose="020B0604020202020204" pitchFamily="34" charset="0"/>
              <a:cs typeface="Arial" panose="020B0604020202020204" pitchFamily="34" charset="0"/>
            </a:endParaRPr>
          </a:p>
          <a:p>
            <a:pPr defTabSz="913560">
              <a:defRPr/>
            </a:pPr>
            <a:endParaRPr lang="fr-CA" sz="1600" dirty="0"/>
          </a:p>
          <a:p>
            <a:pPr marL="228495" indent="-228495">
              <a:buFont typeface="+mj-lt"/>
              <a:buAutoNum type="arabicPeriod"/>
            </a:pPr>
            <a:endParaRPr lang="fr-CA" sz="1600" dirty="0"/>
          </a:p>
          <a:p>
            <a:r>
              <a:rPr lang="fr-CA" sz="1600" dirty="0" smtClean="0">
                <a:latin typeface="Arial" panose="020B0604020202020204" pitchFamily="34" charset="0"/>
                <a:cs typeface="Arial" panose="020B0604020202020204" pitchFamily="34" charset="0"/>
              </a:rPr>
              <a:t>L’analyse doit déterminer à quel pallier la marque se trouve dans l’esprit du consommateur parmi l’ensemble des marques concurrentes évoquées. Quel est le niveau de notoriété de la marque? Est-elle parmi les 3 marques considérées? Est-ce la marque de choix? Est-ce que la marque est référée positivement par le consommateur?</a:t>
            </a:r>
          </a:p>
          <a:p>
            <a:endParaRPr lang="fr-CA" sz="1600" dirty="0"/>
          </a:p>
        </p:txBody>
      </p:sp>
      <p:sp>
        <p:nvSpPr>
          <p:cNvPr id="10"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b="1"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smtClean="0">
                <a:latin typeface="Arial" panose="020B0604020202020204" pitchFamily="34" charset="0"/>
                <a:cs typeface="Arial" panose="020B0604020202020204" pitchFamily="34" charset="0"/>
              </a:rPr>
              <a:t>ANALYSE</a:t>
            </a:r>
            <a:r>
              <a:rPr lang="fr-CA" sz="2000" b="1" dirty="0">
                <a:latin typeface="Arial" panose="020B0604020202020204" pitchFamily="34" charset="0"/>
                <a:cs typeface="Arial" panose="020B0604020202020204" pitchFamily="34" charset="0"/>
              </a:rPr>
              <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826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smtClean="0">
                <a:latin typeface="Arial" panose="020B0604020202020204" pitchFamily="34" charset="0"/>
                <a:cs typeface="Arial" panose="020B0604020202020204" pitchFamily="34" charset="0"/>
              </a:rPr>
              <a:t>MARQUE</a:t>
            </a: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None/>
            </a:pPr>
            <a:r>
              <a:rPr lang="fr-CA" sz="1600" i="1" dirty="0">
                <a:latin typeface="Arial" panose="020B0604020202020204" pitchFamily="34" charset="0"/>
                <a:cs typeface="Arial" panose="020B0604020202020204" pitchFamily="34" charset="0"/>
              </a:rPr>
              <a:t>Profil de</a:t>
            </a:r>
          </a:p>
          <a:p>
            <a:pPr marL="0" indent="0">
              <a:buNone/>
            </a:pPr>
            <a:r>
              <a:rPr lang="fr-CA" sz="1600" i="1" dirty="0">
                <a:latin typeface="Arial" panose="020B0604020202020204" pitchFamily="34" charset="0"/>
                <a:cs typeface="Arial" panose="020B0604020202020204" pitchFamily="34" charset="0"/>
              </a:rPr>
              <a:t>l’entreprise</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32</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04</a:t>
            </a:r>
          </a:p>
        </p:txBody>
      </p:sp>
      <p:sp>
        <p:nvSpPr>
          <p:cNvPr id="9" name="AutoShape 7"/>
          <p:cNvSpPr>
            <a:spLocks noChangeArrowheads="1"/>
          </p:cNvSpPr>
          <p:nvPr/>
        </p:nvSpPr>
        <p:spPr bwMode="auto">
          <a:xfrm>
            <a:off x="487386" y="5142559"/>
            <a:ext cx="1584325" cy="287337"/>
          </a:xfrm>
          <a:prstGeom prst="wedgeRoundRectCallout">
            <a:avLst>
              <a:gd name="adj1" fmla="val 80844"/>
              <a:gd name="adj2" fmla="val 118387"/>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i="1" dirty="0">
                <a:solidFill>
                  <a:srgbClr val="FF4B4B"/>
                </a:solidFill>
              </a:rPr>
              <a:t>«</a:t>
            </a:r>
            <a:r>
              <a:rPr lang="fr-CA" altLang="fr-FR" sz="1000" b="1" i="1" dirty="0" err="1">
                <a:solidFill>
                  <a:srgbClr val="FF4B4B"/>
                </a:solidFill>
              </a:rPr>
              <a:t>Mood</a:t>
            </a:r>
            <a:r>
              <a:rPr lang="fr-CA" altLang="fr-FR" sz="1000" b="1" i="1" dirty="0">
                <a:solidFill>
                  <a:srgbClr val="FF4B4B"/>
                </a:solidFill>
              </a:rPr>
              <a:t> </a:t>
            </a:r>
            <a:r>
              <a:rPr lang="fr-CA" altLang="fr-FR" sz="1000" b="1" i="1" dirty="0" err="1">
                <a:solidFill>
                  <a:srgbClr val="FF4B4B"/>
                </a:solidFill>
              </a:rPr>
              <a:t>board</a:t>
            </a:r>
            <a:r>
              <a:rPr lang="fr-CA" altLang="fr-FR" sz="1000" b="1" i="1" dirty="0">
                <a:solidFill>
                  <a:srgbClr val="FF4B4B"/>
                </a:solidFill>
              </a:rPr>
              <a:t>»</a:t>
            </a:r>
          </a:p>
        </p:txBody>
      </p:sp>
      <p:sp>
        <p:nvSpPr>
          <p:cNvPr id="13" name="Espace réservé du contenu 2"/>
          <p:cNvSpPr txBox="1">
            <a:spLocks/>
          </p:cNvSpPr>
          <p:nvPr/>
        </p:nvSpPr>
        <p:spPr>
          <a:xfrm>
            <a:off x="5553075" y="821941"/>
            <a:ext cx="2616693" cy="1268814"/>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CA" sz="1400" b="1" dirty="0">
                <a:solidFill>
                  <a:srgbClr val="FF4B4B"/>
                </a:solidFill>
                <a:latin typeface="Arial" panose="020B0604020202020204" pitchFamily="34" charset="0"/>
                <a:cs typeface="Arial" panose="020B0604020202020204" pitchFamily="34" charset="0"/>
              </a:rPr>
              <a:t>Identité visuelle,</a:t>
            </a:r>
          </a:p>
          <a:p>
            <a:pPr marL="0" indent="0" algn="ctr">
              <a:lnSpc>
                <a:spcPct val="100000"/>
              </a:lnSpc>
              <a:buNone/>
            </a:pPr>
            <a:r>
              <a:rPr lang="fr-CA" sz="1400" b="1" dirty="0">
                <a:solidFill>
                  <a:srgbClr val="FF4B4B"/>
                </a:solidFill>
                <a:latin typeface="Arial" panose="020B0604020202020204" pitchFamily="34" charset="0"/>
                <a:cs typeface="Arial" panose="020B0604020202020204" pitchFamily="34" charset="0"/>
              </a:rPr>
              <a:t>exemples de</a:t>
            </a:r>
          </a:p>
          <a:p>
            <a:pPr marL="0" indent="0" algn="ctr">
              <a:lnSpc>
                <a:spcPct val="100000"/>
              </a:lnSpc>
              <a:buNone/>
            </a:pPr>
            <a:r>
              <a:rPr lang="fr-CA" sz="1400" b="1" dirty="0">
                <a:solidFill>
                  <a:srgbClr val="FF4B4B"/>
                </a:solidFill>
                <a:latin typeface="Arial" panose="020B0604020202020204" pitchFamily="34" charset="0"/>
                <a:cs typeface="Arial" panose="020B0604020202020204" pitchFamily="34" charset="0"/>
              </a:rPr>
              <a:t>publicités, etc…</a:t>
            </a:r>
            <a:endParaRPr lang="fr-CA" sz="1400" dirty="0">
              <a:solidFill>
                <a:srgbClr val="FF4B4B"/>
              </a:solidFill>
              <a:latin typeface="Arial" panose="020B0604020202020204" pitchFamily="34" charset="0"/>
              <a:cs typeface="Arial" panose="020B0604020202020204" pitchFamily="34" charset="0"/>
            </a:endParaRPr>
          </a:p>
        </p:txBody>
      </p:sp>
      <p:sp>
        <p:nvSpPr>
          <p:cNvPr id="14" name="Espace réservé du contenu 2"/>
          <p:cNvSpPr txBox="1">
            <a:spLocks/>
          </p:cNvSpPr>
          <p:nvPr/>
        </p:nvSpPr>
        <p:spPr>
          <a:xfrm>
            <a:off x="8222178" y="2326131"/>
            <a:ext cx="2616693" cy="1738357"/>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Signature</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15" name="Espace réservé du contenu 2"/>
          <p:cNvSpPr txBox="1">
            <a:spLocks/>
          </p:cNvSpPr>
          <p:nvPr/>
        </p:nvSpPr>
        <p:spPr>
          <a:xfrm>
            <a:off x="8225001" y="4143645"/>
            <a:ext cx="2616693" cy="1738357"/>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Autres</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600" dirty="0">
                <a:solidFill>
                  <a:srgbClr val="E68014"/>
                </a:solidFill>
                <a:latin typeface="Arial" panose="020B0604020202020204" pitchFamily="34" charset="0"/>
                <a:cs typeface="Arial" panose="020B0604020202020204" pitchFamily="34" charset="0"/>
              </a:rPr>
              <a:t>…</a:t>
            </a: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20" name="Espace réservé du contenu 2"/>
          <p:cNvSpPr txBox="1">
            <a:spLocks/>
          </p:cNvSpPr>
          <p:nvPr/>
        </p:nvSpPr>
        <p:spPr>
          <a:xfrm>
            <a:off x="5529771" y="2317661"/>
            <a:ext cx="2616693" cy="1738357"/>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Logo</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21" name="Espace réservé du contenu 2"/>
          <p:cNvSpPr txBox="1">
            <a:spLocks/>
          </p:cNvSpPr>
          <p:nvPr/>
        </p:nvSpPr>
        <p:spPr>
          <a:xfrm>
            <a:off x="5532594" y="4135175"/>
            <a:ext cx="2616693" cy="1738357"/>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Publicité</a:t>
            </a:r>
          </a:p>
          <a:p>
            <a:pPr marL="0" indent="0" algn="ctr">
              <a:lnSpc>
                <a:spcPct val="100000"/>
              </a:lnSpc>
              <a:buNone/>
            </a:pPr>
            <a:r>
              <a:rPr lang="fr-CA" sz="1600" dirty="0">
                <a:solidFill>
                  <a:srgbClr val="E68014"/>
                </a:solidFill>
                <a:latin typeface="Arial" panose="020B0604020202020204" pitchFamily="34" charset="0"/>
                <a:cs typeface="Arial" panose="020B0604020202020204" pitchFamily="34" charset="0"/>
              </a:rPr>
              <a:t>Numérique</a:t>
            </a: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23" name="Espace réservé du contenu 2"/>
          <p:cNvSpPr txBox="1">
            <a:spLocks/>
          </p:cNvSpPr>
          <p:nvPr/>
        </p:nvSpPr>
        <p:spPr>
          <a:xfrm>
            <a:off x="2828897" y="2309194"/>
            <a:ext cx="2616693" cy="1738357"/>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Nom</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24" name="Espace réservé du contenu 2"/>
          <p:cNvSpPr txBox="1">
            <a:spLocks/>
          </p:cNvSpPr>
          <p:nvPr/>
        </p:nvSpPr>
        <p:spPr>
          <a:xfrm>
            <a:off x="2831720" y="4126708"/>
            <a:ext cx="2616693" cy="1738357"/>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Publicité</a:t>
            </a: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600" dirty="0">
                <a:solidFill>
                  <a:srgbClr val="E68014"/>
                </a:solidFill>
                <a:latin typeface="Arial" panose="020B0604020202020204" pitchFamily="34" charset="0"/>
                <a:cs typeface="Arial" panose="020B0604020202020204" pitchFamily="34" charset="0"/>
              </a:rPr>
              <a:t>Traditionnelle</a:t>
            </a: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pic>
        <p:nvPicPr>
          <p:cNvPr id="18" name="Image 17"/>
          <p:cNvPicPr>
            <a:picLocks noChangeAspect="1"/>
          </p:cNvPicPr>
          <p:nvPr/>
        </p:nvPicPr>
        <p:blipFill>
          <a:blip r:embed="rId4"/>
          <a:stretch>
            <a:fillRect/>
          </a:stretch>
        </p:blipFill>
        <p:spPr>
          <a:xfrm rot="2496366">
            <a:off x="7508908" y="1019679"/>
            <a:ext cx="1313071" cy="1180289"/>
          </a:xfrm>
          <a:prstGeom prst="rect">
            <a:avLst/>
          </a:prstGeom>
        </p:spPr>
      </p:pic>
      <p:pic>
        <p:nvPicPr>
          <p:cNvPr id="19" name="Image 18"/>
          <p:cNvPicPr>
            <a:picLocks noChangeAspect="1"/>
          </p:cNvPicPr>
          <p:nvPr/>
        </p:nvPicPr>
        <p:blipFill>
          <a:blip r:embed="rId4"/>
          <a:stretch>
            <a:fillRect/>
          </a:stretch>
        </p:blipFill>
        <p:spPr>
          <a:xfrm rot="8503298" flipV="1">
            <a:off x="4882066" y="1015221"/>
            <a:ext cx="1277360" cy="1148189"/>
          </a:xfrm>
          <a:prstGeom prst="rect">
            <a:avLst/>
          </a:prstGeom>
        </p:spPr>
      </p:pic>
      <p:sp>
        <p:nvSpPr>
          <p:cNvPr id="22" name="ZoneTexte 2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27" name="Imag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cxnSp>
        <p:nvCxnSpPr>
          <p:cNvPr id="26" name="Connecteur droit 25"/>
          <p:cNvCxnSpPr/>
          <p:nvPr/>
        </p:nvCxnSpPr>
        <p:spPr>
          <a:xfrm>
            <a:off x="5501545" y="2116021"/>
            <a:ext cx="0" cy="375191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435958" y="3999732"/>
            <a:ext cx="868318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8189881" y="2122117"/>
            <a:ext cx="0" cy="375191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801567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b="1" dirty="0" smtClean="0">
                <a:latin typeface="Arial" panose="020B0604020202020204" pitchFamily="34" charset="0"/>
                <a:cs typeface="Arial" panose="020B0604020202020204" pitchFamily="34" charset="0"/>
              </a:rPr>
              <a:t>ANALYSE </a:t>
            </a:r>
            <a:r>
              <a:rPr lang="fr-CA" sz="1600" b="1" dirty="0">
                <a:latin typeface="Arial" panose="020B0604020202020204" pitchFamily="34" charset="0"/>
                <a:cs typeface="Arial" panose="020B0604020202020204" pitchFamily="34" charset="0"/>
              </a:rPr>
              <a:t>DE LA MARQUE</a:t>
            </a: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i="1" dirty="0">
                <a:solidFill>
                  <a:srgbClr val="FF4B4B"/>
                </a:solidFill>
                <a:latin typeface="Arial" panose="020B0604020202020204" pitchFamily="34" charset="0"/>
                <a:cs typeface="Arial" panose="020B0604020202020204" pitchFamily="34" charset="0"/>
              </a:rPr>
              <a:t>Différence entre votre client et la concurrence.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33</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05</a:t>
            </a:r>
          </a:p>
        </p:txBody>
      </p:sp>
      <p:sp>
        <p:nvSpPr>
          <p:cNvPr id="9"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Territoire de la marque / </a:t>
            </a:r>
            <a:r>
              <a:rPr lang="fr-CA" sz="1800" b="1" dirty="0">
                <a:solidFill>
                  <a:srgbClr val="FF4B4B"/>
                </a:solidFill>
                <a:latin typeface="Arial" panose="020B0604020202020204" pitchFamily="34" charset="0"/>
                <a:cs typeface="Arial" panose="020B0604020202020204" pitchFamily="34" charset="0"/>
              </a:rPr>
              <a:t>Personnalité distinctive</a:t>
            </a:r>
            <a:endParaRPr lang="fr-CA" sz="1800" b="1" dirty="0">
              <a:solidFill>
                <a:srgbClr val="F4B8AE"/>
              </a:solidFill>
              <a:latin typeface="Arial" panose="020B0604020202020204" pitchFamily="34" charset="0"/>
              <a:cs typeface="Arial" panose="020B0604020202020204" pitchFamily="34" charset="0"/>
            </a:endParaRPr>
          </a:p>
        </p:txBody>
      </p:sp>
      <p:cxnSp>
        <p:nvCxnSpPr>
          <p:cNvPr id="13" name="Connecteur droit 12"/>
          <p:cNvCxnSpPr/>
          <p:nvPr/>
        </p:nvCxnSpPr>
        <p:spPr>
          <a:xfrm flipH="1">
            <a:off x="6814733" y="1880184"/>
            <a:ext cx="11112" cy="382428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flipH="1" flipV="1">
            <a:off x="3379383" y="3632784"/>
            <a:ext cx="6832600" cy="158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ZoneTexte 19"/>
          <p:cNvSpPr txBox="1">
            <a:spLocks noChangeArrowheads="1"/>
          </p:cNvSpPr>
          <p:nvPr/>
        </p:nvSpPr>
        <p:spPr bwMode="auto">
          <a:xfrm>
            <a:off x="6497747" y="1521409"/>
            <a:ext cx="6815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A" altLang="fr-FR" sz="1200" b="1" dirty="0"/>
              <a:t>Sportif</a:t>
            </a:r>
          </a:p>
        </p:txBody>
      </p:sp>
      <p:sp>
        <p:nvSpPr>
          <p:cNvPr id="16" name="ZoneTexte 20"/>
          <p:cNvSpPr txBox="1">
            <a:spLocks noChangeArrowheads="1"/>
          </p:cNvSpPr>
          <p:nvPr/>
        </p:nvSpPr>
        <p:spPr bwMode="auto">
          <a:xfrm rot="16200000">
            <a:off x="2823902" y="3503015"/>
            <a:ext cx="7585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A" altLang="fr-FR" sz="1200" b="1" dirty="0">
                <a:solidFill>
                  <a:srgbClr val="000000"/>
                </a:solidFill>
              </a:rPr>
              <a:t>Familial</a:t>
            </a:r>
          </a:p>
        </p:txBody>
      </p:sp>
      <p:sp>
        <p:nvSpPr>
          <p:cNvPr id="17" name="ZoneTexte 21"/>
          <p:cNvSpPr txBox="1">
            <a:spLocks noChangeArrowheads="1"/>
          </p:cNvSpPr>
          <p:nvPr/>
        </p:nvSpPr>
        <p:spPr bwMode="auto">
          <a:xfrm>
            <a:off x="6331214" y="5744159"/>
            <a:ext cx="9781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A" altLang="fr-FR" sz="1200" b="1" dirty="0">
                <a:solidFill>
                  <a:srgbClr val="000000"/>
                </a:solidFill>
              </a:rPr>
              <a:t>Sécuritaire</a:t>
            </a:r>
          </a:p>
        </p:txBody>
      </p:sp>
      <p:sp>
        <p:nvSpPr>
          <p:cNvPr id="18" name="ZoneTexte 22"/>
          <p:cNvSpPr txBox="1">
            <a:spLocks noChangeArrowheads="1"/>
          </p:cNvSpPr>
          <p:nvPr/>
        </p:nvSpPr>
        <p:spPr bwMode="auto">
          <a:xfrm rot="5400000">
            <a:off x="10038571" y="3504603"/>
            <a:ext cx="721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A" altLang="fr-FR" sz="1200" b="1" dirty="0"/>
              <a:t>Techno</a:t>
            </a:r>
          </a:p>
        </p:txBody>
      </p:sp>
      <p:sp>
        <p:nvSpPr>
          <p:cNvPr id="26" name="Rectangle 25"/>
          <p:cNvSpPr/>
          <p:nvPr/>
        </p:nvSpPr>
        <p:spPr>
          <a:xfrm>
            <a:off x="4345135" y="4306920"/>
            <a:ext cx="1765300" cy="798513"/>
          </a:xfrm>
          <a:prstGeom prst="rect">
            <a:avLst/>
          </a:prstGeom>
          <a:noFill/>
          <a:ln>
            <a:solidFill>
              <a:srgbClr val="FF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27" name="Bulle ronde 26"/>
          <p:cNvSpPr/>
          <p:nvPr/>
        </p:nvSpPr>
        <p:spPr>
          <a:xfrm>
            <a:off x="2731821" y="4693096"/>
            <a:ext cx="1117600" cy="950912"/>
          </a:xfrm>
          <a:prstGeom prst="wedgeEllipseCallout">
            <a:avLst>
              <a:gd name="adj1" fmla="val 79366"/>
              <a:gd name="adj2" fmla="val -20649"/>
            </a:avLst>
          </a:prstGeom>
          <a:no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200" b="1" dirty="0">
                <a:solidFill>
                  <a:srgbClr val="FF4B4B"/>
                </a:solidFill>
                <a:latin typeface="Ink Free" panose="03080402000500000000" pitchFamily="66" charset="0"/>
              </a:rPr>
              <a:t>Suis-je</a:t>
            </a:r>
          </a:p>
          <a:p>
            <a:pPr algn="ctr">
              <a:defRPr/>
            </a:pPr>
            <a:r>
              <a:rPr lang="fr-CA" sz="1200" b="1" dirty="0">
                <a:solidFill>
                  <a:srgbClr val="FF4B4B"/>
                </a:solidFill>
                <a:latin typeface="Ink Free" panose="03080402000500000000" pitchFamily="66" charset="0"/>
              </a:rPr>
              <a:t>seul à le dire ?</a:t>
            </a:r>
          </a:p>
        </p:txBody>
      </p:sp>
      <p:sp>
        <p:nvSpPr>
          <p:cNvPr id="21" name="ZoneTexte 20"/>
          <p:cNvSpPr txBox="1"/>
          <p:nvPr/>
        </p:nvSpPr>
        <p:spPr>
          <a:xfrm>
            <a:off x="2785200" y="6401042"/>
            <a:ext cx="4785020"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3" name="Rectangle 2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5" name="ZoneTexte 24"/>
          <p:cNvSpPr txBox="1"/>
          <p:nvPr/>
        </p:nvSpPr>
        <p:spPr>
          <a:xfrm>
            <a:off x="3977764" y="2408229"/>
            <a:ext cx="1016625" cy="646331"/>
          </a:xfrm>
          <a:prstGeom prst="rect">
            <a:avLst/>
          </a:prstGeom>
          <a:solidFill>
            <a:schemeClr val="bg1"/>
          </a:solidFill>
        </p:spPr>
        <p:txBody>
          <a:bodyPr wrap="none" rtlCol="0">
            <a:spAutoFit/>
          </a:bodyPr>
          <a:lstStyle/>
          <a:p>
            <a:pPr algn="ctr"/>
            <a:r>
              <a:rPr lang="fr-CA" sz="2200" b="1" dirty="0">
                <a:solidFill>
                  <a:schemeClr val="bg1">
                    <a:lumMod val="65000"/>
                  </a:schemeClr>
                </a:solidFill>
                <a:latin typeface="Arial" panose="020B0604020202020204" pitchFamily="34" charset="0"/>
                <a:cs typeface="Arial" panose="020B0604020202020204" pitchFamily="34" charset="0"/>
              </a:rPr>
              <a:t>LOGO</a:t>
            </a:r>
          </a:p>
          <a:p>
            <a:pPr algn="ctr"/>
            <a:r>
              <a:rPr lang="fr-CA" sz="1400" dirty="0">
                <a:solidFill>
                  <a:schemeClr val="bg1">
                    <a:lumMod val="65000"/>
                  </a:schemeClr>
                </a:solidFill>
                <a:latin typeface="Arial" panose="020B0604020202020204" pitchFamily="34" charset="0"/>
                <a:cs typeface="Arial" panose="020B0604020202020204" pitchFamily="34" charset="0"/>
              </a:rPr>
              <a:t>SUBARU</a:t>
            </a:r>
          </a:p>
        </p:txBody>
      </p:sp>
      <p:sp>
        <p:nvSpPr>
          <p:cNvPr id="28" name="ZoneTexte 27"/>
          <p:cNvSpPr txBox="1"/>
          <p:nvPr/>
        </p:nvSpPr>
        <p:spPr>
          <a:xfrm>
            <a:off x="7172132" y="2198492"/>
            <a:ext cx="1016625" cy="646331"/>
          </a:xfrm>
          <a:prstGeom prst="rect">
            <a:avLst/>
          </a:prstGeom>
          <a:solidFill>
            <a:schemeClr val="bg1"/>
          </a:solidFill>
        </p:spPr>
        <p:txBody>
          <a:bodyPr wrap="none" rtlCol="0">
            <a:spAutoFit/>
          </a:bodyPr>
          <a:lstStyle/>
          <a:p>
            <a:pPr algn="ctr"/>
            <a:r>
              <a:rPr lang="fr-CA" sz="2200" b="1" dirty="0">
                <a:solidFill>
                  <a:schemeClr val="bg1">
                    <a:lumMod val="65000"/>
                  </a:schemeClr>
                </a:solidFill>
                <a:latin typeface="Arial" panose="020B0604020202020204" pitchFamily="34" charset="0"/>
                <a:cs typeface="Arial" panose="020B0604020202020204" pitchFamily="34" charset="0"/>
              </a:rPr>
              <a:t>LOGO</a:t>
            </a:r>
          </a:p>
          <a:p>
            <a:pPr algn="ctr"/>
            <a:r>
              <a:rPr lang="fr-CA" sz="1400" dirty="0">
                <a:solidFill>
                  <a:schemeClr val="bg1">
                    <a:lumMod val="65000"/>
                  </a:schemeClr>
                </a:solidFill>
                <a:latin typeface="Arial" panose="020B0604020202020204" pitchFamily="34" charset="0"/>
                <a:cs typeface="Arial" panose="020B0604020202020204" pitchFamily="34" charset="0"/>
              </a:rPr>
              <a:t>BMW</a:t>
            </a:r>
          </a:p>
        </p:txBody>
      </p:sp>
      <p:sp>
        <p:nvSpPr>
          <p:cNvPr id="29" name="ZoneTexte 28"/>
          <p:cNvSpPr txBox="1"/>
          <p:nvPr/>
        </p:nvSpPr>
        <p:spPr>
          <a:xfrm>
            <a:off x="9289136" y="3853765"/>
            <a:ext cx="1016625" cy="646331"/>
          </a:xfrm>
          <a:prstGeom prst="rect">
            <a:avLst/>
          </a:prstGeom>
          <a:solidFill>
            <a:schemeClr val="bg1"/>
          </a:solidFill>
        </p:spPr>
        <p:txBody>
          <a:bodyPr wrap="none" rtlCol="0">
            <a:spAutoFit/>
          </a:bodyPr>
          <a:lstStyle/>
          <a:p>
            <a:pPr algn="ctr"/>
            <a:r>
              <a:rPr lang="fr-CA" sz="2200" b="1" dirty="0">
                <a:solidFill>
                  <a:schemeClr val="bg1">
                    <a:lumMod val="65000"/>
                  </a:schemeClr>
                </a:solidFill>
                <a:latin typeface="Arial" panose="020B0604020202020204" pitchFamily="34" charset="0"/>
                <a:cs typeface="Arial" panose="020B0604020202020204" pitchFamily="34" charset="0"/>
              </a:rPr>
              <a:t>LOGO</a:t>
            </a:r>
          </a:p>
          <a:p>
            <a:pPr algn="ctr"/>
            <a:r>
              <a:rPr lang="fr-CA" sz="1400" dirty="0">
                <a:solidFill>
                  <a:schemeClr val="bg1">
                    <a:lumMod val="65000"/>
                  </a:schemeClr>
                </a:solidFill>
                <a:latin typeface="Arial" panose="020B0604020202020204" pitchFamily="34" charset="0"/>
                <a:cs typeface="Arial" panose="020B0604020202020204" pitchFamily="34" charset="0"/>
              </a:rPr>
              <a:t>TESLA</a:t>
            </a:r>
          </a:p>
        </p:txBody>
      </p:sp>
      <p:sp>
        <p:nvSpPr>
          <p:cNvPr id="33" name="ZoneTexte 32"/>
          <p:cNvSpPr txBox="1"/>
          <p:nvPr/>
        </p:nvSpPr>
        <p:spPr>
          <a:xfrm>
            <a:off x="4706566" y="4377353"/>
            <a:ext cx="1016625" cy="646331"/>
          </a:xfrm>
          <a:prstGeom prst="rect">
            <a:avLst/>
          </a:prstGeom>
          <a:solidFill>
            <a:schemeClr val="bg1"/>
          </a:solidFill>
        </p:spPr>
        <p:txBody>
          <a:bodyPr wrap="none" rtlCol="0">
            <a:spAutoFit/>
          </a:bodyPr>
          <a:lstStyle/>
          <a:p>
            <a:pPr algn="ctr"/>
            <a:r>
              <a:rPr lang="fr-CA" sz="2200" b="1" dirty="0">
                <a:solidFill>
                  <a:srgbClr val="FF4B4B"/>
                </a:solidFill>
                <a:latin typeface="Arial" panose="020B0604020202020204" pitchFamily="34" charset="0"/>
                <a:cs typeface="Arial" panose="020B0604020202020204" pitchFamily="34" charset="0"/>
              </a:rPr>
              <a:t>LOGO</a:t>
            </a:r>
          </a:p>
          <a:p>
            <a:pPr algn="ctr"/>
            <a:r>
              <a:rPr lang="fr-CA" sz="1400" dirty="0">
                <a:solidFill>
                  <a:srgbClr val="FF4B4B"/>
                </a:solidFill>
                <a:latin typeface="Arial" panose="020B0604020202020204" pitchFamily="34" charset="0"/>
                <a:cs typeface="Arial" panose="020B0604020202020204" pitchFamily="34" charset="0"/>
              </a:rPr>
              <a:t>VOLVO</a:t>
            </a:r>
          </a:p>
        </p:txBody>
      </p:sp>
    </p:spTree>
    <p:extLst>
      <p:ext uri="{BB962C8B-B14F-4D97-AF65-F5344CB8AC3E}">
        <p14:creationId xmlns:p14="http://schemas.microsoft.com/office/powerpoint/2010/main" val="2096839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34</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299226"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ANALYSE DE LA CONCURRENCE</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573459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B8E18A0B-B178-4936-953B-3E1C5605AB4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94003" y="0"/>
            <a:ext cx="9497996" cy="5214796"/>
          </a:xfrm>
          <a:prstGeom prst="rect">
            <a:avLst/>
          </a:prstGeom>
        </p:spPr>
      </p:pic>
      <p:sp>
        <p:nvSpPr>
          <p:cNvPr id="3" name="Espace réservé du contenu 2"/>
          <p:cNvSpPr>
            <a:spLocks noGrp="1"/>
          </p:cNvSpPr>
          <p:nvPr>
            <p:ph idx="1"/>
          </p:nvPr>
        </p:nvSpPr>
        <p:spPr>
          <a:xfrm>
            <a:off x="3208376" y="3296359"/>
            <a:ext cx="2616693" cy="2799641"/>
          </a:xfrm>
          <a:solidFill>
            <a:schemeClr val="bg1"/>
          </a:solidFill>
          <a:ln>
            <a:solidFill>
              <a:schemeClr val="bg1">
                <a:lumMod val="65000"/>
              </a:schemeClr>
            </a:solidFill>
          </a:ln>
        </p:spPr>
        <p:txBody>
          <a:bodyPr>
            <a:normAutofit/>
          </a:bodyPr>
          <a:lstStyle/>
          <a:p>
            <a:pPr marL="0" indent="0" algn="ctr">
              <a:lnSpc>
                <a:spcPct val="100000"/>
              </a:lnSpc>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Décoder</a:t>
            </a:r>
          </a:p>
          <a:p>
            <a:pPr marL="0" indent="0" algn="ctr">
              <a:lnSpc>
                <a:spcPct val="100000"/>
              </a:lnSpc>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600" dirty="0">
                <a:solidFill>
                  <a:srgbClr val="E68014"/>
                </a:solidFill>
                <a:latin typeface="Arial" panose="020B0604020202020204" pitchFamily="34" charset="0"/>
                <a:cs typeface="Arial" panose="020B0604020202020204" pitchFamily="34" charset="0"/>
              </a:rPr>
              <a:t>Positionnement stratégique</a:t>
            </a:r>
          </a:p>
          <a:p>
            <a:pPr marL="0" indent="0" algn="ctr">
              <a:lnSpc>
                <a:spcPct val="100000"/>
              </a:lnSpc>
              <a:buNone/>
            </a:pPr>
            <a:r>
              <a:rPr lang="fr-CA" sz="1600" dirty="0">
                <a:solidFill>
                  <a:srgbClr val="E68014"/>
                </a:solidFill>
                <a:latin typeface="Arial" panose="020B0604020202020204" pitchFamily="34" charset="0"/>
                <a:cs typeface="Arial" panose="020B0604020202020204" pitchFamily="34" charset="0"/>
              </a:rPr>
              <a:t>Exemples de publicité</a:t>
            </a: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p:txBody>
      </p:sp>
      <p:sp>
        <p:nvSpPr>
          <p:cNvPr id="6" name="Espace réservé du contenu 2"/>
          <p:cNvSpPr txBox="1">
            <a:spLocks/>
          </p:cNvSpPr>
          <p:nvPr/>
        </p:nvSpPr>
        <p:spPr>
          <a:xfrm>
            <a:off x="6103973" y="3302002"/>
            <a:ext cx="2616693" cy="2799641"/>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Analyser</a:t>
            </a:r>
          </a:p>
          <a:p>
            <a:pPr marL="0" indent="0" algn="ctr">
              <a:lnSpc>
                <a:spcPct val="100000"/>
              </a:lnSpc>
              <a:buFont typeface="Arial" panose="020B0604020202020204" pitchFamily="34" charset="0"/>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600" dirty="0">
                <a:solidFill>
                  <a:srgbClr val="E68014"/>
                </a:solidFill>
                <a:latin typeface="Arial" panose="020B0604020202020204" pitchFamily="34" charset="0"/>
                <a:cs typeface="Arial" panose="020B0604020202020204" pitchFamily="34" charset="0"/>
              </a:rPr>
              <a:t>Comparer les résultats</a:t>
            </a:r>
          </a:p>
          <a:p>
            <a:pPr marL="0" indent="0" algn="ctr">
              <a:lnSpc>
                <a:spcPct val="100000"/>
              </a:lnSpc>
              <a:buFont typeface="Arial" panose="020B0604020202020204" pitchFamily="34" charset="0"/>
              <a:buNone/>
            </a:pPr>
            <a:r>
              <a:rPr lang="fr-CA" sz="1600" dirty="0">
                <a:solidFill>
                  <a:srgbClr val="E68014"/>
                </a:solidFill>
                <a:latin typeface="Arial" panose="020B0604020202020204" pitchFamily="34" charset="0"/>
                <a:cs typeface="Arial" panose="020B0604020202020204" pitchFamily="34" charset="0"/>
              </a:rPr>
              <a:t>Échanger en équipe</a:t>
            </a: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7" name="Espace réservé du contenu 2"/>
          <p:cNvSpPr txBox="1">
            <a:spLocks/>
          </p:cNvSpPr>
          <p:nvPr/>
        </p:nvSpPr>
        <p:spPr>
          <a:xfrm>
            <a:off x="8976996" y="3307645"/>
            <a:ext cx="2616693" cy="2799641"/>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Interpréter</a:t>
            </a:r>
          </a:p>
          <a:p>
            <a:pPr marL="0" indent="0" algn="ctr">
              <a:lnSpc>
                <a:spcPct val="100000"/>
              </a:lnSpc>
              <a:buFont typeface="Arial" panose="020B0604020202020204" pitchFamily="34" charset="0"/>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600" dirty="0">
                <a:solidFill>
                  <a:srgbClr val="E68014"/>
                </a:solidFill>
                <a:latin typeface="Arial" panose="020B0604020202020204" pitchFamily="34" charset="0"/>
                <a:cs typeface="Arial" panose="020B0604020202020204" pitchFamily="34" charset="0"/>
              </a:rPr>
              <a:t>Identifier les meilleures pratiques</a:t>
            </a:r>
          </a:p>
          <a:p>
            <a:pPr marL="0" indent="0" algn="ctr">
              <a:lnSpc>
                <a:spcPct val="10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35</a:t>
            </a:fld>
            <a:endParaRPr lang="fr-CA"/>
          </a:p>
        </p:txBody>
      </p:sp>
      <p:pic>
        <p:nvPicPr>
          <p:cNvPr id="11" name="Image 10"/>
          <p:cNvPicPr>
            <a:picLocks noChangeAspect="1"/>
          </p:cNvPicPr>
          <p:nvPr/>
        </p:nvPicPr>
        <p:blipFill>
          <a:blip r:embed="rId5"/>
          <a:stretch>
            <a:fillRect/>
          </a:stretch>
        </p:blipFill>
        <p:spPr>
          <a:xfrm>
            <a:off x="388266" y="524026"/>
            <a:ext cx="1572914" cy="596728"/>
          </a:xfrm>
          <a:prstGeom prst="rect">
            <a:avLst/>
          </a:prstGeom>
        </p:spPr>
      </p:pic>
      <p:sp>
        <p:nvSpPr>
          <p:cNvPr id="13" name="ZoneTexte 12"/>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6306006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noGrp="1"/>
          </p:cNvSpPr>
          <p:nvPr>
            <p:ph idx="1"/>
          </p:nvPr>
        </p:nvSpPr>
        <p:spPr>
          <a:xfrm>
            <a:off x="2924558" y="687387"/>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Principaux concurrents</a:t>
            </a:r>
          </a:p>
          <a:p>
            <a:pPr marL="0" indent="0" algn="just">
              <a:lnSpc>
                <a:spcPct val="100000"/>
              </a:lnSpc>
              <a:buNone/>
            </a:pPr>
            <a:endParaRPr lang="fr-CA" sz="1600" dirty="0">
              <a:cs typeface="Arial" panose="020B0604020202020204" pitchFamily="34" charset="0"/>
            </a:endParaRPr>
          </a:p>
          <a:p>
            <a:pPr marL="0" indent="0" algn="just">
              <a:lnSpc>
                <a:spcPct val="100000"/>
              </a:lnSpc>
              <a:buNone/>
            </a:pPr>
            <a:r>
              <a:rPr lang="fr-CA" sz="1600" dirty="0">
                <a:latin typeface="Arial" panose="020B0604020202020204" pitchFamily="34" charset="0"/>
                <a:cs typeface="Arial" panose="020B0604020202020204" pitchFamily="34" charset="0"/>
              </a:rPr>
              <a:t>Analyser 4 à 5 concurrents.</a:t>
            </a:r>
          </a:p>
          <a:p>
            <a:pPr marL="0" indent="0" algn="just">
              <a:lnSpc>
                <a:spcPct val="100000"/>
              </a:lnSpc>
              <a:buNone/>
            </a:pPr>
            <a:endParaRPr lang="fr-CA" sz="1600" dirty="0" smtClean="0">
              <a:latin typeface="Arial" panose="020B0604020202020204" pitchFamily="34" charset="0"/>
              <a:cs typeface="Arial" panose="020B0604020202020204" pitchFamily="34" charset="0"/>
            </a:endParaRPr>
          </a:p>
          <a:p>
            <a:pPr marL="171292" indent="-171292">
              <a:buFont typeface="Wingdings" panose="05000000000000000000" pitchFamily="2" charset="2"/>
              <a:buChar char="ü"/>
            </a:pPr>
            <a:r>
              <a:rPr lang="fr-CA" sz="1600" dirty="0">
                <a:latin typeface="Arial" panose="020B0604020202020204" pitchFamily="34" charset="0"/>
                <a:cs typeface="Arial" panose="020B0604020202020204" pitchFamily="34" charset="0"/>
              </a:rPr>
              <a:t>Leurs activités de communication : positionnement, identité visuelle, discours de la marque, </a:t>
            </a:r>
            <a:r>
              <a:rPr lang="fr-CA" sz="1600" dirty="0" smtClean="0">
                <a:latin typeface="Arial" panose="020B0604020202020204" pitchFamily="34" charset="0"/>
                <a:cs typeface="Arial" panose="020B0604020202020204" pitchFamily="34" charset="0"/>
              </a:rPr>
              <a:t>axe et ton créatif, budget</a:t>
            </a:r>
            <a:r>
              <a:rPr lang="fr-CA" sz="1600" dirty="0">
                <a:latin typeface="Arial" panose="020B0604020202020204" pitchFamily="34" charset="0"/>
                <a:cs typeface="Arial" panose="020B0604020202020204" pitchFamily="34" charset="0"/>
              </a:rPr>
              <a:t>, médias utilisés, </a:t>
            </a:r>
            <a:r>
              <a:rPr lang="fr-CA" sz="1600" dirty="0" err="1">
                <a:latin typeface="Arial" panose="020B0604020202020204" pitchFamily="34" charset="0"/>
                <a:cs typeface="Arial" panose="020B0604020202020204" pitchFamily="34" charset="0"/>
              </a:rPr>
              <a:t>etc</a:t>
            </a:r>
            <a:r>
              <a:rPr lang="fr-CA" sz="1600" dirty="0">
                <a:latin typeface="Arial" panose="020B0604020202020204" pitchFamily="34" charset="0"/>
                <a:cs typeface="Arial" panose="020B0604020202020204" pitchFamily="34" charset="0"/>
              </a:rPr>
              <a:t> ;</a:t>
            </a:r>
          </a:p>
          <a:p>
            <a:pPr marL="171292" indent="-171292">
              <a:buFont typeface="Wingdings" panose="05000000000000000000" pitchFamily="2" charset="2"/>
              <a:buChar char="ü"/>
            </a:pPr>
            <a:r>
              <a:rPr lang="fr-CA" sz="1600" dirty="0">
                <a:latin typeface="Arial" panose="020B0604020202020204" pitchFamily="34" charset="0"/>
                <a:cs typeface="Arial" panose="020B0604020202020204" pitchFamily="34" charset="0"/>
              </a:rPr>
              <a:t>Analyse des publicités de nos compétiteurs et des anciennes publicités de notre marque ;</a:t>
            </a:r>
          </a:p>
          <a:p>
            <a:pPr marL="171292" indent="-171292">
              <a:buFont typeface="Wingdings" panose="05000000000000000000" pitchFamily="2" charset="2"/>
              <a:buChar char="ü"/>
            </a:pPr>
            <a:r>
              <a:rPr lang="fr-CA" sz="1600" dirty="0">
                <a:latin typeface="Arial" panose="020B0604020202020204" pitchFamily="34" charset="0"/>
                <a:cs typeface="Arial" panose="020B0604020202020204" pitchFamily="34" charset="0"/>
              </a:rPr>
              <a:t>Qu’est-ce qu’ils disent de leurs produits ? À qui ? Comment ? ;</a:t>
            </a:r>
          </a:p>
          <a:p>
            <a:pPr marL="171292" indent="-171292" defTabSz="913560">
              <a:buFont typeface="Wingdings" panose="05000000000000000000" pitchFamily="2" charset="2"/>
              <a:buChar char="ü"/>
              <a:defRPr/>
            </a:pPr>
            <a:r>
              <a:rPr lang="fr-CA" sz="1600" dirty="0">
                <a:latin typeface="Arial" panose="020B0604020202020204" pitchFamily="34" charset="0"/>
                <a:cs typeface="Arial" panose="020B0604020202020204" pitchFamily="34" charset="0"/>
              </a:rPr>
              <a:t>Inspirations : communication de l’industrie ailleurs dans le monde et/ou communication de l’industrie concurrente. </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dirty="0">
                <a:latin typeface="Arial" panose="020B0604020202020204" pitchFamily="34" charset="0"/>
                <a:cs typeface="Arial" panose="020B0604020202020204" pitchFamily="34" charset="0"/>
              </a:rPr>
              <a:t>Afin de mieux comprendre qui ils sont, ce qu’ils font et identifier les meilleures pratiques. Cette analyse qualitative permet également de comparer les efforts communicationnels d’un client avec ceux de la concurrence.</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36</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pic>
        <p:nvPicPr>
          <p:cNvPr id="3" name="Image 2"/>
          <p:cNvPicPr>
            <a:picLocks noChangeAspect="1"/>
          </p:cNvPicPr>
          <p:nvPr/>
        </p:nvPicPr>
        <p:blipFill>
          <a:blip r:embed="rId4"/>
          <a:stretch>
            <a:fillRect/>
          </a:stretch>
        </p:blipFill>
        <p:spPr>
          <a:xfrm>
            <a:off x="324908" y="4245362"/>
            <a:ext cx="1653113" cy="512174"/>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3" name="Rectangle 2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4" name="ZoneTexte 23"/>
          <p:cNvSpPr txBox="1"/>
          <p:nvPr/>
        </p:nvSpPr>
        <p:spPr>
          <a:xfrm>
            <a:off x="375982" y="4645955"/>
            <a:ext cx="1016624" cy="430887"/>
          </a:xfrm>
          <a:prstGeom prst="rect">
            <a:avLst/>
          </a:prstGeom>
          <a:solidFill>
            <a:schemeClr val="bg1"/>
          </a:solidFill>
        </p:spPr>
        <p:txBody>
          <a:bodyPr wrap="none" rtlCol="0">
            <a:spAutoFit/>
          </a:bodyPr>
          <a:lstStyle/>
          <a:p>
            <a:pPr algn="ctr"/>
            <a:r>
              <a:rPr lang="fr-CA" sz="2200" b="1" dirty="0">
                <a:solidFill>
                  <a:srgbClr val="C00000"/>
                </a:solidFill>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1119091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txBox="1">
            <a:spLocks/>
          </p:cNvSpPr>
          <p:nvPr/>
        </p:nvSpPr>
        <p:spPr>
          <a:xfrm>
            <a:off x="3311142" y="529079"/>
            <a:ext cx="3482818" cy="2684105"/>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b="1" dirty="0">
              <a:solidFill>
                <a:srgbClr val="E68014"/>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À propos / Mission / Vision / Valeurs …………………………………………………………………………………………………………………………………….</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Axe de communication / Slogan publicitaire</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None/>
            </a:pPr>
            <a:r>
              <a:rPr lang="fr-CA" sz="1000" dirty="0">
                <a:latin typeface="Arial" panose="020B0604020202020204" pitchFamily="34" charset="0"/>
                <a:cs typeface="Arial" panose="020B0604020202020204" pitchFamily="34" charset="0"/>
              </a:rPr>
              <a:t>Tonalité de la communication</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Font typeface="Arial" panose="020B0604020202020204" pitchFamily="34" charset="0"/>
              <a:buNone/>
            </a:pPr>
            <a:endParaRPr lang="fr-CA" sz="1000" dirty="0">
              <a:solidFill>
                <a:srgbClr val="E68014"/>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b="1" dirty="0">
                <a:solidFill>
                  <a:srgbClr val="FF4B4B"/>
                </a:solidFill>
                <a:latin typeface="Arial" panose="020B0604020202020204" pitchFamily="34" charset="0"/>
                <a:cs typeface="Arial" panose="020B0604020202020204" pitchFamily="34" charset="0"/>
              </a:rPr>
              <a:t>Positionnement de la marque</a:t>
            </a:r>
          </a:p>
          <a:p>
            <a:pPr marL="0" indent="0">
              <a:buFont typeface="Arial" panose="020B0604020202020204" pitchFamily="34" charset="0"/>
              <a:buNone/>
            </a:pPr>
            <a:endParaRPr lang="fr-CA" sz="1600" b="1" dirty="0">
              <a:solidFill>
                <a:srgbClr val="FF4B4B"/>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37</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sp>
        <p:nvSpPr>
          <p:cNvPr id="26" name="Espace réservé du contenu 2"/>
          <p:cNvSpPr txBox="1">
            <a:spLocks/>
          </p:cNvSpPr>
          <p:nvPr/>
        </p:nvSpPr>
        <p:spPr>
          <a:xfrm>
            <a:off x="6957852" y="529083"/>
            <a:ext cx="3482818" cy="2684105"/>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b="1" dirty="0">
              <a:solidFill>
                <a:srgbClr val="E68014"/>
              </a:solidFill>
              <a:latin typeface="Arial" panose="020B0604020202020204" pitchFamily="34" charset="0"/>
              <a:cs typeface="Arial" panose="020B0604020202020204" pitchFamily="34" charset="0"/>
            </a:endParaRPr>
          </a:p>
          <a:p>
            <a:pPr marL="0" indent="0">
              <a:lnSpc>
                <a:spcPct val="100000"/>
              </a:lnSpc>
              <a:buNone/>
            </a:pPr>
            <a:r>
              <a:rPr lang="fr-CA" sz="1000" dirty="0">
                <a:latin typeface="Arial" panose="020B0604020202020204" pitchFamily="34" charset="0"/>
                <a:cs typeface="Arial" panose="020B0604020202020204" pitchFamily="34" charset="0"/>
              </a:rPr>
              <a:t>À propos / Mission / Vision / Valeurs …………………………………………………………………………………………………………………………………….</a:t>
            </a:r>
          </a:p>
          <a:p>
            <a:pPr marL="0" indent="0">
              <a:lnSpc>
                <a:spcPct val="100000"/>
              </a:lnSpc>
              <a:buNone/>
            </a:pPr>
            <a:r>
              <a:rPr lang="fr-CA" sz="1000" dirty="0">
                <a:latin typeface="Arial" panose="020B0604020202020204" pitchFamily="34" charset="0"/>
                <a:cs typeface="Arial" panose="020B0604020202020204" pitchFamily="34" charset="0"/>
              </a:rPr>
              <a:t>Axe de communication / Slogan publicitaire</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None/>
            </a:pPr>
            <a:r>
              <a:rPr lang="fr-CA" sz="1000" dirty="0">
                <a:latin typeface="Arial" panose="020B0604020202020204" pitchFamily="34" charset="0"/>
                <a:cs typeface="Arial" panose="020B0604020202020204" pitchFamily="34" charset="0"/>
              </a:rPr>
              <a:t>Tonalité de la communication</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Font typeface="Arial" panose="020B0604020202020204" pitchFamily="34" charset="0"/>
              <a:buNone/>
            </a:pPr>
            <a:endParaRPr lang="fr-CA" sz="1000" dirty="0">
              <a:solidFill>
                <a:srgbClr val="E68014"/>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p:txBody>
      </p:sp>
      <p:sp>
        <p:nvSpPr>
          <p:cNvPr id="28" name="Espace réservé du contenu 2"/>
          <p:cNvSpPr txBox="1">
            <a:spLocks/>
          </p:cNvSpPr>
          <p:nvPr/>
        </p:nvSpPr>
        <p:spPr>
          <a:xfrm>
            <a:off x="3288961" y="3362592"/>
            <a:ext cx="3482818" cy="2684105"/>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b="1" dirty="0">
              <a:solidFill>
                <a:srgbClr val="E68014"/>
              </a:solidFill>
              <a:latin typeface="Arial" panose="020B0604020202020204" pitchFamily="34" charset="0"/>
              <a:cs typeface="Arial" panose="020B0604020202020204" pitchFamily="34" charset="0"/>
            </a:endParaRPr>
          </a:p>
          <a:p>
            <a:pPr marL="0" indent="0">
              <a:lnSpc>
                <a:spcPct val="100000"/>
              </a:lnSpc>
              <a:buNone/>
            </a:pPr>
            <a:r>
              <a:rPr lang="fr-CA" sz="1000" dirty="0">
                <a:latin typeface="Arial" panose="020B0604020202020204" pitchFamily="34" charset="0"/>
                <a:cs typeface="Arial" panose="020B0604020202020204" pitchFamily="34" charset="0"/>
              </a:rPr>
              <a:t>À propos / Mission / Vision / Valeurs …………………………………………………………………………………………………………………………………….</a:t>
            </a:r>
          </a:p>
          <a:p>
            <a:pPr marL="0" indent="0">
              <a:lnSpc>
                <a:spcPct val="100000"/>
              </a:lnSpc>
              <a:buNone/>
            </a:pPr>
            <a:r>
              <a:rPr lang="fr-CA" sz="1000" dirty="0">
                <a:latin typeface="Arial" panose="020B0604020202020204" pitchFamily="34" charset="0"/>
                <a:cs typeface="Arial" panose="020B0604020202020204" pitchFamily="34" charset="0"/>
              </a:rPr>
              <a:t>Axe de communication / Slogan publicitaire</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None/>
            </a:pPr>
            <a:r>
              <a:rPr lang="fr-CA" sz="1000" dirty="0">
                <a:latin typeface="Arial" panose="020B0604020202020204" pitchFamily="34" charset="0"/>
                <a:cs typeface="Arial" panose="020B0604020202020204" pitchFamily="34" charset="0"/>
              </a:rPr>
              <a:t>Tonalité de la communication</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p:txBody>
      </p:sp>
      <p:sp>
        <p:nvSpPr>
          <p:cNvPr id="29" name="Espace réservé du contenu 2"/>
          <p:cNvSpPr txBox="1">
            <a:spLocks/>
          </p:cNvSpPr>
          <p:nvPr/>
        </p:nvSpPr>
        <p:spPr>
          <a:xfrm>
            <a:off x="6952206" y="3368235"/>
            <a:ext cx="3482818" cy="2684105"/>
          </a:xfrm>
          <a:prstGeom prst="rect">
            <a:avLst/>
          </a:prstGeom>
          <a:solidFill>
            <a:schemeClr val="bg1"/>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fr-CA" sz="12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b="1" dirty="0">
              <a:solidFill>
                <a:srgbClr val="E68014"/>
              </a:solidFill>
              <a:latin typeface="Arial" panose="020B0604020202020204" pitchFamily="34" charset="0"/>
              <a:cs typeface="Arial" panose="020B0604020202020204" pitchFamily="34" charset="0"/>
            </a:endParaRPr>
          </a:p>
          <a:p>
            <a:pPr marL="0" indent="0">
              <a:lnSpc>
                <a:spcPct val="100000"/>
              </a:lnSpc>
              <a:buNone/>
            </a:pPr>
            <a:r>
              <a:rPr lang="fr-CA" sz="1000" dirty="0">
                <a:latin typeface="Arial" panose="020B0604020202020204" pitchFamily="34" charset="0"/>
                <a:cs typeface="Arial" panose="020B0604020202020204" pitchFamily="34" charset="0"/>
              </a:rPr>
              <a:t>À propos / Mission / Vision / Valeurs …………………………………………………………………………………………………………………………………….</a:t>
            </a:r>
          </a:p>
          <a:p>
            <a:pPr marL="0" indent="0">
              <a:lnSpc>
                <a:spcPct val="100000"/>
              </a:lnSpc>
              <a:buNone/>
            </a:pPr>
            <a:r>
              <a:rPr lang="fr-CA" sz="1000" dirty="0">
                <a:latin typeface="Arial" panose="020B0604020202020204" pitchFamily="34" charset="0"/>
                <a:cs typeface="Arial" panose="020B0604020202020204" pitchFamily="34" charset="0"/>
              </a:rPr>
              <a:t>Axe de communication / Slogan publicitaire</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None/>
            </a:pPr>
            <a:r>
              <a:rPr lang="fr-CA" sz="1000" dirty="0">
                <a:latin typeface="Arial" panose="020B0604020202020204" pitchFamily="34" charset="0"/>
                <a:cs typeface="Arial" panose="020B0604020202020204" pitchFamily="34" charset="0"/>
              </a:rPr>
              <a:t>Tonalité de la communication</a:t>
            </a:r>
          </a:p>
          <a:p>
            <a:pPr marL="0" indent="0">
              <a:lnSpc>
                <a:spcPct val="100000"/>
              </a:lnSpc>
              <a:buFont typeface="Arial" panose="020B0604020202020204" pitchFamily="34" charset="0"/>
              <a:buNone/>
            </a:pPr>
            <a:r>
              <a:rPr lang="fr-CA" sz="1000" dirty="0">
                <a:latin typeface="Arial" panose="020B0604020202020204" pitchFamily="34" charset="0"/>
                <a:cs typeface="Arial" panose="020B0604020202020204" pitchFamily="34" charset="0"/>
              </a:rPr>
              <a:t>…………………………………………………………………………………………………………………………………….</a:t>
            </a:r>
          </a:p>
          <a:p>
            <a:pPr marL="0" indent="0">
              <a:lnSpc>
                <a:spcPct val="100000"/>
              </a:lnSpc>
              <a:buFont typeface="Arial" panose="020B0604020202020204" pitchFamily="34" charset="0"/>
              <a:buNone/>
            </a:pPr>
            <a:endParaRPr lang="fr-CA" sz="1000" dirty="0">
              <a:solidFill>
                <a:srgbClr val="E68014"/>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0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fr-CA" sz="1200" dirty="0">
              <a:latin typeface="Arial" panose="020B0604020202020204" pitchFamily="34" charset="0"/>
              <a:cs typeface="Arial" panose="020B0604020202020204" pitchFamily="34" charset="0"/>
            </a:endParaRPr>
          </a:p>
        </p:txBody>
      </p:sp>
      <p:sp>
        <p:nvSpPr>
          <p:cNvPr id="41" name="AutoShape 7"/>
          <p:cNvSpPr>
            <a:spLocks noChangeArrowheads="1"/>
          </p:cNvSpPr>
          <p:nvPr/>
        </p:nvSpPr>
        <p:spPr bwMode="auto">
          <a:xfrm>
            <a:off x="466263" y="4181252"/>
            <a:ext cx="2146362" cy="1259993"/>
          </a:xfrm>
          <a:prstGeom prst="wedgeRoundRectCallout">
            <a:avLst>
              <a:gd name="adj1" fmla="val -21524"/>
              <a:gd name="adj2" fmla="val -77941"/>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400" i="1" dirty="0">
                <a:solidFill>
                  <a:srgbClr val="FF4B4B"/>
                </a:solidFill>
              </a:rPr>
              <a:t>Nous souhaitons valider ici que notre personnalité de marque sera «vraiment» unique.</a:t>
            </a:r>
          </a:p>
        </p:txBody>
      </p:sp>
      <p:sp>
        <p:nvSpPr>
          <p:cNvPr id="18" name="ZoneTexte 17"/>
          <p:cNvSpPr txBox="1"/>
          <p:nvPr/>
        </p:nvSpPr>
        <p:spPr>
          <a:xfrm>
            <a:off x="3283134" y="5921213"/>
            <a:ext cx="2698222" cy="215444"/>
          </a:xfrm>
          <a:prstGeom prst="rect">
            <a:avLst/>
          </a:prstGeom>
          <a:noFill/>
        </p:spPr>
        <p:txBody>
          <a:bodyPr wrap="square" rtlCol="0">
            <a:spAutoFit/>
          </a:bodyPr>
          <a:lstStyle/>
          <a:p>
            <a:r>
              <a:rPr lang="fr-CA" sz="800" i="1" dirty="0">
                <a:solidFill>
                  <a:schemeClr val="bg1">
                    <a:lumMod val="50000"/>
                  </a:schemeClr>
                </a:solidFill>
                <a:latin typeface="Arial" panose="020B0604020202020204" pitchFamily="34" charset="0"/>
                <a:cs typeface="Arial" panose="020B0604020202020204" pitchFamily="34" charset="0"/>
              </a:rPr>
              <a:t>Source : …</a:t>
            </a:r>
            <a:endParaRPr lang="fr-CA" sz="800" i="1" u="sng" dirty="0">
              <a:solidFill>
                <a:schemeClr val="bg1">
                  <a:lumMod val="50000"/>
                </a:schemeClr>
              </a:solidFill>
              <a:latin typeface="Arial" panose="020B0604020202020204" pitchFamily="34" charset="0"/>
              <a:cs typeface="Arial" panose="020B0604020202020204" pitchFamily="34"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0" name="Rectangle 19"/>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1" name="ZoneTexte 20"/>
          <p:cNvSpPr txBox="1"/>
          <p:nvPr/>
        </p:nvSpPr>
        <p:spPr>
          <a:xfrm>
            <a:off x="4692821" y="593012"/>
            <a:ext cx="790601" cy="338554"/>
          </a:xfrm>
          <a:prstGeom prst="rect">
            <a:avLst/>
          </a:prstGeom>
          <a:solidFill>
            <a:schemeClr val="bg1"/>
          </a:solidFill>
        </p:spPr>
        <p:txBody>
          <a:bodyPr wrap="none" rtlCol="0">
            <a:spAutoFit/>
          </a:bodyPr>
          <a:lstStyle/>
          <a:p>
            <a:pPr algn="ctr"/>
            <a:r>
              <a:rPr lang="fr-CA" sz="1600" b="1" dirty="0">
                <a:solidFill>
                  <a:schemeClr val="bg1">
                    <a:lumMod val="65000"/>
                  </a:schemeClr>
                </a:solidFill>
                <a:latin typeface="Arial" panose="020B0604020202020204" pitchFamily="34" charset="0"/>
                <a:cs typeface="Arial" panose="020B0604020202020204" pitchFamily="34" charset="0"/>
              </a:rPr>
              <a:t>LOGO</a:t>
            </a:r>
          </a:p>
        </p:txBody>
      </p:sp>
      <p:sp>
        <p:nvSpPr>
          <p:cNvPr id="22" name="ZoneTexte 21"/>
          <p:cNvSpPr txBox="1"/>
          <p:nvPr/>
        </p:nvSpPr>
        <p:spPr>
          <a:xfrm>
            <a:off x="8113520" y="609613"/>
            <a:ext cx="790601" cy="338554"/>
          </a:xfrm>
          <a:prstGeom prst="rect">
            <a:avLst/>
          </a:prstGeom>
          <a:solidFill>
            <a:schemeClr val="bg1"/>
          </a:solidFill>
        </p:spPr>
        <p:txBody>
          <a:bodyPr wrap="none" rtlCol="0">
            <a:spAutoFit/>
          </a:bodyPr>
          <a:lstStyle/>
          <a:p>
            <a:pPr algn="ctr"/>
            <a:r>
              <a:rPr lang="fr-CA" sz="1600" b="1" dirty="0">
                <a:solidFill>
                  <a:schemeClr val="bg1">
                    <a:lumMod val="65000"/>
                  </a:schemeClr>
                </a:solidFill>
                <a:latin typeface="Arial" panose="020B0604020202020204" pitchFamily="34" charset="0"/>
                <a:cs typeface="Arial" panose="020B0604020202020204" pitchFamily="34" charset="0"/>
              </a:rPr>
              <a:t>LOGO</a:t>
            </a:r>
          </a:p>
        </p:txBody>
      </p:sp>
      <p:sp>
        <p:nvSpPr>
          <p:cNvPr id="23" name="ZoneTexte 22"/>
          <p:cNvSpPr txBox="1"/>
          <p:nvPr/>
        </p:nvSpPr>
        <p:spPr>
          <a:xfrm>
            <a:off x="4700367" y="3434287"/>
            <a:ext cx="790601" cy="338554"/>
          </a:xfrm>
          <a:prstGeom prst="rect">
            <a:avLst/>
          </a:prstGeom>
          <a:solidFill>
            <a:schemeClr val="bg1"/>
          </a:solidFill>
        </p:spPr>
        <p:txBody>
          <a:bodyPr wrap="none" rtlCol="0">
            <a:spAutoFit/>
          </a:bodyPr>
          <a:lstStyle/>
          <a:p>
            <a:pPr algn="ctr"/>
            <a:r>
              <a:rPr lang="fr-CA" sz="1600" b="1" dirty="0">
                <a:solidFill>
                  <a:schemeClr val="bg1">
                    <a:lumMod val="65000"/>
                  </a:schemeClr>
                </a:solidFill>
                <a:latin typeface="Arial" panose="020B0604020202020204" pitchFamily="34" charset="0"/>
                <a:cs typeface="Arial" panose="020B0604020202020204" pitchFamily="34" charset="0"/>
              </a:rPr>
              <a:t>LOGO</a:t>
            </a:r>
          </a:p>
        </p:txBody>
      </p:sp>
      <p:sp>
        <p:nvSpPr>
          <p:cNvPr id="24" name="ZoneTexte 23"/>
          <p:cNvSpPr txBox="1"/>
          <p:nvPr/>
        </p:nvSpPr>
        <p:spPr>
          <a:xfrm>
            <a:off x="8121066" y="3450888"/>
            <a:ext cx="790601" cy="338554"/>
          </a:xfrm>
          <a:prstGeom prst="rect">
            <a:avLst/>
          </a:prstGeom>
          <a:solidFill>
            <a:schemeClr val="bg1"/>
          </a:solidFill>
        </p:spPr>
        <p:txBody>
          <a:bodyPr wrap="none" rtlCol="0">
            <a:spAutoFit/>
          </a:bodyPr>
          <a:lstStyle/>
          <a:p>
            <a:pPr algn="ctr"/>
            <a:r>
              <a:rPr lang="fr-CA" sz="1600" b="1" dirty="0">
                <a:solidFill>
                  <a:schemeClr val="bg1">
                    <a:lumMod val="65000"/>
                  </a:schemeClr>
                </a:solidFill>
                <a:latin typeface="Arial" panose="020B0604020202020204" pitchFamily="34" charset="0"/>
                <a:cs typeface="Arial" panose="020B0604020202020204" pitchFamily="34" charset="0"/>
              </a:rPr>
              <a:t>LOGO</a:t>
            </a:r>
          </a:p>
        </p:txBody>
      </p:sp>
      <p:sp>
        <p:nvSpPr>
          <p:cNvPr id="30" name="ZoneTexte 29"/>
          <p:cNvSpPr txBox="1"/>
          <p:nvPr/>
        </p:nvSpPr>
        <p:spPr>
          <a:xfrm>
            <a:off x="6948285" y="5919709"/>
            <a:ext cx="2698222" cy="215444"/>
          </a:xfrm>
          <a:prstGeom prst="rect">
            <a:avLst/>
          </a:prstGeom>
          <a:noFill/>
        </p:spPr>
        <p:txBody>
          <a:bodyPr wrap="square" rtlCol="0">
            <a:spAutoFit/>
          </a:bodyPr>
          <a:lstStyle/>
          <a:p>
            <a:r>
              <a:rPr lang="fr-CA" sz="800" i="1" dirty="0">
                <a:solidFill>
                  <a:schemeClr val="bg1">
                    <a:lumMod val="50000"/>
                  </a:schemeClr>
                </a:solidFill>
                <a:latin typeface="Arial" panose="020B0604020202020204" pitchFamily="34" charset="0"/>
                <a:cs typeface="Arial" panose="020B0604020202020204" pitchFamily="34" charset="0"/>
              </a:rPr>
              <a:t>Source : …</a:t>
            </a:r>
            <a:endParaRPr lang="fr-CA" sz="800" i="1" u="sng" dirty="0">
              <a:solidFill>
                <a:schemeClr val="bg1">
                  <a:lumMod val="50000"/>
                </a:schemeClr>
              </a:solidFill>
              <a:latin typeface="Arial" panose="020B0604020202020204" pitchFamily="34" charset="0"/>
              <a:cs typeface="Arial" panose="020B0604020202020204" pitchFamily="34" charset="0"/>
            </a:endParaRPr>
          </a:p>
        </p:txBody>
      </p:sp>
      <p:sp>
        <p:nvSpPr>
          <p:cNvPr id="31" name="ZoneTexte 30"/>
          <p:cNvSpPr txBox="1"/>
          <p:nvPr/>
        </p:nvSpPr>
        <p:spPr>
          <a:xfrm>
            <a:off x="3308786" y="3095030"/>
            <a:ext cx="2698222" cy="215444"/>
          </a:xfrm>
          <a:prstGeom prst="rect">
            <a:avLst/>
          </a:prstGeom>
          <a:noFill/>
        </p:spPr>
        <p:txBody>
          <a:bodyPr wrap="square" rtlCol="0">
            <a:spAutoFit/>
          </a:bodyPr>
          <a:lstStyle/>
          <a:p>
            <a:r>
              <a:rPr lang="fr-CA" sz="800" i="1" dirty="0">
                <a:solidFill>
                  <a:schemeClr val="bg1">
                    <a:lumMod val="50000"/>
                  </a:schemeClr>
                </a:solidFill>
                <a:latin typeface="Arial" panose="020B0604020202020204" pitchFamily="34" charset="0"/>
                <a:cs typeface="Arial" panose="020B0604020202020204" pitchFamily="34" charset="0"/>
              </a:rPr>
              <a:t>Source : …</a:t>
            </a:r>
            <a:endParaRPr lang="fr-CA" sz="800" i="1" u="sng" dirty="0">
              <a:solidFill>
                <a:schemeClr val="bg1">
                  <a:lumMod val="50000"/>
                </a:schemeClr>
              </a:solidFill>
              <a:latin typeface="Arial" panose="020B0604020202020204" pitchFamily="34" charset="0"/>
              <a:cs typeface="Arial" panose="020B0604020202020204" pitchFamily="34" charset="0"/>
            </a:endParaRPr>
          </a:p>
        </p:txBody>
      </p:sp>
      <p:sp>
        <p:nvSpPr>
          <p:cNvPr id="32" name="ZoneTexte 31"/>
          <p:cNvSpPr txBox="1"/>
          <p:nvPr/>
        </p:nvSpPr>
        <p:spPr>
          <a:xfrm>
            <a:off x="6955831" y="3093526"/>
            <a:ext cx="2698222" cy="215444"/>
          </a:xfrm>
          <a:prstGeom prst="rect">
            <a:avLst/>
          </a:prstGeom>
          <a:noFill/>
        </p:spPr>
        <p:txBody>
          <a:bodyPr wrap="square" rtlCol="0">
            <a:spAutoFit/>
          </a:bodyPr>
          <a:lstStyle/>
          <a:p>
            <a:r>
              <a:rPr lang="fr-CA" sz="800" i="1" dirty="0">
                <a:solidFill>
                  <a:schemeClr val="bg1">
                    <a:lumMod val="50000"/>
                  </a:schemeClr>
                </a:solidFill>
                <a:latin typeface="Arial" panose="020B0604020202020204" pitchFamily="34" charset="0"/>
                <a:cs typeface="Arial" panose="020B0604020202020204" pitchFamily="34" charset="0"/>
              </a:rPr>
              <a:t>Source : …</a:t>
            </a:r>
            <a:endParaRPr lang="fr-CA" sz="800" i="1" u="sng"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809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b="1" dirty="0">
                <a:solidFill>
                  <a:srgbClr val="FF4B4B"/>
                </a:solidFill>
                <a:latin typeface="Arial" panose="020B0604020202020204" pitchFamily="34" charset="0"/>
                <a:cs typeface="Arial" panose="020B0604020202020204" pitchFamily="34" charset="0"/>
              </a:rPr>
              <a:t>Apprentissages</a:t>
            </a:r>
          </a:p>
          <a:p>
            <a:pPr>
              <a:buFont typeface="Wingdings" panose="05000000000000000000" pitchFamily="2" charset="2"/>
              <a:buChar char="§"/>
            </a:pPr>
            <a:endParaRPr lang="fr-CA" sz="1200" dirty="0">
              <a:solidFill>
                <a:srgbClr val="FF4B4B"/>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Bons coups…</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À éviter…</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Médias utilisés…</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Etc.</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38</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sp>
        <p:nvSpPr>
          <p:cNvPr id="12" name="ZoneTexte 11"/>
          <p:cNvSpPr txBox="1"/>
          <p:nvPr/>
        </p:nvSpPr>
        <p:spPr>
          <a:xfrm>
            <a:off x="2785200" y="6401042"/>
            <a:ext cx="8060268" cy="246221"/>
          </a:xfrm>
          <a:prstGeom prst="rect">
            <a:avLst/>
          </a:prstGeom>
          <a:noFill/>
        </p:spPr>
        <p:txBody>
          <a:bodyPr wrap="square" rtlCol="0">
            <a:spAutoFit/>
          </a:bodyPr>
          <a:lstStyle/>
          <a:p>
            <a:pPr>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dirty="0">
                <a:latin typeface="Arial" panose="020B0604020202020204" pitchFamily="34" charset="0"/>
                <a:cs typeface="Arial" panose="020B0604020202020204" pitchFamily="34" charset="0"/>
                <a:hlinkClick r:id="rId4"/>
              </a:rPr>
              <a:t>https://prezi.com/eflh-o8-d6kb/starbucks-mood-board/</a:t>
            </a:r>
            <a:r>
              <a:rPr lang="fr-CA" altLang="fr-FR" sz="1000" dirty="0">
                <a:latin typeface="Arial" panose="020B0604020202020204" pitchFamily="34" charset="0"/>
                <a:cs typeface="Arial" panose="020B0604020202020204" pitchFamily="34" charset="0"/>
              </a:rPr>
              <a:t> </a:t>
            </a:r>
          </a:p>
        </p:txBody>
      </p:sp>
      <p:sp>
        <p:nvSpPr>
          <p:cNvPr id="13" name="Espace réservé du contenu 2"/>
          <p:cNvSpPr>
            <a:spLocks noGrp="1"/>
          </p:cNvSpPr>
          <p:nvPr>
            <p:ph idx="1"/>
          </p:nvPr>
        </p:nvSpPr>
        <p:spPr>
          <a:xfrm>
            <a:off x="2957196" y="858013"/>
            <a:ext cx="2616693" cy="1738357"/>
          </a:xfrm>
          <a:solidFill>
            <a:schemeClr val="bg1"/>
          </a:solidFill>
          <a:ln>
            <a:noFill/>
          </a:ln>
        </p:spPr>
        <p:txBody>
          <a:bodyPr>
            <a:normAutofit/>
          </a:bodyPr>
          <a:lstStyle/>
          <a:p>
            <a:pPr marL="0" indent="0" algn="ctr">
              <a:lnSpc>
                <a:spcPct val="100000"/>
              </a:lnSpc>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50000"/>
              </a:lnSpc>
              <a:buNone/>
            </a:pPr>
            <a:endParaRPr lang="fr-CA" sz="1600" dirty="0">
              <a:latin typeface="Arial" panose="020B0604020202020204" pitchFamily="34" charset="0"/>
              <a:cs typeface="Arial" panose="020B0604020202020204" pitchFamily="34" charset="0"/>
            </a:endParaRPr>
          </a:p>
        </p:txBody>
      </p:sp>
      <p:sp>
        <p:nvSpPr>
          <p:cNvPr id="27" name="AutoShape 7"/>
          <p:cNvSpPr>
            <a:spLocks noChangeArrowheads="1"/>
          </p:cNvSpPr>
          <p:nvPr/>
        </p:nvSpPr>
        <p:spPr bwMode="auto">
          <a:xfrm>
            <a:off x="709457" y="5136482"/>
            <a:ext cx="1584325" cy="287337"/>
          </a:xfrm>
          <a:prstGeom prst="wedgeRoundRectCallout">
            <a:avLst>
              <a:gd name="adj1" fmla="val 72066"/>
              <a:gd name="adj2" fmla="val 165410"/>
              <a:gd name="adj3" fmla="val 16667"/>
            </a:avLst>
          </a:prstGeom>
          <a:noFill/>
          <a:ln w="38100">
            <a:solidFill>
              <a:srgbClr val="FF4B4B">
                <a:alpha val="50196"/>
              </a:srgb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A" altLang="fr-FR" sz="1000" b="1" i="1" dirty="0">
                <a:solidFill>
                  <a:srgbClr val="FF4B4B"/>
                </a:solidFill>
              </a:rPr>
              <a:t>«</a:t>
            </a:r>
            <a:r>
              <a:rPr lang="fr-CA" altLang="fr-FR" sz="1000" b="1" i="1" dirty="0" err="1">
                <a:solidFill>
                  <a:srgbClr val="FF4B4B"/>
                </a:solidFill>
              </a:rPr>
              <a:t>Mood</a:t>
            </a:r>
            <a:r>
              <a:rPr lang="fr-CA" altLang="fr-FR" sz="1000" b="1" i="1" dirty="0">
                <a:solidFill>
                  <a:srgbClr val="FF4B4B"/>
                </a:solidFill>
              </a:rPr>
              <a:t> </a:t>
            </a:r>
            <a:r>
              <a:rPr lang="fr-CA" altLang="fr-FR" sz="1000" b="1" i="1" dirty="0" err="1">
                <a:solidFill>
                  <a:srgbClr val="FF4B4B"/>
                </a:solidFill>
              </a:rPr>
              <a:t>board</a:t>
            </a:r>
            <a:r>
              <a:rPr lang="fr-CA" altLang="fr-FR" sz="1000" b="1" i="1" dirty="0">
                <a:solidFill>
                  <a:srgbClr val="FF4B4B"/>
                </a:solidFill>
              </a:rPr>
              <a:t>»</a:t>
            </a: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3" name="Rectangle 2"/>
          <p:cNvSpPr/>
          <p:nvPr/>
        </p:nvSpPr>
        <p:spPr>
          <a:xfrm>
            <a:off x="2785200" y="1120754"/>
            <a:ext cx="8450150" cy="4954121"/>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16" name="Rectangle 15"/>
          <p:cNvSpPr/>
          <p:nvPr/>
        </p:nvSpPr>
        <p:spPr>
          <a:xfrm rot="21160440">
            <a:off x="3965572" y="4811691"/>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Voir un exemple ici…</a:t>
            </a:r>
            <a:endParaRPr lang="fr-CA" dirty="0">
              <a:solidFill>
                <a:srgbClr val="FF4B4B"/>
              </a:solidFill>
              <a:latin typeface="Ink Free" panose="03080402000500000000" pitchFamily="66" charset="0"/>
            </a:endParaRPr>
          </a:p>
        </p:txBody>
      </p:sp>
      <p:pic>
        <p:nvPicPr>
          <p:cNvPr id="17" name="Image 16"/>
          <p:cNvPicPr>
            <a:picLocks noChangeAspect="1"/>
          </p:cNvPicPr>
          <p:nvPr/>
        </p:nvPicPr>
        <p:blipFill>
          <a:blip r:embed="rId6"/>
          <a:stretch>
            <a:fillRect/>
          </a:stretch>
        </p:blipFill>
        <p:spPr>
          <a:xfrm rot="6149884" flipV="1">
            <a:off x="4240231" y="5498468"/>
            <a:ext cx="914402" cy="894533"/>
          </a:xfrm>
          <a:prstGeom prst="rect">
            <a:avLst/>
          </a:prstGeom>
        </p:spPr>
      </p:pic>
      <p:sp>
        <p:nvSpPr>
          <p:cNvPr id="19" name="Rectangle 18"/>
          <p:cNvSpPr/>
          <p:nvPr/>
        </p:nvSpPr>
        <p:spPr>
          <a:xfrm>
            <a:off x="6254590" y="2827473"/>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Insérer votre «</a:t>
            </a:r>
            <a:r>
              <a:rPr lang="fr-CA" dirty="0" err="1">
                <a:solidFill>
                  <a:srgbClr val="FF4B4B"/>
                </a:solidFill>
                <a:latin typeface="Ink Free" panose="03080402000500000000" pitchFamily="66" charset="0"/>
                <a:cs typeface="Arial" panose="020B0604020202020204" pitchFamily="34" charset="0"/>
              </a:rPr>
              <a:t>Moodboard</a:t>
            </a:r>
            <a:r>
              <a:rPr lang="fr-CA" dirty="0">
                <a:solidFill>
                  <a:srgbClr val="FF4B4B"/>
                </a:solidFill>
                <a:latin typeface="Ink Free" panose="03080402000500000000" pitchFamily="66" charset="0"/>
                <a:cs typeface="Arial" panose="020B0604020202020204" pitchFamily="34" charset="0"/>
              </a:rPr>
              <a:t>» ici.</a:t>
            </a:r>
            <a:endParaRPr lang="fr-CA"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429083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39</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Achalandage des sites web de la concurrence :</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dirty="0">
                <a:solidFill>
                  <a:srgbClr val="FF4B4B"/>
                </a:solidFill>
                <a:latin typeface="Arial" panose="020B0604020202020204" pitchFamily="34" charset="0"/>
                <a:cs typeface="Arial" panose="020B0604020202020204" pitchFamily="34" charset="0"/>
              </a:rPr>
              <a:t>Observations…</a:t>
            </a: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50000"/>
              </a:lnSpc>
              <a:buNone/>
            </a:pPr>
            <a:endParaRPr lang="fr-CA" sz="1600" dirty="0">
              <a:latin typeface="Arial" panose="020B0604020202020204" pitchFamily="34" charset="0"/>
              <a:cs typeface="Arial" panose="020B0604020202020204" pitchFamily="34" charset="0"/>
            </a:endParaRP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sp>
        <p:nvSpPr>
          <p:cNvPr id="12" name="ZoneTexte 1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sz="1000" i="1" u="sng" dirty="0">
                <a:solidFill>
                  <a:schemeClr val="bg1">
                    <a:lumMod val="50000"/>
                  </a:schemeClr>
                </a:solidFill>
                <a:latin typeface="Arial" panose="020B0604020202020204" pitchFamily="34" charset="0"/>
                <a:cs typeface="Arial" panose="020B0604020202020204" pitchFamily="34" charset="0"/>
              </a:rPr>
              <a:t>Mustat.com</a:t>
            </a:r>
            <a:r>
              <a:rPr lang="fr-CA" sz="1000" i="1" dirty="0">
                <a:solidFill>
                  <a:schemeClr val="bg1">
                    <a:lumMod val="50000"/>
                  </a:schemeClr>
                </a:solidFill>
                <a:latin typeface="Arial" panose="020B0604020202020204" pitchFamily="34" charset="0"/>
                <a:cs typeface="Arial" panose="020B0604020202020204" pitchFamily="34" charset="0"/>
              </a:rPr>
              <a:t> : mois année.</a:t>
            </a:r>
          </a:p>
        </p:txBody>
      </p:sp>
      <p:graphicFrame>
        <p:nvGraphicFramePr>
          <p:cNvPr id="13" name="Graphique 6"/>
          <p:cNvGraphicFramePr>
            <a:graphicFrameLocks/>
          </p:cNvGraphicFramePr>
          <p:nvPr>
            <p:extLst>
              <p:ext uri="{D42A27DB-BD31-4B8C-83A1-F6EECF244321}">
                <p14:modId xmlns:p14="http://schemas.microsoft.com/office/powerpoint/2010/main" val="1010174697"/>
              </p:ext>
            </p:extLst>
          </p:nvPr>
        </p:nvGraphicFramePr>
        <p:xfrm>
          <a:off x="2811641" y="2207858"/>
          <a:ext cx="8121650" cy="3548062"/>
        </p:xfrm>
        <a:graphic>
          <a:graphicData uri="http://schemas.openxmlformats.org/presentationml/2006/ole">
            <mc:AlternateContent xmlns:mc="http://schemas.openxmlformats.org/markup-compatibility/2006">
              <mc:Choice xmlns:v="urn:schemas-microsoft-com:vml" Requires="v">
                <p:oleObj spid="_x0000_s1814" name="Chart" r:id="rId5" imgW="8126672" imgH="3554276" progId="Excel.Chart.8">
                  <p:embed/>
                </p:oleObj>
              </mc:Choice>
              <mc:Fallback>
                <p:oleObj name="Chart" r:id="rId5" imgW="8126672" imgH="3554276"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1641" y="2207858"/>
                        <a:ext cx="81216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032601">
            <a:off x="1652886" y="1158522"/>
            <a:ext cx="811162" cy="678726"/>
          </a:xfrm>
          <a:prstGeom prst="rect">
            <a:avLst/>
          </a:prstGeom>
        </p:spPr>
      </p:pic>
      <p:pic>
        <p:nvPicPr>
          <p:cNvPr id="15" name="Image 14"/>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rot="11683726">
            <a:off x="1635964" y="1131506"/>
            <a:ext cx="911939" cy="763048"/>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pic>
        <p:nvPicPr>
          <p:cNvPr id="17" name="Picture 15" descr="C:\Users\Proprietaire\Desktop\a copier.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0959" y="6231371"/>
            <a:ext cx="883800" cy="36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887811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605076" y="2416090"/>
            <a:ext cx="4146623" cy="4448501"/>
          </a:xfrm>
          <a:prstGeom prst="rect">
            <a:avLst/>
          </a:prstGeom>
        </p:spPr>
      </p:pic>
      <p:sp>
        <p:nvSpPr>
          <p:cNvPr id="3" name="Espace réservé du contenu 2"/>
          <p:cNvSpPr>
            <a:spLocks noGrp="1"/>
          </p:cNvSpPr>
          <p:nvPr>
            <p:ph idx="1"/>
          </p:nvPr>
        </p:nvSpPr>
        <p:spPr>
          <a:xfrm>
            <a:off x="5791210" y="507999"/>
            <a:ext cx="5757333" cy="5668963"/>
          </a:xfrm>
        </p:spPr>
        <p:txBody>
          <a:bodyPr>
            <a:normAutofit/>
          </a:bodyPr>
          <a:lstStyle/>
          <a:p>
            <a:pPr marL="0" indent="0">
              <a:lnSpc>
                <a:spcPct val="100000"/>
              </a:lnSpc>
              <a:buNone/>
            </a:pPr>
            <a:endParaRPr lang="fr-CA" sz="4000" b="1" dirty="0">
              <a:solidFill>
                <a:schemeClr val="bg1">
                  <a:lumMod val="65000"/>
                </a:schemeClr>
              </a:solidFill>
              <a:latin typeface="Arial" panose="020B0604020202020204" pitchFamily="34" charset="0"/>
              <a:cs typeface="Arial" panose="020B0604020202020204" pitchFamily="34" charset="0"/>
            </a:endParaRPr>
          </a:p>
          <a:p>
            <a:pPr marL="0" indent="0">
              <a:lnSpc>
                <a:spcPct val="100000"/>
              </a:lnSpc>
              <a:buNone/>
            </a:pPr>
            <a:endParaRPr lang="fr-CA" sz="4000" b="1" dirty="0">
              <a:solidFill>
                <a:schemeClr val="bg1">
                  <a:lumMod val="65000"/>
                </a:schemeClr>
              </a:solidFill>
              <a:latin typeface="Arial" panose="020B0604020202020204" pitchFamily="34" charset="0"/>
              <a:cs typeface="Arial" panose="020B0604020202020204" pitchFamily="34" charset="0"/>
            </a:endParaRPr>
          </a:p>
          <a:p>
            <a:pPr marL="0" indent="0">
              <a:lnSpc>
                <a:spcPct val="100000"/>
              </a:lnSpc>
              <a:buNone/>
            </a:pPr>
            <a:r>
              <a:rPr lang="fr-CA" sz="4000" b="1" dirty="0">
                <a:solidFill>
                  <a:schemeClr val="bg1">
                    <a:lumMod val="65000"/>
                  </a:schemeClr>
                </a:solidFill>
                <a:latin typeface="Arial" panose="020B0604020202020204" pitchFamily="34" charset="0"/>
                <a:cs typeface="Arial" panose="020B0604020202020204" pitchFamily="34" charset="0"/>
              </a:rPr>
              <a:t>Bonsoir, nous sommes </a:t>
            </a:r>
            <a:r>
              <a:rPr lang="fr-CA" sz="4000" b="1" dirty="0">
                <a:solidFill>
                  <a:srgbClr val="C00000"/>
                </a:solidFill>
                <a:latin typeface="Arial" panose="020B0604020202020204" pitchFamily="34" charset="0"/>
                <a:cs typeface="Arial" panose="020B0604020202020204" pitchFamily="34" charset="0"/>
              </a:rPr>
              <a:t>L’AGENCE DE PUB</a:t>
            </a:r>
            <a:r>
              <a:rPr lang="fr-CA" sz="4000" b="1" dirty="0">
                <a:solidFill>
                  <a:schemeClr val="bg1">
                    <a:lumMod val="65000"/>
                  </a:schemeClr>
                </a:solidFill>
                <a:latin typeface="Arial" panose="020B0604020202020204" pitchFamily="34" charset="0"/>
                <a:cs typeface="Arial" panose="020B0604020202020204" pitchFamily="34" charset="0"/>
              </a:rPr>
              <a:t>, notre concept est unique… </a:t>
            </a:r>
          </a:p>
          <a:p>
            <a:pPr marL="0" indent="0">
              <a:lnSpc>
                <a:spcPct val="100000"/>
              </a:lnSpc>
              <a:buNone/>
            </a:pPr>
            <a:r>
              <a:rPr lang="fr-CA" sz="4000" b="1" dirty="0">
                <a:solidFill>
                  <a:schemeClr val="bg1">
                    <a:lumMod val="65000"/>
                  </a:schemeClr>
                </a:solidFill>
                <a:latin typeface="Arial" panose="020B0604020202020204" pitchFamily="34" charset="0"/>
                <a:cs typeface="Arial" panose="020B0604020202020204" pitchFamily="34" charset="0"/>
              </a:rPr>
              <a:t>Merci.</a:t>
            </a: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AVANT-</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PROPOS</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6064583"/>
            <a:ext cx="563169" cy="563169"/>
          </a:xfrm>
          <a:prstGeom prst="rect">
            <a:avLst/>
          </a:prstGeom>
        </p:spPr>
      </p:pic>
      <p:sp>
        <p:nvSpPr>
          <p:cNvPr id="6" name="ZoneTexte 5"/>
          <p:cNvSpPr txBox="1"/>
          <p:nvPr/>
        </p:nvSpPr>
        <p:spPr>
          <a:xfrm>
            <a:off x="4899388" y="1611813"/>
            <a:ext cx="755335" cy="1323439"/>
          </a:xfrm>
          <a:prstGeom prst="rect">
            <a:avLst/>
          </a:prstGeom>
          <a:noFill/>
        </p:spPr>
        <p:txBody>
          <a:bodyPr wrap="none" rtlCol="0">
            <a:spAutoFit/>
          </a:bodyPr>
          <a:lstStyle/>
          <a:p>
            <a:r>
              <a:rPr lang="fr-CA" sz="8000" b="1" dirty="0">
                <a:solidFill>
                  <a:srgbClr val="C00000"/>
                </a:solidFill>
                <a:latin typeface="Arial" panose="020B0604020202020204" pitchFamily="34" charset="0"/>
                <a:cs typeface="Arial" panose="020B0604020202020204" pitchFamily="34" charset="0"/>
              </a:rPr>
              <a:t>«</a:t>
            </a:r>
          </a:p>
        </p:txBody>
      </p:sp>
      <p:sp>
        <p:nvSpPr>
          <p:cNvPr id="7" name="ZoneTexte 6"/>
          <p:cNvSpPr txBox="1"/>
          <p:nvPr/>
        </p:nvSpPr>
        <p:spPr>
          <a:xfrm rot="10800000">
            <a:off x="7537664" y="4388082"/>
            <a:ext cx="755335" cy="1323439"/>
          </a:xfrm>
          <a:prstGeom prst="rect">
            <a:avLst/>
          </a:prstGeom>
          <a:noFill/>
        </p:spPr>
        <p:txBody>
          <a:bodyPr wrap="none" rtlCol="0">
            <a:spAutoFit/>
          </a:bodyPr>
          <a:lstStyle/>
          <a:p>
            <a:r>
              <a:rPr lang="fr-CA" sz="8000" b="1" dirty="0">
                <a:solidFill>
                  <a:srgbClr val="C00000"/>
                </a:solidFill>
                <a:latin typeface="Arial" panose="020B0604020202020204" pitchFamily="34" charset="0"/>
                <a:cs typeface="Arial" panose="020B0604020202020204" pitchFamily="34" charset="0"/>
              </a:rPr>
              <a:t>«</a:t>
            </a:r>
          </a:p>
        </p:txBody>
      </p:sp>
      <p:sp>
        <p:nvSpPr>
          <p:cNvPr id="8" name="ZoneTexte 7"/>
          <p:cNvSpPr txBox="1"/>
          <p:nvPr/>
        </p:nvSpPr>
        <p:spPr>
          <a:xfrm>
            <a:off x="5723477" y="5944137"/>
            <a:ext cx="1856342" cy="738664"/>
          </a:xfrm>
          <a:prstGeom prst="rect">
            <a:avLst/>
          </a:prstGeom>
          <a:noFill/>
        </p:spPr>
        <p:txBody>
          <a:bodyPr wrap="none" rtlCol="0">
            <a:spAutoFit/>
          </a:bodyPr>
          <a:lstStyle/>
          <a:p>
            <a:r>
              <a:rPr lang="fr-CA" sz="1400" b="1" i="1" dirty="0">
                <a:solidFill>
                  <a:srgbClr val="C00000"/>
                </a:solidFill>
                <a:latin typeface="Arial" panose="020B0604020202020204" pitchFamily="34" charset="0"/>
                <a:cs typeface="Arial" panose="020B0604020202020204" pitchFamily="34" charset="0"/>
              </a:rPr>
              <a:t>Mme. Unetelle</a:t>
            </a:r>
          </a:p>
          <a:p>
            <a:r>
              <a:rPr lang="fr-CA" sz="1400" i="1" dirty="0">
                <a:solidFill>
                  <a:srgbClr val="C00000"/>
                </a:solidFill>
                <a:latin typeface="Arial" panose="020B0604020202020204" pitchFamily="34" charset="0"/>
                <a:cs typeface="Arial" panose="020B0604020202020204" pitchFamily="34" charset="0"/>
              </a:rPr>
              <a:t>Présidente</a:t>
            </a:r>
          </a:p>
          <a:p>
            <a:r>
              <a:rPr lang="fr-CA" sz="1400" i="1" dirty="0">
                <a:solidFill>
                  <a:srgbClr val="C00000"/>
                </a:solidFill>
                <a:latin typeface="Arial" panose="020B0604020202020204" pitchFamily="34" charset="0"/>
                <a:cs typeface="Arial" panose="020B0604020202020204" pitchFamily="34" charset="0"/>
              </a:rPr>
              <a:t>L’agence de publicité</a:t>
            </a:r>
          </a:p>
        </p:txBody>
      </p:sp>
      <p:sp>
        <p:nvSpPr>
          <p:cNvPr id="9" name="Espace réservé du numéro de diapositive 8"/>
          <p:cNvSpPr>
            <a:spLocks noGrp="1"/>
          </p:cNvSpPr>
          <p:nvPr>
            <p:ph type="sldNum" sz="quarter" idx="12"/>
          </p:nvPr>
        </p:nvSpPr>
        <p:spPr/>
        <p:txBody>
          <a:bodyPr/>
          <a:lstStyle/>
          <a:p>
            <a:fld id="{B5081466-AFAF-46B3-8E2C-80A443911235}" type="slidenum">
              <a:rPr lang="fr-CA" smtClean="0"/>
              <a:t>4</a:t>
            </a:fld>
            <a:endParaRPr lang="fr-CA" dirty="0"/>
          </a:p>
        </p:txBody>
      </p:sp>
      <p:pic>
        <p:nvPicPr>
          <p:cNvPr id="11" name="Image 10"/>
          <p:cNvPicPr>
            <a:picLocks noChangeAspect="1"/>
          </p:cNvPicPr>
          <p:nvPr/>
        </p:nvPicPr>
        <p:blipFill>
          <a:blip r:embed="rId6"/>
          <a:stretch>
            <a:fillRect/>
          </a:stretch>
        </p:blipFill>
        <p:spPr>
          <a:xfrm>
            <a:off x="388266" y="524026"/>
            <a:ext cx="1572914" cy="596728"/>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615426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Présence dans les médias sociaux</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dirty="0">
                <a:solidFill>
                  <a:srgbClr val="C00000"/>
                </a:solidFill>
                <a:latin typeface="Arial" panose="020B0604020202020204" pitchFamily="34" charset="0"/>
                <a:cs typeface="Arial" panose="020B0604020202020204" pitchFamily="34" charset="0"/>
              </a:rPr>
              <a:t>Observations…</a:t>
            </a: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50000"/>
              </a:lnSpc>
              <a:buNone/>
            </a:pPr>
            <a:endParaRPr lang="fr-CA" sz="1600"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40</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sp>
        <p:nvSpPr>
          <p:cNvPr id="12" name="ZoneTexte 11"/>
          <p:cNvSpPr txBox="1"/>
          <p:nvPr/>
        </p:nvSpPr>
        <p:spPr>
          <a:xfrm>
            <a:off x="2954535"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Sur le web : mois année.</a:t>
            </a:r>
          </a:p>
        </p:txBody>
      </p:sp>
      <p:sp>
        <p:nvSpPr>
          <p:cNvPr id="15"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a:p>
            <a:pPr marL="0" indent="0">
              <a:buFont typeface="Arial" panose="020B0604020202020204" pitchFamily="34" charset="0"/>
              <a:buNone/>
            </a:pPr>
            <a:endParaRPr lang="fr-CA" sz="16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600" b="1" dirty="0">
                <a:solidFill>
                  <a:srgbClr val="FF4B4B"/>
                </a:solidFill>
                <a:latin typeface="Arial" panose="020B0604020202020204" pitchFamily="34" charset="0"/>
                <a:cs typeface="Arial" panose="020B0604020202020204" pitchFamily="34" charset="0"/>
              </a:rPr>
              <a:t>Apprentissages</a:t>
            </a:r>
          </a:p>
          <a:p>
            <a:pPr>
              <a:buFont typeface="Wingdings" panose="05000000000000000000" pitchFamily="2" charset="2"/>
              <a:buChar char="§"/>
            </a:pPr>
            <a:endParaRPr lang="fr-CA" sz="1200" dirty="0">
              <a:solidFill>
                <a:srgbClr val="FF4B4B"/>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Bons coups…</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À éviter…</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Date de la dernière publication</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Contenus publiés</a:t>
            </a:r>
          </a:p>
          <a:p>
            <a:pPr>
              <a:buFont typeface="Wingdings" panose="05000000000000000000" pitchFamily="2" charset="2"/>
              <a:buChar char="§"/>
            </a:pPr>
            <a:r>
              <a:rPr lang="fr-CA" sz="1200" dirty="0">
                <a:solidFill>
                  <a:srgbClr val="FF4B4B"/>
                </a:solidFill>
                <a:latin typeface="Arial" panose="020B0604020202020204" pitchFamily="34" charset="0"/>
                <a:cs typeface="Arial" panose="020B0604020202020204" pitchFamily="34" charset="0"/>
              </a:rPr>
              <a:t>ETC.</a:t>
            </a:r>
          </a:p>
        </p:txBody>
      </p:sp>
      <p:sp>
        <p:nvSpPr>
          <p:cNvPr id="4" name="Rectangle 3"/>
          <p:cNvSpPr/>
          <p:nvPr/>
        </p:nvSpPr>
        <p:spPr>
          <a:xfrm>
            <a:off x="4566919" y="3067764"/>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Facebook</a:t>
            </a:r>
          </a:p>
        </p:txBody>
      </p:sp>
      <p:sp>
        <p:nvSpPr>
          <p:cNvPr id="16" name="Rectangle 15"/>
          <p:cNvSpPr/>
          <p:nvPr/>
        </p:nvSpPr>
        <p:spPr>
          <a:xfrm>
            <a:off x="5836916" y="3062118"/>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YouTube</a:t>
            </a:r>
          </a:p>
        </p:txBody>
      </p:sp>
      <p:sp>
        <p:nvSpPr>
          <p:cNvPr id="17" name="Rectangle 16"/>
          <p:cNvSpPr/>
          <p:nvPr/>
        </p:nvSpPr>
        <p:spPr>
          <a:xfrm>
            <a:off x="2922100" y="3502389"/>
            <a:ext cx="1470997"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Concurrent #1</a:t>
            </a:r>
          </a:p>
        </p:txBody>
      </p:sp>
      <p:sp>
        <p:nvSpPr>
          <p:cNvPr id="18" name="Rectangle 17"/>
          <p:cNvSpPr/>
          <p:nvPr/>
        </p:nvSpPr>
        <p:spPr>
          <a:xfrm>
            <a:off x="2916454" y="3959592"/>
            <a:ext cx="1470997"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Concurrent #2</a:t>
            </a:r>
          </a:p>
        </p:txBody>
      </p:sp>
      <p:sp>
        <p:nvSpPr>
          <p:cNvPr id="19" name="Rectangle 18"/>
          <p:cNvSpPr/>
          <p:nvPr/>
        </p:nvSpPr>
        <p:spPr>
          <a:xfrm>
            <a:off x="2927743" y="4422435"/>
            <a:ext cx="1470997"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Concurrent #3</a:t>
            </a:r>
          </a:p>
        </p:txBody>
      </p:sp>
      <p:sp>
        <p:nvSpPr>
          <p:cNvPr id="20" name="Rectangle 19"/>
          <p:cNvSpPr/>
          <p:nvPr/>
        </p:nvSpPr>
        <p:spPr>
          <a:xfrm>
            <a:off x="2922097" y="4879638"/>
            <a:ext cx="1470997"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Concurrent #4</a:t>
            </a:r>
          </a:p>
        </p:txBody>
      </p:sp>
      <p:sp>
        <p:nvSpPr>
          <p:cNvPr id="21" name="Rectangle 20"/>
          <p:cNvSpPr/>
          <p:nvPr/>
        </p:nvSpPr>
        <p:spPr>
          <a:xfrm>
            <a:off x="7101275" y="3073407"/>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LinkedIn</a:t>
            </a:r>
          </a:p>
        </p:txBody>
      </p:sp>
      <p:sp>
        <p:nvSpPr>
          <p:cNvPr id="22" name="Rectangle 21"/>
          <p:cNvSpPr/>
          <p:nvPr/>
        </p:nvSpPr>
        <p:spPr>
          <a:xfrm>
            <a:off x="8371272" y="3067761"/>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Instagram</a:t>
            </a:r>
          </a:p>
        </p:txBody>
      </p:sp>
      <p:sp>
        <p:nvSpPr>
          <p:cNvPr id="23" name="Rectangle 22"/>
          <p:cNvSpPr/>
          <p:nvPr/>
        </p:nvSpPr>
        <p:spPr>
          <a:xfrm>
            <a:off x="9596116" y="3073404"/>
            <a:ext cx="1622705" cy="327378"/>
          </a:xfrm>
          <a:prstGeom prst="rect">
            <a:avLst/>
          </a:prstGeom>
          <a:solidFill>
            <a:srgbClr val="E680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00" b="1" dirty="0">
                <a:solidFill>
                  <a:schemeClr val="tx1"/>
                </a:solidFill>
                <a:latin typeface="Arial" panose="020B0604020202020204" pitchFamily="34" charset="0"/>
                <a:cs typeface="Arial" panose="020B0604020202020204" pitchFamily="34" charset="0"/>
              </a:rPr>
              <a:t>Thèmes des publications</a:t>
            </a:r>
          </a:p>
        </p:txBody>
      </p:sp>
      <p:sp>
        <p:nvSpPr>
          <p:cNvPr id="24" name="Rectangle 23"/>
          <p:cNvSpPr/>
          <p:nvPr/>
        </p:nvSpPr>
        <p:spPr>
          <a:xfrm>
            <a:off x="4572562" y="3491100"/>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25" name="Rectangle 24"/>
          <p:cNvSpPr/>
          <p:nvPr/>
        </p:nvSpPr>
        <p:spPr>
          <a:xfrm>
            <a:off x="5842559" y="3485454"/>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26" name="Rectangle 25"/>
          <p:cNvSpPr/>
          <p:nvPr/>
        </p:nvSpPr>
        <p:spPr>
          <a:xfrm>
            <a:off x="7106918" y="3496743"/>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27" name="Rectangle 26"/>
          <p:cNvSpPr/>
          <p:nvPr/>
        </p:nvSpPr>
        <p:spPr>
          <a:xfrm>
            <a:off x="8376915" y="3491097"/>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28" name="Rectangle 27"/>
          <p:cNvSpPr/>
          <p:nvPr/>
        </p:nvSpPr>
        <p:spPr>
          <a:xfrm>
            <a:off x="9590471" y="3496740"/>
            <a:ext cx="1628350" cy="327378"/>
          </a:xfrm>
          <a:prstGeom prst="rect">
            <a:avLst/>
          </a:prstGeom>
          <a:solidFill>
            <a:srgbClr val="E68014">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900" dirty="0">
                <a:solidFill>
                  <a:schemeClr val="tx1"/>
                </a:solidFill>
                <a:latin typeface="Arial" panose="020B0604020202020204" pitchFamily="34" charset="0"/>
                <a:cs typeface="Arial" panose="020B0604020202020204" pitchFamily="34" charset="0"/>
              </a:rPr>
              <a:t>Promotion, concours, rabais, conseils, etc.</a:t>
            </a:r>
          </a:p>
        </p:txBody>
      </p:sp>
      <p:sp>
        <p:nvSpPr>
          <p:cNvPr id="29" name="Rectangle 28"/>
          <p:cNvSpPr/>
          <p:nvPr/>
        </p:nvSpPr>
        <p:spPr>
          <a:xfrm>
            <a:off x="4572558" y="3956768"/>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0" name="Rectangle 29"/>
          <p:cNvSpPr/>
          <p:nvPr/>
        </p:nvSpPr>
        <p:spPr>
          <a:xfrm>
            <a:off x="5842555" y="3951122"/>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1" name="Rectangle 30"/>
          <p:cNvSpPr/>
          <p:nvPr/>
        </p:nvSpPr>
        <p:spPr>
          <a:xfrm>
            <a:off x="7106914" y="3962411"/>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2" name="Rectangle 31"/>
          <p:cNvSpPr/>
          <p:nvPr/>
        </p:nvSpPr>
        <p:spPr>
          <a:xfrm>
            <a:off x="8376911" y="3956765"/>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3" name="Rectangle 32"/>
          <p:cNvSpPr/>
          <p:nvPr/>
        </p:nvSpPr>
        <p:spPr>
          <a:xfrm>
            <a:off x="9590467" y="3962408"/>
            <a:ext cx="1628350" cy="327378"/>
          </a:xfrm>
          <a:prstGeom prst="rect">
            <a:avLst/>
          </a:prstGeom>
          <a:solidFill>
            <a:srgbClr val="E68014">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900" dirty="0">
                <a:solidFill>
                  <a:schemeClr val="tx1"/>
                </a:solidFill>
                <a:latin typeface="Arial" panose="020B0604020202020204" pitchFamily="34" charset="0"/>
                <a:cs typeface="Arial" panose="020B0604020202020204" pitchFamily="34" charset="0"/>
              </a:rPr>
              <a:t>Promotion, concours, rabais, conseils, etc.</a:t>
            </a:r>
          </a:p>
        </p:txBody>
      </p:sp>
      <p:sp>
        <p:nvSpPr>
          <p:cNvPr id="34" name="Rectangle 33"/>
          <p:cNvSpPr/>
          <p:nvPr/>
        </p:nvSpPr>
        <p:spPr>
          <a:xfrm>
            <a:off x="4572563" y="4422435"/>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5" name="Rectangle 34"/>
          <p:cNvSpPr/>
          <p:nvPr/>
        </p:nvSpPr>
        <p:spPr>
          <a:xfrm>
            <a:off x="5842560" y="4416789"/>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6" name="Rectangle 35"/>
          <p:cNvSpPr/>
          <p:nvPr/>
        </p:nvSpPr>
        <p:spPr>
          <a:xfrm>
            <a:off x="7106919" y="4428078"/>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7" name="Rectangle 36"/>
          <p:cNvSpPr/>
          <p:nvPr/>
        </p:nvSpPr>
        <p:spPr>
          <a:xfrm>
            <a:off x="8376916" y="4422432"/>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38" name="Rectangle 37"/>
          <p:cNvSpPr/>
          <p:nvPr/>
        </p:nvSpPr>
        <p:spPr>
          <a:xfrm>
            <a:off x="9590472" y="4428075"/>
            <a:ext cx="1628350" cy="327378"/>
          </a:xfrm>
          <a:prstGeom prst="rect">
            <a:avLst/>
          </a:prstGeom>
          <a:solidFill>
            <a:srgbClr val="E68014">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900" dirty="0">
                <a:solidFill>
                  <a:schemeClr val="tx1"/>
                </a:solidFill>
                <a:latin typeface="Arial" panose="020B0604020202020204" pitchFamily="34" charset="0"/>
                <a:cs typeface="Arial" panose="020B0604020202020204" pitchFamily="34" charset="0"/>
              </a:rPr>
              <a:t>Promotion, concours, rabais, conseils, etc.</a:t>
            </a:r>
          </a:p>
        </p:txBody>
      </p:sp>
      <p:sp>
        <p:nvSpPr>
          <p:cNvPr id="39" name="Rectangle 38"/>
          <p:cNvSpPr/>
          <p:nvPr/>
        </p:nvSpPr>
        <p:spPr>
          <a:xfrm>
            <a:off x="4572559" y="4888103"/>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40" name="Rectangle 39"/>
          <p:cNvSpPr/>
          <p:nvPr/>
        </p:nvSpPr>
        <p:spPr>
          <a:xfrm>
            <a:off x="5842556" y="4882457"/>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41" name="Rectangle 40"/>
          <p:cNvSpPr/>
          <p:nvPr/>
        </p:nvSpPr>
        <p:spPr>
          <a:xfrm>
            <a:off x="7106915" y="4893746"/>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42" name="Rectangle 41"/>
          <p:cNvSpPr/>
          <p:nvPr/>
        </p:nvSpPr>
        <p:spPr>
          <a:xfrm>
            <a:off x="8376912" y="4888100"/>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chemeClr val="tx1"/>
                </a:solidFill>
                <a:latin typeface="Arial" panose="020B0604020202020204" pitchFamily="34" charset="0"/>
                <a:cs typeface="Arial" panose="020B0604020202020204" pitchFamily="34" charset="0"/>
              </a:rPr>
              <a:t>0 ABC </a:t>
            </a:r>
          </a:p>
        </p:txBody>
      </p:sp>
      <p:sp>
        <p:nvSpPr>
          <p:cNvPr id="43" name="Rectangle 42"/>
          <p:cNvSpPr/>
          <p:nvPr/>
        </p:nvSpPr>
        <p:spPr>
          <a:xfrm>
            <a:off x="9590468" y="4893743"/>
            <a:ext cx="1628350" cy="327378"/>
          </a:xfrm>
          <a:prstGeom prst="rect">
            <a:avLst/>
          </a:prstGeom>
          <a:solidFill>
            <a:srgbClr val="E68014">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900" dirty="0">
                <a:solidFill>
                  <a:schemeClr val="tx1"/>
                </a:solidFill>
                <a:latin typeface="Arial" panose="020B0604020202020204" pitchFamily="34" charset="0"/>
                <a:cs typeface="Arial" panose="020B0604020202020204" pitchFamily="34" charset="0"/>
              </a:rPr>
              <a:t>Promotion, concours, rabais, conseils, etc.</a:t>
            </a:r>
          </a:p>
        </p:txBody>
      </p:sp>
      <p:sp>
        <p:nvSpPr>
          <p:cNvPr id="45" name="Rectangle 44"/>
          <p:cNvSpPr/>
          <p:nvPr/>
        </p:nvSpPr>
        <p:spPr>
          <a:xfrm>
            <a:off x="2920587" y="5312691"/>
            <a:ext cx="1470997"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rgbClr val="C00000"/>
                </a:solidFill>
                <a:latin typeface="Arial" panose="020B0604020202020204" pitchFamily="34" charset="0"/>
                <a:cs typeface="Arial" panose="020B0604020202020204" pitchFamily="34" charset="0"/>
              </a:rPr>
              <a:t>VOTRE CLIENT</a:t>
            </a:r>
          </a:p>
        </p:txBody>
      </p:sp>
      <p:sp>
        <p:nvSpPr>
          <p:cNvPr id="46" name="Rectangle 45"/>
          <p:cNvSpPr/>
          <p:nvPr/>
        </p:nvSpPr>
        <p:spPr>
          <a:xfrm>
            <a:off x="4566919" y="5323732"/>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rgbClr val="C00000"/>
                </a:solidFill>
                <a:latin typeface="Arial" panose="020B0604020202020204" pitchFamily="34" charset="0"/>
                <a:cs typeface="Arial" panose="020B0604020202020204" pitchFamily="34" charset="0"/>
              </a:rPr>
              <a:t>0 ABC </a:t>
            </a:r>
          </a:p>
        </p:txBody>
      </p:sp>
      <p:sp>
        <p:nvSpPr>
          <p:cNvPr id="47" name="Rectangle 46"/>
          <p:cNvSpPr/>
          <p:nvPr/>
        </p:nvSpPr>
        <p:spPr>
          <a:xfrm>
            <a:off x="5841046" y="5315510"/>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rgbClr val="C00000"/>
                </a:solidFill>
                <a:latin typeface="Arial" panose="020B0604020202020204" pitchFamily="34" charset="0"/>
                <a:cs typeface="Arial" panose="020B0604020202020204" pitchFamily="34" charset="0"/>
              </a:rPr>
              <a:t>0 ABC </a:t>
            </a:r>
          </a:p>
        </p:txBody>
      </p:sp>
      <p:sp>
        <p:nvSpPr>
          <p:cNvPr id="48" name="Rectangle 47"/>
          <p:cNvSpPr/>
          <p:nvPr/>
        </p:nvSpPr>
        <p:spPr>
          <a:xfrm>
            <a:off x="7105405" y="5326799"/>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rgbClr val="C00000"/>
                </a:solidFill>
                <a:latin typeface="Arial" panose="020B0604020202020204" pitchFamily="34" charset="0"/>
                <a:cs typeface="Arial" panose="020B0604020202020204" pitchFamily="34" charset="0"/>
              </a:rPr>
              <a:t>0 ABC </a:t>
            </a:r>
          </a:p>
        </p:txBody>
      </p:sp>
      <p:sp>
        <p:nvSpPr>
          <p:cNvPr id="49" name="Rectangle 48"/>
          <p:cNvSpPr/>
          <p:nvPr/>
        </p:nvSpPr>
        <p:spPr>
          <a:xfrm>
            <a:off x="8375402" y="5321153"/>
            <a:ext cx="1105182" cy="32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rgbClr val="C00000"/>
                </a:solidFill>
                <a:latin typeface="Arial" panose="020B0604020202020204" pitchFamily="34" charset="0"/>
                <a:cs typeface="Arial" panose="020B0604020202020204" pitchFamily="34" charset="0"/>
              </a:rPr>
              <a:t>0 ABC </a:t>
            </a:r>
          </a:p>
        </p:txBody>
      </p:sp>
      <p:sp>
        <p:nvSpPr>
          <p:cNvPr id="50" name="Rectangle 49"/>
          <p:cNvSpPr/>
          <p:nvPr/>
        </p:nvSpPr>
        <p:spPr>
          <a:xfrm>
            <a:off x="9588958" y="5326796"/>
            <a:ext cx="1628350" cy="327378"/>
          </a:xfrm>
          <a:prstGeom prst="rect">
            <a:avLst/>
          </a:prstGeom>
          <a:solidFill>
            <a:srgbClr val="F4B8AE">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900" dirty="0">
                <a:solidFill>
                  <a:schemeClr val="tx1"/>
                </a:solidFill>
                <a:latin typeface="Arial" panose="020B0604020202020204" pitchFamily="34" charset="0"/>
                <a:cs typeface="Arial" panose="020B0604020202020204" pitchFamily="34" charset="0"/>
              </a:rPr>
              <a:t>Promotion, concours, rabais, conseils, etc.</a:t>
            </a:r>
          </a:p>
        </p:txBody>
      </p:sp>
      <p:pic>
        <p:nvPicPr>
          <p:cNvPr id="51" name="Image 50"/>
          <p:cNvPicPr>
            <a:picLocks noChangeAspect="1"/>
          </p:cNvPicPr>
          <p:nvPr/>
        </p:nvPicPr>
        <p:blipFill>
          <a:blip r:embed="rId4"/>
          <a:stretch>
            <a:fillRect/>
          </a:stretch>
        </p:blipFill>
        <p:spPr>
          <a:xfrm>
            <a:off x="1560114" y="1060563"/>
            <a:ext cx="986530" cy="886768"/>
          </a:xfrm>
          <a:prstGeom prst="rect">
            <a:avLst/>
          </a:prstGeom>
        </p:spPr>
      </p:pic>
      <p:pic>
        <p:nvPicPr>
          <p:cNvPr id="52" name="Imag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53" name="Rectangle 5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583102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ANALYSE</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DE LA</a:t>
            </a:r>
            <a:br>
              <a:rPr lang="fr-CA" sz="2000" b="1"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CONCURRENCE</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41</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Apprentissages</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dirty="0">
                <a:solidFill>
                  <a:srgbClr val="C00000"/>
                </a:solidFill>
                <a:latin typeface="Arial" panose="020B0604020202020204" pitchFamily="34" charset="0"/>
                <a:cs typeface="Arial" panose="020B0604020202020204" pitchFamily="34" charset="0"/>
              </a:rPr>
              <a:t>Inspirations + bons coups = opportunités</a:t>
            </a:r>
            <a:endParaRPr lang="fr-CA" sz="1600" b="1" dirty="0">
              <a:solidFill>
                <a:srgbClr val="C00000"/>
              </a:solidFill>
              <a:latin typeface="Arial" panose="020B0604020202020204" pitchFamily="34" charset="0"/>
              <a:cs typeface="Arial" panose="020B0604020202020204" pitchFamily="34" charset="0"/>
            </a:endParaRPr>
          </a:p>
          <a:p>
            <a:pPr marL="0" indent="0">
              <a:lnSpc>
                <a:spcPct val="100000"/>
              </a:lnSpc>
              <a:buNone/>
            </a:pPr>
            <a:endParaRPr lang="fr-CA" sz="1600" dirty="0">
              <a:solidFill>
                <a:srgbClr val="C0000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600" dirty="0">
                <a:solidFill>
                  <a:srgbClr val="C00000"/>
                </a:solidFill>
                <a:latin typeface="Arial" panose="020B0604020202020204" pitchFamily="34" charset="0"/>
                <a:cs typeface="Arial" panose="020B0604020202020204" pitchFamily="34" charset="0"/>
              </a:rPr>
              <a:t>....</a:t>
            </a:r>
            <a:endParaRPr lang="fr-CA" sz="1600" dirty="0">
              <a:solidFill>
                <a:srgbClr val="C0000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600" dirty="0">
                <a:solidFill>
                  <a:srgbClr val="C00000"/>
                </a:solidFill>
                <a:latin typeface="Arial" panose="020B0604020202020204" pitchFamily="34" charset="0"/>
                <a:cs typeface="Arial" panose="020B0604020202020204" pitchFamily="34" charset="0"/>
              </a:rPr>
              <a:t>...</a:t>
            </a:r>
          </a:p>
          <a:p>
            <a:pPr>
              <a:lnSpc>
                <a:spcPct val="100000"/>
              </a:lnSpc>
              <a:buFont typeface="Wingdings" panose="05000000000000000000" pitchFamily="2" charset="2"/>
              <a:buChar char="§"/>
            </a:pPr>
            <a:r>
              <a:rPr lang="fr-CA" altLang="fr-FR" sz="1600" dirty="0">
                <a:solidFill>
                  <a:srgbClr val="C00000"/>
                </a:solidFill>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sz="1600" dirty="0">
                <a:latin typeface="Arial" panose="020B0604020202020204" pitchFamily="34" charset="0"/>
                <a:cs typeface="Arial" panose="020B0604020202020204" pitchFamily="34" charset="0"/>
              </a:rPr>
              <a:t>Menaces</a:t>
            </a:r>
            <a:endParaRPr lang="fr-CA" sz="16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a:t>
            </a:r>
            <a:endParaRPr lang="fr-CA" sz="16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a:t>
            </a:r>
          </a:p>
          <a:p>
            <a:pPr>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a:t>
            </a: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03</a:t>
            </a:r>
          </a:p>
        </p:txBody>
      </p:sp>
      <p:pic>
        <p:nvPicPr>
          <p:cNvPr id="14" name="Image 13"/>
          <p:cNvPicPr>
            <a:picLocks noChangeAspect="1"/>
          </p:cNvPicPr>
          <p:nvPr/>
        </p:nvPicPr>
        <p:blipFill>
          <a:blip r:embed="rId4"/>
          <a:stretch>
            <a:fillRect/>
          </a:stretch>
        </p:blipFill>
        <p:spPr>
          <a:xfrm>
            <a:off x="1560114" y="1060563"/>
            <a:ext cx="986530" cy="886768"/>
          </a:xfrm>
          <a:prstGeom prst="rect">
            <a:avLst/>
          </a:prstGeom>
        </p:spPr>
      </p:pic>
      <p:sp>
        <p:nvSpPr>
          <p:cNvPr id="15" name="ZoneTexte 14"/>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3" name="Rectangle 12"/>
          <p:cNvSpPr/>
          <p:nvPr/>
        </p:nvSpPr>
        <p:spPr>
          <a:xfrm rot="20806056">
            <a:off x="9034398" y="1988276"/>
            <a:ext cx="961984" cy="523220"/>
          </a:xfrm>
          <a:prstGeom prst="rect">
            <a:avLst/>
          </a:prstGeom>
        </p:spPr>
        <p:txBody>
          <a:bodyPr wrap="square">
            <a:spAutoFit/>
          </a:bodyPr>
          <a:lstStyle/>
          <a:p>
            <a:pPr algn="ctr"/>
            <a:r>
              <a:rPr lang="fr-CA" sz="1400" b="1" dirty="0">
                <a:solidFill>
                  <a:srgbClr val="C00000"/>
                </a:solidFill>
                <a:latin typeface="Ink Free" panose="03080402000500000000" pitchFamily="66" charset="0"/>
                <a:cs typeface="Arial" panose="020B0604020202020204" pitchFamily="34" charset="0"/>
              </a:rPr>
              <a:t>COUP DE</a:t>
            </a:r>
          </a:p>
          <a:p>
            <a:pPr algn="ctr"/>
            <a:r>
              <a:rPr lang="fr-CA" sz="1400" b="1" dirty="0">
                <a:solidFill>
                  <a:srgbClr val="C00000"/>
                </a:solidFill>
                <a:latin typeface="Ink Free" panose="03080402000500000000" pitchFamily="66" charset="0"/>
                <a:cs typeface="Arial" panose="020B0604020202020204" pitchFamily="34" charset="0"/>
              </a:rPr>
              <a:t>COEUR</a:t>
            </a:r>
            <a:endParaRPr lang="fr-CA" sz="1400" b="1" dirty="0">
              <a:solidFill>
                <a:srgbClr val="C00000"/>
              </a:solidFill>
              <a:latin typeface="Ink Free" panose="03080402000500000000" pitchFamily="66" charset="0"/>
            </a:endParaRPr>
          </a:p>
        </p:txBody>
      </p:sp>
      <p:sp>
        <p:nvSpPr>
          <p:cNvPr id="17" name="Rectangle à coins arrondis 16"/>
          <p:cNvSpPr/>
          <p:nvPr/>
        </p:nvSpPr>
        <p:spPr>
          <a:xfrm rot="20765536">
            <a:off x="9063869" y="1959025"/>
            <a:ext cx="892516" cy="56427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96116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119307" y="2483862"/>
            <a:ext cx="10649069" cy="2400657"/>
          </a:xfrm>
          <a:prstGeom prst="rect">
            <a:avLst/>
          </a:prstGeom>
          <a:noFill/>
        </p:spPr>
        <p:txBody>
          <a:bodyPr wrap="none" rtlCol="0">
            <a:spAutoFit/>
          </a:bodyPr>
          <a:lstStyle/>
          <a:p>
            <a:r>
              <a:rPr lang="fr-CA" sz="15000" b="1" dirty="0">
                <a:solidFill>
                  <a:srgbClr val="F8F8F8"/>
                </a:solidFill>
                <a:latin typeface="Ink Free" panose="03080402000500000000" pitchFamily="66" charset="0"/>
              </a:rPr>
              <a:t>10% à 15%*</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42</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9141672"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latin typeface="Arial" panose="020B0604020202020204" pitchFamily="34" charset="0"/>
              <a:cs typeface="Arial" panose="020B0604020202020204" pitchFamily="34" charset="0"/>
            </a:endParaRPr>
          </a:p>
          <a:p>
            <a:pPr algn="l"/>
            <a:r>
              <a:rPr lang="fr-CA" sz="3600" b="1" dirty="0">
                <a:solidFill>
                  <a:schemeClr val="bg1">
                    <a:lumMod val="65000"/>
                  </a:schemeClr>
                </a:solidFill>
                <a:latin typeface="Arial" panose="020B0604020202020204" pitchFamily="34" charset="0"/>
                <a:cs typeface="Arial" panose="020B0604020202020204" pitchFamily="34" charset="0"/>
              </a:rPr>
              <a:t>PRISE DE DÉCISIONS</a:t>
            </a:r>
          </a:p>
        </p:txBody>
      </p:sp>
      <p:cxnSp>
        <p:nvCxnSpPr>
          <p:cNvPr id="8" name="Connecteur droit 7"/>
          <p:cNvCxnSpPr/>
          <p:nvPr/>
        </p:nvCxnSpPr>
        <p:spPr>
          <a:xfrm>
            <a:off x="2663261" y="1493420"/>
            <a:ext cx="0" cy="3871161"/>
          </a:xfrm>
          <a:prstGeom prst="line">
            <a:avLst/>
          </a:prstGeom>
          <a:ln w="31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785200" y="6401042"/>
            <a:ext cx="4233415"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 Effort estimé.</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1" name="Image 10"/>
          <p:cNvPicPr>
            <a:picLocks noChangeAspect="1"/>
          </p:cNvPicPr>
          <p:nvPr/>
        </p:nvPicPr>
        <p:blipFill>
          <a:blip r:embed="rId3">
            <a:duotone>
              <a:schemeClr val="bg2">
                <a:shade val="45000"/>
                <a:satMod val="135000"/>
              </a:schemeClr>
              <a:prstClr val="white"/>
            </a:duotone>
          </a:blip>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208814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43</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smtClean="0">
                <a:solidFill>
                  <a:srgbClr val="C00000"/>
                </a:solidFill>
                <a:latin typeface="Arial" panose="020B0604020202020204" pitchFamily="34" charset="0"/>
                <a:cs typeface="Arial" panose="020B0604020202020204" pitchFamily="34" charset="0"/>
              </a:rPr>
              <a:t>APPROCHE </a:t>
            </a:r>
            <a:r>
              <a:rPr lang="fr-CA" sz="3600" b="1" dirty="0">
                <a:solidFill>
                  <a:srgbClr val="C00000"/>
                </a:solidFill>
                <a:latin typeface="Arial" panose="020B0604020202020204" pitchFamily="34" charset="0"/>
                <a:cs typeface="Arial" panose="020B0604020202020204" pitchFamily="34" charset="0"/>
              </a:rPr>
              <a:t>STRATÉGIQUE</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28207493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APPROCHE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STRATÉGIQUE</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09</a:t>
            </a:r>
          </a:p>
        </p:txBody>
      </p:sp>
      <p:sp>
        <p:nvSpPr>
          <p:cNvPr id="13" name="Espace réservé du contenu 2"/>
          <p:cNvSpPr>
            <a:spLocks noGrp="1"/>
          </p:cNvSpPr>
          <p:nvPr>
            <p:ph idx="1"/>
          </p:nvPr>
        </p:nvSpPr>
        <p:spPr>
          <a:xfrm>
            <a:off x="2824551" y="507999"/>
            <a:ext cx="8638792" cy="5685896"/>
          </a:xfrm>
          <a:ln>
            <a:noFill/>
          </a:ln>
        </p:spPr>
        <p:txBody>
          <a:bodyPr>
            <a:normAutofit/>
          </a:bodyPr>
          <a:lstStyle/>
          <a:p>
            <a:pPr marL="0" indent="0">
              <a:lnSpc>
                <a:spcPct val="100000"/>
              </a:lnSpc>
              <a:buNone/>
            </a:pPr>
            <a:r>
              <a:rPr lang="fr-CA" sz="1800" b="1" dirty="0" smtClean="0">
                <a:latin typeface="Arial" panose="020B0604020202020204" pitchFamily="34" charset="0"/>
                <a:cs typeface="Arial" panose="020B0604020202020204" pitchFamily="34" charset="0"/>
              </a:rPr>
              <a:t>Formuler une stratégie de communication </a:t>
            </a:r>
            <a:endParaRPr lang="fr-CA" sz="1800" b="1" dirty="0">
              <a:latin typeface="Arial" panose="020B0604020202020204" pitchFamily="34" charset="0"/>
              <a:cs typeface="Arial" panose="020B0604020202020204" pitchFamily="34" charset="0"/>
            </a:endParaRPr>
          </a:p>
          <a:p>
            <a:pPr marL="0" indent="0">
              <a:lnSpc>
                <a:spcPct val="100000"/>
              </a:lnSpc>
              <a:buNone/>
            </a:pPr>
            <a:endParaRPr lang="fr-CA" sz="1800" dirty="0">
              <a:solidFill>
                <a:srgbClr val="F4B8AE"/>
              </a:solidFill>
              <a:latin typeface="Arial" panose="020B0604020202020204" pitchFamily="34" charset="0"/>
              <a:cs typeface="Arial" panose="020B0604020202020204" pitchFamily="34" charset="0"/>
            </a:endParaRPr>
          </a:p>
          <a:p>
            <a:pPr marL="0" indent="0">
              <a:lnSpc>
                <a:spcPct val="100000"/>
              </a:lnSpc>
              <a:buNone/>
            </a:pPr>
            <a:r>
              <a:rPr lang="fr-CA" sz="1800" dirty="0">
                <a:latin typeface="Arial" panose="020B0604020202020204" pitchFamily="34" charset="0"/>
                <a:cs typeface="Arial" panose="020B0604020202020204" pitchFamily="34" charset="0"/>
              </a:rPr>
              <a:t>Une stratégie de communication se compose de ces </a:t>
            </a:r>
            <a:r>
              <a:rPr lang="fr-CA" sz="1800" dirty="0" smtClean="0">
                <a:solidFill>
                  <a:srgbClr val="E68014"/>
                </a:solidFill>
                <a:latin typeface="Arial" panose="020B0604020202020204" pitchFamily="34" charset="0"/>
                <a:cs typeface="Arial" panose="020B0604020202020204" pitchFamily="34" charset="0"/>
              </a:rPr>
              <a:t>9</a:t>
            </a:r>
            <a:r>
              <a:rPr lang="fr-CA" sz="1800" dirty="0" smtClean="0">
                <a:latin typeface="Arial" panose="020B0604020202020204" pitchFamily="34" charset="0"/>
                <a:cs typeface="Arial" panose="020B0604020202020204" pitchFamily="34" charset="0"/>
              </a:rPr>
              <a:t> </a:t>
            </a:r>
            <a:r>
              <a:rPr lang="fr-CA" sz="1800" dirty="0">
                <a:latin typeface="Arial" panose="020B0604020202020204" pitchFamily="34" charset="0"/>
                <a:cs typeface="Arial" panose="020B0604020202020204" pitchFamily="34" charset="0"/>
              </a:rPr>
              <a:t>éléments :</a:t>
            </a:r>
          </a:p>
          <a:p>
            <a:pPr marL="0" indent="0">
              <a:lnSpc>
                <a:spcPct val="100000"/>
              </a:lnSpc>
              <a:buNone/>
            </a:pPr>
            <a:endParaRPr lang="fr-CA" sz="1600" dirty="0">
              <a:latin typeface="Arial" panose="020B0604020202020204" pitchFamily="34" charset="0"/>
              <a:cs typeface="Arial" panose="020B0604020202020204" pitchFamily="34" charset="0"/>
            </a:endParaRPr>
          </a:p>
          <a:p>
            <a:pPr marL="342900" indent="-342900">
              <a:lnSpc>
                <a:spcPct val="100000"/>
              </a:lnSpc>
              <a:buFont typeface="+mj-lt"/>
              <a:buAutoNum type="arabicPeriod"/>
              <a:defRPr/>
            </a:pPr>
            <a:r>
              <a:rPr lang="fr-CA" altLang="fr-FR" sz="1600" b="1" dirty="0">
                <a:latin typeface="Arial" panose="020B0604020202020204" pitchFamily="34" charset="0"/>
                <a:cs typeface="Arial" panose="020B0604020202020204" pitchFamily="34" charset="0"/>
              </a:rPr>
              <a:t>C</a:t>
            </a:r>
            <a:r>
              <a:rPr lang="fr-CA" altLang="fr-FR" sz="1600" b="1" dirty="0" smtClean="0">
                <a:latin typeface="Arial" panose="020B0604020202020204" pitchFamily="34" charset="0"/>
                <a:cs typeface="Arial" panose="020B0604020202020204" pitchFamily="34" charset="0"/>
              </a:rPr>
              <a:t>onstats </a:t>
            </a:r>
            <a:r>
              <a:rPr lang="fr-CA" altLang="fr-FR" sz="1600" b="1" dirty="0">
                <a:latin typeface="Arial" panose="020B0604020202020204" pitchFamily="34" charset="0"/>
                <a:cs typeface="Arial" panose="020B0604020202020204" pitchFamily="34" charset="0"/>
              </a:rPr>
              <a:t>fondamentaux </a:t>
            </a:r>
            <a:r>
              <a:rPr lang="fr-CA" altLang="fr-FR" sz="1600" dirty="0">
                <a:latin typeface="Arial" panose="020B0604020202020204" pitchFamily="34" charset="0"/>
                <a:cs typeface="Arial" panose="020B0604020202020204" pitchFamily="34" charset="0"/>
              </a:rPr>
              <a:t>autour de la </a:t>
            </a:r>
            <a:r>
              <a:rPr lang="fr-CA" altLang="fr-FR" sz="1600" dirty="0" smtClean="0">
                <a:latin typeface="Arial" panose="020B0604020202020204" pitchFamily="34" charset="0"/>
                <a:cs typeface="Arial" panose="020B0604020202020204" pitchFamily="34" charset="0"/>
              </a:rPr>
              <a:t>marque</a:t>
            </a:r>
            <a:r>
              <a:rPr lang="fr-CA" altLang="fr-FR" sz="1600" dirty="0">
                <a:latin typeface="Arial" panose="020B0604020202020204" pitchFamily="34" charset="0"/>
                <a:cs typeface="Arial" panose="020B0604020202020204" pitchFamily="34" charset="0"/>
              </a:rPr>
              <a:t> </a:t>
            </a:r>
            <a:endParaRPr lang="fr-CA" altLang="fr-FR" sz="1600" dirty="0" smtClean="0">
              <a:latin typeface="Arial" panose="020B0604020202020204" pitchFamily="34" charset="0"/>
              <a:cs typeface="Arial" panose="020B0604020202020204" pitchFamily="34" charset="0"/>
            </a:endParaRPr>
          </a:p>
          <a:p>
            <a:pPr marL="342900" indent="-342900">
              <a:lnSpc>
                <a:spcPct val="100000"/>
              </a:lnSpc>
              <a:buFont typeface="+mj-lt"/>
              <a:buAutoNum type="arabicPeriod"/>
              <a:defRPr/>
            </a:pPr>
            <a:r>
              <a:rPr lang="fr-CA" altLang="fr-FR" sz="1600" b="1" dirty="0" smtClean="0">
                <a:latin typeface="Arial" panose="020B0604020202020204" pitchFamily="34" charset="0"/>
                <a:cs typeface="Arial" panose="020B0604020202020204" pitchFamily="34" charset="0"/>
              </a:rPr>
              <a:t>Passage stratégique</a:t>
            </a:r>
            <a:endParaRPr lang="fr-CA" altLang="fr-FR" sz="1600" b="1" dirty="0">
              <a:latin typeface="Arial" panose="020B0604020202020204" pitchFamily="34" charset="0"/>
              <a:cs typeface="Arial" panose="020B0604020202020204" pitchFamily="34" charset="0"/>
            </a:endParaRPr>
          </a:p>
          <a:p>
            <a:pPr marL="342900" indent="-342900">
              <a:lnSpc>
                <a:spcPct val="100000"/>
              </a:lnSpc>
              <a:buFont typeface="+mj-lt"/>
              <a:buAutoNum type="arabicPeriod"/>
              <a:defRPr/>
            </a:pPr>
            <a:r>
              <a:rPr lang="fr-CA" altLang="fr-FR" sz="1600" dirty="0" smtClean="0">
                <a:latin typeface="Arial" panose="020B0604020202020204" pitchFamily="34" charset="0"/>
                <a:cs typeface="Arial" panose="020B0604020202020204" pitchFamily="34" charset="0"/>
              </a:rPr>
              <a:t>Choix des </a:t>
            </a:r>
            <a:r>
              <a:rPr lang="fr-CA" altLang="fr-FR" sz="1600" b="1" dirty="0">
                <a:latin typeface="Arial" panose="020B0604020202020204" pitchFamily="34" charset="0"/>
                <a:cs typeface="Arial" panose="020B0604020202020204" pitchFamily="34" charset="0"/>
              </a:rPr>
              <a:t>cibles </a:t>
            </a:r>
            <a:r>
              <a:rPr lang="fr-CA" altLang="fr-FR" sz="1600" dirty="0">
                <a:latin typeface="Arial" panose="020B0604020202020204" pitchFamily="34" charset="0"/>
                <a:cs typeface="Arial" panose="020B0604020202020204" pitchFamily="34" charset="0"/>
              </a:rPr>
              <a:t>: </a:t>
            </a:r>
            <a:r>
              <a:rPr lang="fr-CA" altLang="fr-FR" sz="1600" dirty="0" smtClean="0">
                <a:latin typeface="Arial" panose="020B0604020202020204" pitchFamily="34" charset="0"/>
                <a:cs typeface="Arial" panose="020B0604020202020204" pitchFamily="34" charset="0"/>
              </a:rPr>
              <a:t>identification </a:t>
            </a:r>
            <a:r>
              <a:rPr lang="fr-CA" altLang="fr-FR" sz="1600" dirty="0" err="1" smtClean="0">
                <a:latin typeface="Arial" panose="020B0604020202020204" pitchFamily="34" charset="0"/>
                <a:cs typeface="Arial" panose="020B0604020202020204" pitchFamily="34" charset="0"/>
              </a:rPr>
              <a:t>socio-démographique</a:t>
            </a:r>
            <a:r>
              <a:rPr lang="fr-CA" altLang="fr-FR" sz="1600" dirty="0" smtClean="0">
                <a:latin typeface="Arial" panose="020B0604020202020204" pitchFamily="34" charset="0"/>
                <a:cs typeface="Arial" panose="020B0604020202020204" pitchFamily="34" charset="0"/>
              </a:rPr>
              <a:t> et </a:t>
            </a:r>
            <a:r>
              <a:rPr lang="fr-CA" altLang="fr-FR" sz="1600" dirty="0" err="1" smtClean="0">
                <a:latin typeface="Arial" panose="020B0604020202020204" pitchFamily="34" charset="0"/>
                <a:cs typeface="Arial" panose="020B0604020202020204" pitchFamily="34" charset="0"/>
              </a:rPr>
              <a:t>psychographique</a:t>
            </a:r>
            <a:endParaRPr lang="fr-CA" altLang="fr-FR" sz="1600" dirty="0">
              <a:latin typeface="Arial" panose="020B0604020202020204" pitchFamily="34" charset="0"/>
              <a:cs typeface="Arial" panose="020B0604020202020204" pitchFamily="34" charset="0"/>
            </a:endParaRPr>
          </a:p>
          <a:p>
            <a:pPr marL="342900" indent="-342900">
              <a:lnSpc>
                <a:spcPct val="100000"/>
              </a:lnSpc>
              <a:buFont typeface="+mj-lt"/>
              <a:buAutoNum type="arabicPeriod"/>
              <a:defRPr/>
            </a:pPr>
            <a:r>
              <a:rPr lang="fr-CA" altLang="fr-FR" sz="1600" b="1" dirty="0">
                <a:latin typeface="Arial" panose="020B0604020202020204" pitchFamily="34" charset="0"/>
                <a:cs typeface="Arial" panose="020B0604020202020204" pitchFamily="34" charset="0"/>
              </a:rPr>
              <a:t>Objectifs</a:t>
            </a:r>
            <a:r>
              <a:rPr lang="fr-CA" altLang="fr-FR" sz="1600" dirty="0">
                <a:latin typeface="Arial" panose="020B0604020202020204" pitchFamily="34" charset="0"/>
                <a:cs typeface="Arial" panose="020B0604020202020204" pitchFamily="34" charset="0"/>
              </a:rPr>
              <a:t> de communication.</a:t>
            </a:r>
          </a:p>
          <a:p>
            <a:pPr marL="342900" indent="-342900">
              <a:lnSpc>
                <a:spcPct val="100000"/>
              </a:lnSpc>
              <a:buFont typeface="+mj-lt"/>
              <a:buAutoNum type="arabicPeriod"/>
              <a:defRPr/>
            </a:pPr>
            <a:r>
              <a:rPr lang="fr-CA" altLang="fr-FR" sz="1600" b="1" dirty="0">
                <a:latin typeface="Arial" panose="020B0604020202020204" pitchFamily="34" charset="0"/>
                <a:cs typeface="Arial" panose="020B0604020202020204" pitchFamily="34" charset="0"/>
              </a:rPr>
              <a:t>Trajectoire</a:t>
            </a:r>
            <a:r>
              <a:rPr lang="fr-CA" altLang="fr-FR" sz="1600" dirty="0">
                <a:latin typeface="Arial" panose="020B0604020202020204" pitchFamily="34" charset="0"/>
                <a:cs typeface="Arial" panose="020B0604020202020204" pitchFamily="34" charset="0"/>
              </a:rPr>
              <a:t> stratégique : quelle est la tâche à accomplir pour l’atteinte des objectifs.</a:t>
            </a:r>
          </a:p>
          <a:p>
            <a:pPr marL="342900" indent="-342900">
              <a:lnSpc>
                <a:spcPct val="100000"/>
              </a:lnSpc>
              <a:buFont typeface="+mj-lt"/>
              <a:buAutoNum type="arabicPeriod"/>
              <a:defRPr/>
            </a:pPr>
            <a:r>
              <a:rPr lang="fr-CA" altLang="fr-FR" sz="1600" b="1" dirty="0">
                <a:latin typeface="Arial" panose="020B0604020202020204" pitchFamily="34" charset="0"/>
                <a:cs typeface="Arial" panose="020B0604020202020204" pitchFamily="34" charset="0"/>
              </a:rPr>
              <a:t>Infrastructure</a:t>
            </a:r>
            <a:r>
              <a:rPr lang="fr-CA" altLang="fr-FR" sz="1600" dirty="0">
                <a:latin typeface="Arial" panose="020B0604020202020204" pitchFamily="34" charset="0"/>
                <a:cs typeface="Arial" panose="020B0604020202020204" pitchFamily="34" charset="0"/>
              </a:rPr>
              <a:t> stratégique : utilisation du mix communicationnel.</a:t>
            </a:r>
          </a:p>
          <a:p>
            <a:pPr marL="342900" indent="-342900">
              <a:lnSpc>
                <a:spcPct val="100000"/>
              </a:lnSpc>
              <a:buFont typeface="+mj-lt"/>
              <a:buAutoNum type="arabicPeriod"/>
              <a:defRPr/>
            </a:pPr>
            <a:r>
              <a:rPr lang="fr-CA" altLang="fr-FR" sz="1600" b="1" dirty="0">
                <a:latin typeface="Arial" panose="020B0604020202020204" pitchFamily="34" charset="0"/>
                <a:cs typeface="Arial" panose="020B0604020202020204" pitchFamily="34" charset="0"/>
              </a:rPr>
              <a:t>Moyens </a:t>
            </a:r>
            <a:r>
              <a:rPr lang="fr-CA" altLang="fr-FR" sz="1600" dirty="0">
                <a:latin typeface="Arial" panose="020B0604020202020204" pitchFamily="34" charset="0"/>
                <a:cs typeface="Arial" panose="020B0604020202020204" pitchFamily="34" charset="0"/>
              </a:rPr>
              <a:t>et tactiques proposés.</a:t>
            </a:r>
          </a:p>
          <a:p>
            <a:pPr marL="342900" indent="-342900">
              <a:lnSpc>
                <a:spcPct val="100000"/>
              </a:lnSpc>
              <a:buFont typeface="+mj-lt"/>
              <a:buAutoNum type="arabicPeriod"/>
              <a:defRPr/>
            </a:pPr>
            <a:r>
              <a:rPr lang="fr-CA" altLang="fr-FR" sz="1600" dirty="0">
                <a:latin typeface="Arial" panose="020B0604020202020204" pitchFamily="34" charset="0"/>
                <a:cs typeface="Arial" panose="020B0604020202020204" pitchFamily="34" charset="0"/>
              </a:rPr>
              <a:t>Mesures de </a:t>
            </a:r>
            <a:r>
              <a:rPr lang="fr-CA" altLang="fr-FR" sz="1600" b="1" dirty="0">
                <a:latin typeface="Arial" panose="020B0604020202020204" pitchFamily="34" charset="0"/>
                <a:cs typeface="Arial" panose="020B0604020202020204" pitchFamily="34" charset="0"/>
              </a:rPr>
              <a:t>contrôle.</a:t>
            </a:r>
          </a:p>
          <a:p>
            <a:pPr marL="342900" indent="-342900">
              <a:lnSpc>
                <a:spcPct val="100000"/>
              </a:lnSpc>
              <a:buFont typeface="+mj-lt"/>
              <a:buAutoNum type="arabicPeriod"/>
              <a:defRPr/>
            </a:pPr>
            <a:r>
              <a:rPr lang="fr-CA" altLang="fr-FR" sz="1600" b="1" dirty="0">
                <a:latin typeface="Arial" panose="020B0604020202020204" pitchFamily="34" charset="0"/>
                <a:cs typeface="Arial" panose="020B0604020202020204" pitchFamily="34" charset="0"/>
              </a:rPr>
              <a:t>Mise à jour.</a:t>
            </a:r>
          </a:p>
          <a:p>
            <a:pPr marL="0" indent="0">
              <a:buNone/>
              <a:defRPr/>
            </a:pPr>
            <a:endParaRPr lang="fr-CA" altLang="fr-FR" sz="1400" dirty="0">
              <a:latin typeface="Arial" panose="020B0604020202020204" pitchFamily="34" charset="0"/>
              <a:cs typeface="Arial" panose="020B0604020202020204" pitchFamily="34" charset="0"/>
            </a:endParaRP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38" name="Rectangle 37"/>
          <p:cNvSpPr/>
          <p:nvPr/>
        </p:nvSpPr>
        <p:spPr>
          <a:xfrm>
            <a:off x="7570220" y="6433302"/>
            <a:ext cx="3231975" cy="2308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prstClr val="black"/>
                </a:solidFill>
                <a:effectLst/>
                <a:uLnTx/>
                <a:uFillTx/>
                <a:latin typeface="Calibri" panose="020F0502020204030204"/>
                <a:ea typeface="+mn-ea"/>
                <a:cs typeface="+mn-cs"/>
              </a:rPr>
              <a:t>Université de Montréal, FEP, Certificat de publicité : édition 2019.</a:t>
            </a:r>
          </a:p>
        </p:txBody>
      </p:sp>
    </p:spTree>
    <p:extLst>
      <p:ext uri="{BB962C8B-B14F-4D97-AF65-F5344CB8AC3E}">
        <p14:creationId xmlns:p14="http://schemas.microsoft.com/office/powerpoint/2010/main" val="38716922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CA" sz="2000" b="1" dirty="0" smtClean="0">
                <a:solidFill>
                  <a:prstClr val="black"/>
                </a:solidFill>
                <a:latin typeface="Arial" panose="020B0604020202020204" pitchFamily="34" charset="0"/>
                <a:cs typeface="Arial" panose="020B0604020202020204" pitchFamily="34" charset="0"/>
              </a:rPr>
              <a:t>PASSAGE</a:t>
            </a:r>
            <a:endPar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STRATÉGIQUE</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09</a:t>
            </a:r>
          </a:p>
        </p:txBody>
      </p:sp>
      <p:sp>
        <p:nvSpPr>
          <p:cNvPr id="13"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Les trois piliers du passage stratégique</a:t>
            </a:r>
            <a:endParaRPr lang="fr-CA" altLang="fr-FR" sz="1400" dirty="0">
              <a:latin typeface="Arial" panose="020B0604020202020204" pitchFamily="34" charset="0"/>
              <a:cs typeface="Arial" panose="020B0604020202020204" pitchFamily="34" charset="0"/>
            </a:endParaRP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graphicFrame>
        <p:nvGraphicFramePr>
          <p:cNvPr id="3" name="Diagramme 2"/>
          <p:cNvGraphicFramePr/>
          <p:nvPr>
            <p:extLst>
              <p:ext uri="{D42A27DB-BD31-4B8C-83A1-F6EECF244321}">
                <p14:modId xmlns:p14="http://schemas.microsoft.com/office/powerpoint/2010/main" val="3926138258"/>
              </p:ext>
            </p:extLst>
          </p:nvPr>
        </p:nvGraphicFramePr>
        <p:xfrm>
          <a:off x="2766518" y="1558976"/>
          <a:ext cx="8131331" cy="4380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p:cNvSpPr/>
          <p:nvPr/>
        </p:nvSpPr>
        <p:spPr>
          <a:xfrm>
            <a:off x="7570220" y="6433302"/>
            <a:ext cx="3231975" cy="2308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prstClr val="black"/>
                </a:solidFill>
                <a:effectLst/>
                <a:uLnTx/>
                <a:uFillTx/>
                <a:latin typeface="Calibri" panose="020F0502020204030204"/>
                <a:ea typeface="+mn-ea"/>
                <a:cs typeface="+mn-cs"/>
              </a:rPr>
              <a:t>Université de Montréal, FEP, Certificat de publicité : édition 2019.</a:t>
            </a:r>
          </a:p>
        </p:txBody>
      </p:sp>
    </p:spTree>
    <p:extLst>
      <p:ext uri="{BB962C8B-B14F-4D97-AF65-F5344CB8AC3E}">
        <p14:creationId xmlns:p14="http://schemas.microsoft.com/office/powerpoint/2010/main" val="2952370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46</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CIBLES</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3821483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38816" y="2255216"/>
            <a:ext cx="2616693" cy="2799641"/>
          </a:xfrm>
          <a:solidFill>
            <a:schemeClr val="bg1"/>
          </a:solidFill>
          <a:ln>
            <a:solidFill>
              <a:schemeClr val="tx1"/>
            </a:solidFill>
          </a:ln>
        </p:spPr>
        <p:txBody>
          <a:bodyPr>
            <a:normAutofit/>
          </a:bodyPr>
          <a:lstStyle/>
          <a:p>
            <a:pPr marL="0" indent="0" algn="ctr">
              <a:lnSpc>
                <a:spcPct val="100000"/>
              </a:lnSpc>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1800" b="1" dirty="0">
                <a:solidFill>
                  <a:srgbClr val="E68014"/>
                </a:solidFill>
                <a:latin typeface="Arial" panose="020B0604020202020204" pitchFamily="34" charset="0"/>
                <a:cs typeface="Arial" panose="020B0604020202020204" pitchFamily="34" charset="0"/>
              </a:rPr>
              <a:t>Territoire</a:t>
            </a:r>
            <a:endParaRPr lang="fr-CA" sz="1600" dirty="0">
              <a:latin typeface="Arial" panose="020B0604020202020204" pitchFamily="34" charset="0"/>
              <a:cs typeface="Arial" panose="020B0604020202020204" pitchFamily="34" charset="0"/>
            </a:endParaRPr>
          </a:p>
          <a:p>
            <a:pPr marL="0" indent="0" algn="ctr">
              <a:lnSpc>
                <a:spcPct val="100000"/>
              </a:lnSpc>
              <a:buNone/>
            </a:pPr>
            <a:endParaRPr lang="fr-CA" sz="1600" dirty="0">
              <a:latin typeface="Arial" panose="020B0604020202020204" pitchFamily="34" charset="0"/>
              <a:cs typeface="Arial" panose="020B0604020202020204" pitchFamily="34" charset="0"/>
            </a:endParaRPr>
          </a:p>
          <a:p>
            <a:pPr marL="0" indent="0" algn="ctr">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MARCHÉS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CIBLES</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6" name="Espace réservé du contenu 2"/>
          <p:cNvSpPr txBox="1">
            <a:spLocks/>
          </p:cNvSpPr>
          <p:nvPr/>
        </p:nvSpPr>
        <p:spPr>
          <a:xfrm>
            <a:off x="7534413" y="2260859"/>
            <a:ext cx="2616693" cy="2799641"/>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1800" b="1" dirty="0">
                <a:solidFill>
                  <a:srgbClr val="E68014"/>
                </a:solidFill>
                <a:latin typeface="Arial" panose="020B0604020202020204" pitchFamily="34" charset="0"/>
                <a:cs typeface="Arial" panose="020B0604020202020204" pitchFamily="34" charset="0"/>
              </a:rPr>
              <a:t>Langue</a:t>
            </a:r>
            <a:endParaRPr lang="fr-CA" sz="1600" dirty="0">
              <a:latin typeface="Arial" panose="020B0604020202020204" pitchFamily="34" charset="0"/>
              <a:cs typeface="Arial" panose="020B0604020202020204" pitchFamily="34" charset="0"/>
            </a:endParaRPr>
          </a:p>
          <a:p>
            <a:pPr marL="0" indent="0" algn="ctr">
              <a:lnSpc>
                <a:spcPct val="150000"/>
              </a:lnSpc>
              <a:buFont typeface="Arial" panose="020B0604020202020204" pitchFamily="34" charset="0"/>
              <a:buNone/>
            </a:pPr>
            <a:endParaRPr lang="fr-CA" sz="1600"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47</a:t>
            </a:fld>
            <a:endParaRPr lang="fr-CA"/>
          </a:p>
        </p:txBody>
      </p:sp>
      <p:pic>
        <p:nvPicPr>
          <p:cNvPr id="13" name="Image 12"/>
          <p:cNvPicPr>
            <a:picLocks noChangeAspect="1"/>
          </p:cNvPicPr>
          <p:nvPr/>
        </p:nvPicPr>
        <p:blipFill>
          <a:blip r:embed="rId4"/>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07</a:t>
            </a: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921571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MARCHÉS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CIBLES</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48</a:t>
            </a:fld>
            <a:endParaRPr lang="fr-CA"/>
          </a:p>
        </p:txBody>
      </p:sp>
      <p:pic>
        <p:nvPicPr>
          <p:cNvPr id="13" name="Image 12"/>
          <p:cNvPicPr>
            <a:picLocks noChangeAspect="1"/>
          </p:cNvPicPr>
          <p:nvPr/>
        </p:nvPicPr>
        <p:blipFill>
          <a:blip r:embed="rId4"/>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07</a:t>
            </a:r>
          </a:p>
        </p:txBody>
      </p:sp>
      <p:sp>
        <p:nvSpPr>
          <p:cNvPr id="12"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endParaRPr lang="fr-CA" sz="1600" b="1" dirty="0">
              <a:latin typeface="Arial" panose="020B0604020202020204" pitchFamily="34" charset="0"/>
              <a:cs typeface="Arial" panose="020B0604020202020204" pitchFamily="34" charset="0"/>
            </a:endParaRPr>
          </a:p>
          <a:p>
            <a:pPr marL="0" indent="0" algn="just">
              <a:lnSpc>
                <a:spcPct val="100000"/>
              </a:lnSpc>
              <a:buNone/>
            </a:pPr>
            <a:endParaRPr lang="fr-CA" sz="1600" b="1" dirty="0">
              <a:latin typeface="Arial" panose="020B0604020202020204" pitchFamily="34" charset="0"/>
              <a:cs typeface="Arial" panose="020B0604020202020204" pitchFamily="34" charset="0"/>
            </a:endParaRPr>
          </a:p>
          <a:p>
            <a:pPr marL="0" indent="0" algn="just">
              <a:lnSpc>
                <a:spcPct val="100000"/>
              </a:lnSpc>
              <a:buNone/>
            </a:pPr>
            <a:endParaRPr lang="fr-CA" sz="1600" b="1"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Montréal </a:t>
            </a:r>
            <a:r>
              <a:rPr lang="fr-CA" sz="1600" b="1" dirty="0">
                <a:solidFill>
                  <a:srgbClr val="C00000"/>
                </a:solidFill>
                <a:latin typeface="Arial" panose="020B0604020202020204" pitchFamily="34" charset="0"/>
                <a:cs typeface="Arial" panose="020B0604020202020204" pitchFamily="34" charset="0"/>
              </a:rPr>
              <a:t>50%</a:t>
            </a:r>
            <a:endParaRPr lang="fr-CA" sz="8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Population : 4M</a:t>
            </a: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Francophone 85% / Anglophones 15%</a:t>
            </a:r>
          </a:p>
          <a:p>
            <a:pPr algn="just">
              <a:lnSpc>
                <a:spcPct val="10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Québec </a:t>
            </a:r>
            <a:r>
              <a:rPr lang="fr-CA" sz="1600" b="1" dirty="0">
                <a:solidFill>
                  <a:srgbClr val="C00000"/>
                </a:solidFill>
                <a:latin typeface="Arial" panose="020B0604020202020204" pitchFamily="34" charset="0"/>
                <a:cs typeface="Arial" panose="020B0604020202020204" pitchFamily="34" charset="0"/>
              </a:rPr>
              <a:t>35%</a:t>
            </a:r>
            <a:endParaRPr lang="fr-CA" sz="8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Population : 806K</a:t>
            </a: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Francophone 100%</a:t>
            </a:r>
          </a:p>
          <a:p>
            <a:pPr algn="just">
              <a:lnSpc>
                <a:spcPct val="10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Sherbrooke </a:t>
            </a:r>
            <a:r>
              <a:rPr lang="fr-CA" sz="1600" b="1" dirty="0">
                <a:solidFill>
                  <a:srgbClr val="C00000"/>
                </a:solidFill>
                <a:latin typeface="Arial" panose="020B0604020202020204" pitchFamily="34" charset="0"/>
                <a:cs typeface="Arial" panose="020B0604020202020204" pitchFamily="34" charset="0"/>
              </a:rPr>
              <a:t>15%</a:t>
            </a:r>
            <a:endParaRPr lang="fr-CA" sz="8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Population : 215K</a:t>
            </a: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Francophone 100%</a:t>
            </a: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14" name="ZoneTexte 13"/>
          <p:cNvSpPr txBox="1"/>
          <p:nvPr/>
        </p:nvSpPr>
        <p:spPr>
          <a:xfrm>
            <a:off x="2785199" y="6438543"/>
            <a:ext cx="5204255" cy="200055"/>
          </a:xfrm>
          <a:prstGeom prst="rect">
            <a:avLst/>
          </a:prstGeom>
          <a:noFill/>
        </p:spPr>
        <p:txBody>
          <a:bodyPr wrap="square" rtlCol="0">
            <a:spAutoFit/>
          </a:bodyPr>
          <a:lstStyle/>
          <a:p>
            <a:r>
              <a:rPr lang="fr-CA" sz="700" i="1" dirty="0">
                <a:solidFill>
                  <a:schemeClr val="bg1">
                    <a:lumMod val="50000"/>
                  </a:schemeClr>
                </a:solidFill>
                <a:latin typeface="Arial" panose="020B0604020202020204" pitchFamily="34" charset="0"/>
                <a:cs typeface="Arial" panose="020B0604020202020204" pitchFamily="34" charset="0"/>
              </a:rPr>
              <a:t>Source : </a:t>
            </a:r>
            <a:r>
              <a:rPr lang="fr-CA" sz="700" dirty="0">
                <a:latin typeface="Arial" panose="020B0604020202020204" pitchFamily="34" charset="0"/>
                <a:cs typeface="Arial" panose="020B0604020202020204" pitchFamily="34" charset="0"/>
                <a:hlinkClick r:id="rId5"/>
              </a:rPr>
              <a:t>https://www.acaweb.ca/en/wp-content/uploads/sites/2/2017/08/CMDC-MEDIA-DIGEST-2017-Edition.pdf</a:t>
            </a:r>
            <a:endParaRPr lang="fr-CA" altLang="fr-FR" sz="700" i="1" dirty="0">
              <a:latin typeface="Arial" panose="020B0604020202020204" pitchFamily="34" charset="0"/>
              <a:cs typeface="Arial" panose="020B0604020202020204" pitchFamily="34" charset="0"/>
            </a:endParaRPr>
          </a:p>
        </p:txBody>
      </p:sp>
      <p:sp>
        <p:nvSpPr>
          <p:cNvPr id="18" name="Rectangle 17"/>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0595483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688631" y="-3728"/>
            <a:ext cx="9496144" cy="4415707"/>
          </a:xfrm>
          <a:prstGeom prst="rect">
            <a:avLst/>
          </a:prstGeom>
        </p:spPr>
      </p:pic>
      <p:sp>
        <p:nvSpPr>
          <p:cNvPr id="3" name="Espace réservé du contenu 2"/>
          <p:cNvSpPr>
            <a:spLocks noGrp="1"/>
          </p:cNvSpPr>
          <p:nvPr>
            <p:ph idx="1"/>
          </p:nvPr>
        </p:nvSpPr>
        <p:spPr>
          <a:xfrm>
            <a:off x="3208376" y="3464805"/>
            <a:ext cx="2616693" cy="2799641"/>
          </a:xfrm>
          <a:solidFill>
            <a:schemeClr val="bg1"/>
          </a:solidFill>
          <a:ln>
            <a:solidFill>
              <a:schemeClr val="bg1">
                <a:lumMod val="65000"/>
              </a:schemeClr>
            </a:solidFill>
          </a:ln>
        </p:spPr>
        <p:txBody>
          <a:bodyPr>
            <a:normAutofit/>
          </a:bodyPr>
          <a:lstStyle/>
          <a:p>
            <a:pPr marL="0" indent="0" algn="ctr">
              <a:lnSpc>
                <a:spcPct val="100000"/>
              </a:lnSpc>
              <a:buNone/>
            </a:pPr>
            <a:endParaRPr lang="fr-CA" sz="1800" b="1" dirty="0">
              <a:latin typeface="Arial" panose="020B0604020202020204" pitchFamily="34" charset="0"/>
              <a:cs typeface="Arial" panose="020B0604020202020204" pitchFamily="34" charset="0"/>
            </a:endParaRPr>
          </a:p>
          <a:p>
            <a:pPr marL="0" indent="0" algn="ctr">
              <a:lnSpc>
                <a:spcPct val="100000"/>
              </a:lnSpc>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None/>
            </a:pPr>
            <a:r>
              <a:rPr lang="fr-CA" sz="2400" b="1" dirty="0">
                <a:solidFill>
                  <a:srgbClr val="E68014"/>
                </a:solidFill>
                <a:latin typeface="Arial" panose="020B0604020202020204" pitchFamily="34" charset="0"/>
                <a:cs typeface="Arial" panose="020B0604020202020204" pitchFamily="34" charset="0"/>
              </a:rPr>
              <a:t>Primaire</a:t>
            </a: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CLIENTÈLES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CIBLES</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6" name="Espace réservé du contenu 2"/>
          <p:cNvSpPr txBox="1">
            <a:spLocks/>
          </p:cNvSpPr>
          <p:nvPr/>
        </p:nvSpPr>
        <p:spPr>
          <a:xfrm>
            <a:off x="6103973" y="3470448"/>
            <a:ext cx="2616693" cy="2799641"/>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2400" b="1" dirty="0">
                <a:solidFill>
                  <a:srgbClr val="E68014"/>
                </a:solidFill>
                <a:latin typeface="Arial" panose="020B0604020202020204" pitchFamily="34" charset="0"/>
                <a:cs typeface="Arial" panose="020B0604020202020204" pitchFamily="34" charset="0"/>
              </a:rPr>
              <a:t>Secondaire</a:t>
            </a:r>
          </a:p>
        </p:txBody>
      </p:sp>
      <p:sp>
        <p:nvSpPr>
          <p:cNvPr id="7" name="Espace réservé du contenu 2"/>
          <p:cNvSpPr txBox="1">
            <a:spLocks/>
          </p:cNvSpPr>
          <p:nvPr/>
        </p:nvSpPr>
        <p:spPr>
          <a:xfrm>
            <a:off x="8976996" y="3476091"/>
            <a:ext cx="2616693" cy="2799641"/>
          </a:xfrm>
          <a:prstGeom prst="rect">
            <a:avLst/>
          </a:prstGeom>
          <a:solidFill>
            <a:schemeClr val="bg1"/>
          </a:solidFill>
          <a:ln>
            <a:solidFill>
              <a:schemeClr val="bg1">
                <a:lumMod val="6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fr-CA" sz="1800" b="1" dirty="0">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600"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fr-CA" sz="1800" b="1" dirty="0">
              <a:solidFill>
                <a:srgbClr val="E68014"/>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fr-CA" sz="2400" b="1" dirty="0">
                <a:solidFill>
                  <a:srgbClr val="E68014"/>
                </a:solidFill>
                <a:latin typeface="Arial" panose="020B0604020202020204" pitchFamily="34" charset="0"/>
                <a:cs typeface="Arial" panose="020B0604020202020204" pitchFamily="34" charset="0"/>
              </a:rPr>
              <a:t>Tertiaires</a:t>
            </a:r>
          </a:p>
          <a:p>
            <a:pPr marL="0" indent="0" algn="ctr">
              <a:lnSpc>
                <a:spcPct val="100000"/>
              </a:lnSpc>
              <a:buNone/>
            </a:pPr>
            <a:endParaRPr lang="fr-CA" sz="1600" dirty="0">
              <a:solidFill>
                <a:srgbClr val="FF4B4B"/>
              </a:solidFill>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49</a:t>
            </a:fld>
            <a:endParaRPr lang="fr-CA" dirty="0"/>
          </a:p>
        </p:txBody>
      </p:sp>
      <p:pic>
        <p:nvPicPr>
          <p:cNvPr id="13" name="Image 12"/>
          <p:cNvPicPr>
            <a:picLocks noChangeAspect="1"/>
          </p:cNvPicPr>
          <p:nvPr/>
        </p:nvPicPr>
        <p:blipFill>
          <a:blip r:embed="rId6"/>
          <a:stretch>
            <a:fillRect/>
          </a:stretch>
        </p:blipFill>
        <p:spPr>
          <a:xfrm>
            <a:off x="388266" y="524026"/>
            <a:ext cx="1572914" cy="596728"/>
          </a:xfrm>
          <a:prstGeom prst="rect">
            <a:avLst/>
          </a:prstGeom>
        </p:spPr>
      </p:pic>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07</a:t>
            </a:r>
          </a:p>
        </p:txBody>
      </p:sp>
      <p:sp>
        <p:nvSpPr>
          <p:cNvPr id="18" name="Ellipse 17"/>
          <p:cNvSpPr/>
          <p:nvPr/>
        </p:nvSpPr>
        <p:spPr>
          <a:xfrm>
            <a:off x="4122687" y="3895874"/>
            <a:ext cx="764936" cy="723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chemeClr val="bg1">
                    <a:lumMod val="50000"/>
                  </a:schemeClr>
                </a:solidFill>
                <a:latin typeface="Arial" panose="020B0604020202020204" pitchFamily="34" charset="0"/>
                <a:cs typeface="Arial" panose="020B0604020202020204" pitchFamily="34" charset="0"/>
              </a:rPr>
              <a:t>1</a:t>
            </a:r>
          </a:p>
        </p:txBody>
      </p:sp>
      <p:sp>
        <p:nvSpPr>
          <p:cNvPr id="19" name="Ellipse 18"/>
          <p:cNvSpPr/>
          <p:nvPr/>
        </p:nvSpPr>
        <p:spPr>
          <a:xfrm>
            <a:off x="7005478" y="3915978"/>
            <a:ext cx="764936" cy="723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chemeClr val="bg1">
                    <a:lumMod val="50000"/>
                  </a:schemeClr>
                </a:solidFill>
                <a:latin typeface="Arial" panose="020B0604020202020204" pitchFamily="34" charset="0"/>
                <a:cs typeface="Arial" panose="020B0604020202020204" pitchFamily="34" charset="0"/>
              </a:rPr>
              <a:t>2</a:t>
            </a:r>
          </a:p>
        </p:txBody>
      </p:sp>
      <p:sp>
        <p:nvSpPr>
          <p:cNvPr id="20" name="Ellipse 19"/>
          <p:cNvSpPr/>
          <p:nvPr/>
        </p:nvSpPr>
        <p:spPr>
          <a:xfrm>
            <a:off x="9948984" y="3908134"/>
            <a:ext cx="764936" cy="723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chemeClr val="bg1">
                    <a:lumMod val="50000"/>
                  </a:schemeClr>
                </a:solidFill>
                <a:latin typeface="Arial" panose="020B0604020202020204" pitchFamily="34" charset="0"/>
                <a:cs typeface="Arial" panose="020B0604020202020204" pitchFamily="34" charset="0"/>
              </a:rPr>
              <a:t>3</a:t>
            </a:r>
          </a:p>
        </p:txBody>
      </p:sp>
      <p:sp>
        <p:nvSpPr>
          <p:cNvPr id="16" name="Rectangle 15"/>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4239564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604323" y="861673"/>
            <a:ext cx="7913716" cy="5167655"/>
          </a:xfrm>
          <a:prstGeom prst="rect">
            <a:avLst/>
          </a:prstGeom>
        </p:spPr>
      </p:pic>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NOS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SERVICES</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9" name="Espace réservé du numéro de diapositive 8"/>
          <p:cNvSpPr>
            <a:spLocks noGrp="1"/>
          </p:cNvSpPr>
          <p:nvPr>
            <p:ph type="sldNum" sz="quarter" idx="12"/>
          </p:nvPr>
        </p:nvSpPr>
        <p:spPr/>
        <p:txBody>
          <a:bodyPr/>
          <a:lstStyle/>
          <a:p>
            <a:fld id="{B5081466-AFAF-46B3-8E2C-80A443911235}" type="slidenum">
              <a:rPr lang="fr-CA" smtClean="0"/>
              <a:t>5</a:t>
            </a:fld>
            <a:endParaRPr lang="fr-CA"/>
          </a:p>
        </p:txBody>
      </p:sp>
      <p:sp>
        <p:nvSpPr>
          <p:cNvPr id="11" name="Espace réservé du contenu 2"/>
          <p:cNvSpPr>
            <a:spLocks noGrp="1"/>
          </p:cNvSpPr>
          <p:nvPr>
            <p:ph idx="1"/>
          </p:nvPr>
        </p:nvSpPr>
        <p:spPr>
          <a:xfrm>
            <a:off x="3949664" y="1312690"/>
            <a:ext cx="6534864" cy="747535"/>
          </a:xfrm>
          <a:ln>
            <a:noFill/>
          </a:ln>
        </p:spPr>
        <p:txBody>
          <a:bodyPr anchor="ctr" anchorCtr="0">
            <a:noAutofit/>
          </a:bodyPr>
          <a:lstStyle/>
          <a:p>
            <a:pPr marL="0" indent="0">
              <a:lnSpc>
                <a:spcPct val="100000"/>
              </a:lnSpc>
              <a:buNone/>
            </a:pPr>
            <a:r>
              <a:rPr lang="fr-CA" sz="2000" b="1" dirty="0">
                <a:solidFill>
                  <a:schemeClr val="bg1"/>
                </a:solidFill>
                <a:latin typeface="Arial" panose="020B0604020202020204" pitchFamily="34" charset="0"/>
                <a:cs typeface="Arial" panose="020B0604020202020204" pitchFamily="34" charset="0"/>
              </a:rPr>
              <a:t>Premier service</a:t>
            </a:r>
            <a:endParaRPr lang="fr-CA" sz="2000" dirty="0">
              <a:solidFill>
                <a:schemeClr val="bg1"/>
              </a:solidFill>
              <a:latin typeface="Arial" panose="020B0604020202020204" pitchFamily="34" charset="0"/>
              <a:cs typeface="Arial" panose="020B0604020202020204" pitchFamily="34" charset="0"/>
            </a:endParaRPr>
          </a:p>
        </p:txBody>
      </p:sp>
      <p:sp>
        <p:nvSpPr>
          <p:cNvPr id="16" name="Ellipse 15"/>
          <p:cNvSpPr/>
          <p:nvPr/>
        </p:nvSpPr>
        <p:spPr>
          <a:xfrm>
            <a:off x="3118550" y="1365959"/>
            <a:ext cx="632178" cy="59831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1</a:t>
            </a:r>
          </a:p>
        </p:txBody>
      </p:sp>
      <p:sp>
        <p:nvSpPr>
          <p:cNvPr id="17" name="Ellipse 16"/>
          <p:cNvSpPr/>
          <p:nvPr/>
        </p:nvSpPr>
        <p:spPr>
          <a:xfrm>
            <a:off x="3135482" y="2556938"/>
            <a:ext cx="632178" cy="59831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2</a:t>
            </a:r>
          </a:p>
        </p:txBody>
      </p:sp>
      <p:sp>
        <p:nvSpPr>
          <p:cNvPr id="18" name="Ellipse 17"/>
          <p:cNvSpPr/>
          <p:nvPr/>
        </p:nvSpPr>
        <p:spPr>
          <a:xfrm>
            <a:off x="3101615" y="3742271"/>
            <a:ext cx="632178" cy="59831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latin typeface="Arial" panose="020B0604020202020204" pitchFamily="34" charset="0"/>
                <a:cs typeface="Arial" panose="020B0604020202020204" pitchFamily="34" charset="0"/>
              </a:rPr>
              <a:t>3</a:t>
            </a:r>
          </a:p>
        </p:txBody>
      </p:sp>
      <p:sp>
        <p:nvSpPr>
          <p:cNvPr id="19" name="Ellipse 18"/>
          <p:cNvSpPr/>
          <p:nvPr/>
        </p:nvSpPr>
        <p:spPr>
          <a:xfrm>
            <a:off x="3118547" y="4933250"/>
            <a:ext cx="632178" cy="59831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t>4</a:t>
            </a:r>
          </a:p>
        </p:txBody>
      </p:sp>
      <p:pic>
        <p:nvPicPr>
          <p:cNvPr id="22" name="Image 21"/>
          <p:cNvPicPr>
            <a:picLocks noChangeAspect="1"/>
          </p:cNvPicPr>
          <p:nvPr/>
        </p:nvPicPr>
        <p:blipFill>
          <a:blip r:embed="rId6"/>
          <a:stretch>
            <a:fillRect/>
          </a:stretch>
        </p:blipFill>
        <p:spPr>
          <a:xfrm>
            <a:off x="388266" y="524026"/>
            <a:ext cx="1572914" cy="596728"/>
          </a:xfrm>
          <a:prstGeom prst="rect">
            <a:avLst/>
          </a:prstGeom>
        </p:spPr>
      </p:pic>
      <p:sp>
        <p:nvSpPr>
          <p:cNvPr id="23" name="Espace réservé du contenu 2"/>
          <p:cNvSpPr txBox="1">
            <a:spLocks/>
          </p:cNvSpPr>
          <p:nvPr/>
        </p:nvSpPr>
        <p:spPr>
          <a:xfrm>
            <a:off x="3951141" y="2468265"/>
            <a:ext cx="6534864" cy="747535"/>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000" b="1" dirty="0">
                <a:solidFill>
                  <a:schemeClr val="bg1"/>
                </a:solidFill>
                <a:latin typeface="Arial" panose="020B0604020202020204" pitchFamily="34" charset="0"/>
                <a:cs typeface="Arial" panose="020B0604020202020204" pitchFamily="34" charset="0"/>
              </a:rPr>
              <a:t>Deuxième service</a:t>
            </a:r>
            <a:endParaRPr lang="fr-CA" sz="2000" dirty="0">
              <a:solidFill>
                <a:schemeClr val="bg1"/>
              </a:solidFill>
              <a:latin typeface="Arial" panose="020B0604020202020204" pitchFamily="34" charset="0"/>
              <a:cs typeface="Arial" panose="020B0604020202020204" pitchFamily="34" charset="0"/>
            </a:endParaRPr>
          </a:p>
        </p:txBody>
      </p:sp>
      <p:sp>
        <p:nvSpPr>
          <p:cNvPr id="24" name="Espace réservé du contenu 2"/>
          <p:cNvSpPr txBox="1">
            <a:spLocks/>
          </p:cNvSpPr>
          <p:nvPr/>
        </p:nvSpPr>
        <p:spPr>
          <a:xfrm>
            <a:off x="3951142" y="3675634"/>
            <a:ext cx="6534864" cy="747535"/>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000" b="1" dirty="0">
                <a:solidFill>
                  <a:schemeClr val="bg1"/>
                </a:solidFill>
                <a:latin typeface="Arial" panose="020B0604020202020204" pitchFamily="34" charset="0"/>
                <a:cs typeface="Arial" panose="020B0604020202020204" pitchFamily="34" charset="0"/>
              </a:rPr>
              <a:t>Troisième service</a:t>
            </a:r>
            <a:endParaRPr lang="fr-CA" sz="2000" dirty="0">
              <a:solidFill>
                <a:schemeClr val="bg1"/>
              </a:solidFill>
              <a:latin typeface="Arial" panose="020B0604020202020204" pitchFamily="34" charset="0"/>
              <a:cs typeface="Arial" panose="020B0604020202020204" pitchFamily="34" charset="0"/>
            </a:endParaRPr>
          </a:p>
        </p:txBody>
      </p:sp>
      <p:sp>
        <p:nvSpPr>
          <p:cNvPr id="25" name="Espace réservé du contenu 2"/>
          <p:cNvSpPr txBox="1">
            <a:spLocks/>
          </p:cNvSpPr>
          <p:nvPr/>
        </p:nvSpPr>
        <p:spPr>
          <a:xfrm>
            <a:off x="3952619" y="4831209"/>
            <a:ext cx="6534864" cy="747535"/>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CA" sz="2000" b="1" dirty="0">
                <a:solidFill>
                  <a:schemeClr val="bg1"/>
                </a:solidFill>
                <a:latin typeface="Arial" panose="020B0604020202020204" pitchFamily="34" charset="0"/>
                <a:cs typeface="Arial" panose="020B0604020202020204" pitchFamily="34" charset="0"/>
              </a:rPr>
              <a:t>Quatrième service</a:t>
            </a:r>
            <a:endParaRPr lang="fr-CA" sz="20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5156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Primaire </a:t>
            </a:r>
            <a:r>
              <a:rPr lang="fr-CA" sz="1800" b="1" dirty="0">
                <a:solidFill>
                  <a:srgbClr val="C00000"/>
                </a:solidFill>
                <a:latin typeface="Arial" panose="020B0604020202020204" pitchFamily="34" charset="0"/>
                <a:cs typeface="Arial" panose="020B0604020202020204" pitchFamily="34" charset="0"/>
              </a:rPr>
              <a:t>70%</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Consommateurs (B2C)</a:t>
            </a:r>
          </a:p>
          <a:p>
            <a:pPr marL="0" indent="0" algn="just">
              <a:lnSpc>
                <a:spcPct val="100000"/>
              </a:lnSpc>
              <a:buNone/>
            </a:pPr>
            <a:endParaRPr lang="fr-CA" altLang="fr-FR" sz="1600" dirty="0">
              <a:latin typeface="Arial" panose="020B0604020202020204" pitchFamily="34" charset="0"/>
              <a:cs typeface="Arial" panose="020B0604020202020204" pitchFamily="34" charset="0"/>
            </a:endParaRPr>
          </a:p>
          <a:p>
            <a:pPr marL="541338" lvl="1">
              <a:spcBef>
                <a:spcPts val="600"/>
              </a:spcBef>
              <a:buFont typeface="Wingdings" panose="05000000000000000000" pitchFamily="2" charset="2"/>
              <a:buChar char="ü"/>
            </a:pPr>
            <a:r>
              <a:rPr lang="fr-CA" sz="1600" dirty="0">
                <a:latin typeface="Arial" panose="020B0604020202020204" pitchFamily="34" charset="0"/>
                <a:cs typeface="Arial" panose="020B0604020202020204" pitchFamily="34" charset="0"/>
              </a:rPr>
              <a:t>Âge : 35-50 ans (Génération X)</a:t>
            </a:r>
          </a:p>
          <a:p>
            <a:pPr marL="541338" lvl="1">
              <a:spcBef>
                <a:spcPts val="600"/>
              </a:spcBef>
              <a:buFont typeface="Wingdings" panose="05000000000000000000" pitchFamily="2" charset="2"/>
              <a:buChar char="ü"/>
            </a:pPr>
            <a:r>
              <a:rPr lang="fr-CA" sz="1600" dirty="0">
                <a:latin typeface="Arial" panose="020B0604020202020204" pitchFamily="34" charset="0"/>
                <a:cs typeface="Arial" panose="020B0604020202020204" pitchFamily="34" charset="0"/>
              </a:rPr>
              <a:t>Femme 70% et Homme 30%</a:t>
            </a:r>
          </a:p>
          <a:p>
            <a:pPr marL="541338" lvl="1">
              <a:spcBef>
                <a:spcPts val="600"/>
              </a:spcBef>
              <a:buFont typeface="Wingdings" panose="05000000000000000000" pitchFamily="2" charset="2"/>
              <a:buChar char="ü"/>
            </a:pPr>
            <a:r>
              <a:rPr lang="fr-CA" sz="1600" dirty="0">
                <a:latin typeface="Arial" panose="020B0604020202020204" pitchFamily="34" charset="0"/>
                <a:cs typeface="Arial" panose="020B0604020202020204" pitchFamily="34" charset="0"/>
              </a:rPr>
              <a:t>En couple</a:t>
            </a:r>
          </a:p>
          <a:p>
            <a:pPr marL="541338" lvl="1">
              <a:spcBef>
                <a:spcPts val="600"/>
              </a:spcBef>
              <a:buFont typeface="Wingdings" panose="05000000000000000000" pitchFamily="2" charset="2"/>
              <a:buChar char="ü"/>
            </a:pPr>
            <a:r>
              <a:rPr lang="fr-CA" sz="1600" dirty="0">
                <a:latin typeface="Arial" panose="020B0604020202020204" pitchFamily="34" charset="0"/>
                <a:cs typeface="Arial" panose="020B0604020202020204" pitchFamily="34" charset="0"/>
              </a:rPr>
              <a:t>Éducation : Collégial/Universitaire</a:t>
            </a:r>
          </a:p>
          <a:p>
            <a:pPr marL="541338" lvl="1">
              <a:spcBef>
                <a:spcPts val="600"/>
              </a:spcBef>
              <a:buFont typeface="Wingdings" panose="05000000000000000000" pitchFamily="2" charset="2"/>
              <a:buChar char="ü"/>
            </a:pPr>
            <a:r>
              <a:rPr lang="fr-CA" sz="1600" dirty="0">
                <a:latin typeface="Arial" panose="020B0604020202020204" pitchFamily="34" charset="0"/>
                <a:cs typeface="Arial" panose="020B0604020202020204" pitchFamily="34" charset="0"/>
              </a:rPr>
              <a:t>Emploi : Professionnel </a:t>
            </a:r>
          </a:p>
          <a:p>
            <a:pPr algn="just">
              <a:lnSpc>
                <a:spcPct val="10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marL="0" indent="0" algn="just">
              <a:lnSpc>
                <a:spcPct val="100000"/>
              </a:lnSpc>
              <a:buNone/>
            </a:pPr>
            <a:r>
              <a:rPr lang="fr-CA" sz="1800" b="1" dirty="0">
                <a:latin typeface="Arial" panose="020B0604020202020204" pitchFamily="34" charset="0"/>
                <a:cs typeface="Arial" panose="020B0604020202020204" pitchFamily="34" charset="0"/>
              </a:rPr>
              <a:t>Secondaire </a:t>
            </a:r>
            <a:r>
              <a:rPr lang="fr-CA" sz="1800" b="1" dirty="0">
                <a:solidFill>
                  <a:srgbClr val="C00000"/>
                </a:solidFill>
                <a:latin typeface="Arial" panose="020B0604020202020204" pitchFamily="34" charset="0"/>
                <a:cs typeface="Arial" panose="020B0604020202020204" pitchFamily="34" charset="0"/>
              </a:rPr>
              <a:t>30%</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Entreprises (B2B)</a:t>
            </a:r>
          </a:p>
          <a:p>
            <a:pPr marL="0" indent="0" algn="just">
              <a:lnSpc>
                <a:spcPct val="100000"/>
              </a:lnSpc>
              <a:buNone/>
            </a:pPr>
            <a:endParaRPr lang="fr-CA" altLang="fr-FR" sz="1600" dirty="0">
              <a:latin typeface="Arial" panose="020B0604020202020204" pitchFamily="34" charset="0"/>
              <a:cs typeface="Arial" panose="020B0604020202020204" pitchFamily="34" charset="0"/>
            </a:endParaRPr>
          </a:p>
          <a:p>
            <a:pPr marL="541338" lvl="1">
              <a:spcBef>
                <a:spcPts val="600"/>
              </a:spcBef>
              <a:buFont typeface="Wingdings" panose="05000000000000000000" pitchFamily="2" charset="2"/>
              <a:buChar char="ü"/>
            </a:pPr>
            <a:r>
              <a:rPr lang="fr-CA" sz="1600" dirty="0">
                <a:latin typeface="Arial" panose="020B0604020202020204" pitchFamily="34" charset="0"/>
                <a:cs typeface="Arial" panose="020B0604020202020204" pitchFamily="34" charset="0"/>
              </a:rPr>
              <a:t>Restaurateurs</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50</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07</a:t>
            </a:r>
          </a:p>
        </p:txBody>
      </p:sp>
      <p:sp>
        <p:nvSpPr>
          <p:cNvPr id="9"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CLIENTÈLES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CIBLES</a:t>
            </a:r>
          </a:p>
        </p:txBody>
      </p:sp>
      <p:sp>
        <p:nvSpPr>
          <p:cNvPr id="10" name="Rectangle 9"/>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45953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507282" y="2745448"/>
            <a:ext cx="1236712" cy="1548179"/>
          </a:xfrm>
          <a:prstGeom prst="rect">
            <a:avLst/>
          </a:prstGeom>
        </p:spPr>
      </p:pic>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CLIENTÈLES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CIBLES</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51</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Persona (client type)</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07</a:t>
            </a:r>
          </a:p>
        </p:txBody>
      </p:sp>
      <p:sp>
        <p:nvSpPr>
          <p:cNvPr id="15" name="ZoneTexte 1"/>
          <p:cNvSpPr txBox="1">
            <a:spLocks noChangeArrowheads="1"/>
          </p:cNvSpPr>
          <p:nvPr/>
        </p:nvSpPr>
        <p:spPr bwMode="auto">
          <a:xfrm>
            <a:off x="496888" y="4035780"/>
            <a:ext cx="173196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ü"/>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A" altLang="fr-FR" sz="1000" dirty="0"/>
              <a:t>Nom  : Jean</a:t>
            </a:r>
          </a:p>
          <a:p>
            <a:pPr eaLnBrk="1" hangingPunct="1">
              <a:spcBef>
                <a:spcPct val="0"/>
              </a:spcBef>
              <a:buFontTx/>
              <a:buNone/>
            </a:pPr>
            <a:endParaRPr lang="fr-CA" altLang="fr-FR" sz="1000" dirty="0"/>
          </a:p>
          <a:p>
            <a:pPr eaLnBrk="1" hangingPunct="1">
              <a:spcBef>
                <a:spcPct val="0"/>
              </a:spcBef>
              <a:buFontTx/>
              <a:buNone/>
            </a:pPr>
            <a:r>
              <a:rPr lang="fr-CA" altLang="fr-FR" sz="1000" dirty="0"/>
              <a:t>Profil</a:t>
            </a:r>
          </a:p>
          <a:p>
            <a:pPr eaLnBrk="1" hangingPunct="1">
              <a:spcBef>
                <a:spcPct val="0"/>
              </a:spcBef>
              <a:buFontTx/>
              <a:buNone/>
            </a:pPr>
            <a:r>
              <a:rPr lang="fr-CA" altLang="fr-FR" sz="1000" dirty="0"/>
              <a:t>Démographique :</a:t>
            </a:r>
          </a:p>
          <a:p>
            <a:pPr eaLnBrk="1" hangingPunct="1">
              <a:spcBef>
                <a:spcPct val="0"/>
              </a:spcBef>
              <a:buFontTx/>
              <a:buNone/>
            </a:pPr>
            <a:r>
              <a:rPr lang="fr-CA" altLang="fr-FR" sz="1000" dirty="0" smtClean="0"/>
              <a:t>35-44 </a:t>
            </a:r>
            <a:r>
              <a:rPr lang="fr-CA" altLang="fr-FR" sz="1000" dirty="0"/>
              <a:t>ans</a:t>
            </a:r>
          </a:p>
          <a:p>
            <a:pPr eaLnBrk="1" hangingPunct="1">
              <a:spcBef>
                <a:spcPct val="0"/>
              </a:spcBef>
              <a:buFontTx/>
              <a:buNone/>
            </a:pPr>
            <a:r>
              <a:rPr lang="fr-CA" altLang="fr-FR" sz="1000" dirty="0"/>
              <a:t>Hommes</a:t>
            </a:r>
          </a:p>
          <a:p>
            <a:pPr eaLnBrk="1" hangingPunct="1">
              <a:spcBef>
                <a:spcPct val="0"/>
              </a:spcBef>
              <a:buFontTx/>
              <a:buNone/>
            </a:pPr>
            <a:r>
              <a:rPr lang="fr-CA" altLang="fr-FR" sz="1000" dirty="0"/>
              <a:t>Revenu familial 00K</a:t>
            </a:r>
            <a:r>
              <a:rPr lang="fr-CA" altLang="fr-FR" sz="1000" dirty="0" smtClean="0"/>
              <a:t>$</a:t>
            </a:r>
          </a:p>
          <a:p>
            <a:pPr eaLnBrk="1" hangingPunct="1">
              <a:spcBef>
                <a:spcPct val="0"/>
              </a:spcBef>
              <a:buFontTx/>
              <a:buNone/>
            </a:pPr>
            <a:endParaRPr lang="fr-CA" altLang="fr-FR" sz="1000" dirty="0"/>
          </a:p>
          <a:p>
            <a:pPr eaLnBrk="1" hangingPunct="1">
              <a:spcBef>
                <a:spcPct val="0"/>
              </a:spcBef>
              <a:buFontTx/>
              <a:buNone/>
            </a:pPr>
            <a:r>
              <a:rPr lang="fr-CA" altLang="fr-FR" sz="1000" dirty="0" smtClean="0"/>
              <a:t>Profil </a:t>
            </a:r>
            <a:r>
              <a:rPr lang="fr-CA" altLang="fr-FR" sz="1000" dirty="0" err="1" smtClean="0"/>
              <a:t>psychographique</a:t>
            </a:r>
            <a:r>
              <a:rPr lang="fr-CA" altLang="fr-FR" sz="1000" dirty="0" smtClean="0"/>
              <a:t>:</a:t>
            </a:r>
          </a:p>
          <a:p>
            <a:pPr eaLnBrk="1" hangingPunct="1">
              <a:spcBef>
                <a:spcPct val="0"/>
              </a:spcBef>
              <a:buFontTx/>
              <a:buNone/>
            </a:pPr>
            <a:r>
              <a:rPr lang="fr-CA" altLang="fr-FR" sz="1000" dirty="0" smtClean="0"/>
              <a:t>Confiant, pressé de voir les choses bouger</a:t>
            </a:r>
            <a:endParaRPr lang="fr-CA" altLang="fr-FR" sz="1000" dirty="0"/>
          </a:p>
        </p:txBody>
      </p:sp>
      <p:sp>
        <p:nvSpPr>
          <p:cNvPr id="16" name="ZoneTexte 15"/>
          <p:cNvSpPr txBox="1"/>
          <p:nvPr/>
        </p:nvSpPr>
        <p:spPr>
          <a:xfrm>
            <a:off x="2835278" y="1257651"/>
            <a:ext cx="2831744" cy="2031325"/>
          </a:xfrm>
          <a:prstGeom prst="rect">
            <a:avLst/>
          </a:prstGeom>
          <a:noFill/>
        </p:spPr>
        <p:txBody>
          <a:bodyPr wrap="square">
            <a:spAutoFit/>
          </a:bodyPr>
          <a:lstStyle/>
          <a:p>
            <a:pPr eaLnBrk="1" hangingPunct="1">
              <a:defRPr/>
            </a:pPr>
            <a:r>
              <a:rPr lang="fr-CA" b="1" dirty="0">
                <a:latin typeface="Arial" charset="0"/>
              </a:rPr>
              <a:t>Qui est-il </a:t>
            </a:r>
            <a:r>
              <a:rPr lang="fr-CA" b="1" dirty="0" smtClean="0">
                <a:latin typeface="Arial" charset="0"/>
              </a:rPr>
              <a:t> (socio-démo + </a:t>
            </a:r>
            <a:r>
              <a:rPr lang="fr-CA" b="1" dirty="0" err="1" smtClean="0">
                <a:latin typeface="Arial" charset="0"/>
              </a:rPr>
              <a:t>psychographique</a:t>
            </a:r>
            <a:r>
              <a:rPr lang="fr-CA" b="1" dirty="0" smtClean="0">
                <a:latin typeface="Arial" charset="0"/>
              </a:rPr>
              <a:t>)?</a:t>
            </a:r>
            <a:endParaRPr lang="fr-CA" b="1" dirty="0">
              <a:latin typeface="Arial" charset="0"/>
            </a:endParaRPr>
          </a:p>
          <a:p>
            <a:pPr eaLnBrk="1" hangingPunct="1">
              <a:defRPr/>
            </a:pPr>
            <a:endParaRPr lang="fr-CA" dirty="0">
              <a:latin typeface="Arial" charset="0"/>
            </a:endParaRPr>
          </a:p>
          <a:p>
            <a:pPr eaLnBrk="1" hangingPunct="1">
              <a:defRPr/>
            </a:pPr>
            <a:endParaRPr lang="fr-CA" dirty="0">
              <a:latin typeface="Arial" charset="0"/>
            </a:endParaRP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p:txBody>
      </p:sp>
      <p:sp>
        <p:nvSpPr>
          <p:cNvPr id="17" name="ZoneTexte 16"/>
          <p:cNvSpPr txBox="1"/>
          <p:nvPr/>
        </p:nvSpPr>
        <p:spPr>
          <a:xfrm>
            <a:off x="6575781" y="1257651"/>
            <a:ext cx="4416594" cy="1754326"/>
          </a:xfrm>
          <a:prstGeom prst="rect">
            <a:avLst/>
          </a:prstGeom>
          <a:noFill/>
        </p:spPr>
        <p:txBody>
          <a:bodyPr wrap="none">
            <a:spAutoFit/>
          </a:bodyPr>
          <a:lstStyle/>
          <a:p>
            <a:pPr eaLnBrk="1" hangingPunct="1">
              <a:defRPr/>
            </a:pPr>
            <a:r>
              <a:rPr lang="fr-CA" b="1" dirty="0">
                <a:latin typeface="Arial" charset="0"/>
              </a:rPr>
              <a:t>Comment pouvons-nous le rejoindre ?</a:t>
            </a:r>
          </a:p>
          <a:p>
            <a:pPr eaLnBrk="1" hangingPunct="1">
              <a:defRPr/>
            </a:pPr>
            <a:r>
              <a:rPr lang="fr-CA" b="1" dirty="0">
                <a:latin typeface="Arial" charset="0"/>
              </a:rPr>
              <a:t>Pourquoi achète-t-il ?</a:t>
            </a:r>
          </a:p>
          <a:p>
            <a:pPr eaLnBrk="1" hangingPunct="1">
              <a:defRPr/>
            </a:pPr>
            <a:endParaRPr lang="fr-CA" dirty="0">
              <a:latin typeface="Arial" charset="0"/>
            </a:endParaRP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p:txBody>
      </p:sp>
      <p:sp>
        <p:nvSpPr>
          <p:cNvPr id="18" name="ZoneTexte 17"/>
          <p:cNvSpPr txBox="1"/>
          <p:nvPr/>
        </p:nvSpPr>
        <p:spPr>
          <a:xfrm>
            <a:off x="2844803" y="3805237"/>
            <a:ext cx="3397953" cy="1754326"/>
          </a:xfrm>
          <a:prstGeom prst="rect">
            <a:avLst/>
          </a:prstGeom>
          <a:noFill/>
        </p:spPr>
        <p:txBody>
          <a:bodyPr wrap="square">
            <a:spAutoFit/>
          </a:bodyPr>
          <a:lstStyle/>
          <a:p>
            <a:pPr eaLnBrk="1" hangingPunct="1">
              <a:defRPr/>
            </a:pPr>
            <a:r>
              <a:rPr lang="fr-CA" b="1" dirty="0">
                <a:latin typeface="Arial" charset="0"/>
              </a:rPr>
              <a:t>Ce qui est important</a:t>
            </a:r>
          </a:p>
          <a:p>
            <a:pPr eaLnBrk="1" hangingPunct="1">
              <a:defRPr/>
            </a:pPr>
            <a:r>
              <a:rPr lang="fr-CA" b="1" dirty="0">
                <a:latin typeface="Arial" charset="0"/>
              </a:rPr>
              <a:t>pour lui ?</a:t>
            </a:r>
          </a:p>
          <a:p>
            <a:pPr eaLnBrk="1" hangingPunct="1">
              <a:defRPr/>
            </a:pPr>
            <a:endParaRPr lang="fr-CA" dirty="0">
              <a:latin typeface="Arial" charset="0"/>
            </a:endParaRP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p:txBody>
      </p:sp>
      <p:sp>
        <p:nvSpPr>
          <p:cNvPr id="19" name="ZoneTexte 18"/>
          <p:cNvSpPr txBox="1"/>
          <p:nvPr/>
        </p:nvSpPr>
        <p:spPr>
          <a:xfrm>
            <a:off x="6585306" y="3805237"/>
            <a:ext cx="1980029" cy="1754326"/>
          </a:xfrm>
          <a:prstGeom prst="rect">
            <a:avLst/>
          </a:prstGeom>
          <a:noFill/>
        </p:spPr>
        <p:txBody>
          <a:bodyPr wrap="none">
            <a:spAutoFit/>
          </a:bodyPr>
          <a:lstStyle/>
          <a:p>
            <a:pPr eaLnBrk="1" hangingPunct="1">
              <a:defRPr/>
            </a:pPr>
            <a:r>
              <a:rPr lang="fr-CA" b="1" dirty="0">
                <a:latin typeface="Arial" charset="0"/>
              </a:rPr>
              <a:t>Qui l’influence ?</a:t>
            </a:r>
          </a:p>
          <a:p>
            <a:pPr eaLnBrk="1" hangingPunct="1">
              <a:defRPr/>
            </a:pPr>
            <a:endParaRPr lang="fr-CA" dirty="0">
              <a:latin typeface="Arial" charset="0"/>
            </a:endParaRPr>
          </a:p>
          <a:p>
            <a:pPr eaLnBrk="1" hangingPunct="1">
              <a:defRPr/>
            </a:pPr>
            <a:endParaRPr lang="fr-CA" dirty="0">
              <a:latin typeface="Arial" charset="0"/>
            </a:endParaRP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a:p>
            <a:pPr marL="285750" indent="-285750" eaLnBrk="1" hangingPunct="1">
              <a:buFont typeface="Wingdings" panose="05000000000000000000" pitchFamily="2" charset="2"/>
              <a:buChar char="§"/>
              <a:defRPr/>
            </a:pPr>
            <a:r>
              <a:rPr lang="fr-CA" dirty="0">
                <a:latin typeface="Arial" charset="0"/>
              </a:rPr>
              <a:t>…</a:t>
            </a:r>
          </a:p>
        </p:txBody>
      </p:sp>
      <p:sp>
        <p:nvSpPr>
          <p:cNvPr id="20" name="ZoneTexte 19"/>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2" name="Rectangle 2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822286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52</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OBJECTIFS</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68265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OBJECTIFS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53</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Marketing</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Les objectifs marketing doivent être « </a:t>
            </a:r>
            <a:r>
              <a:rPr lang="fr-CA" altLang="fr-FR" sz="1600" b="1" dirty="0">
                <a:latin typeface="Arial" panose="020B0604020202020204" pitchFamily="34" charset="0"/>
                <a:cs typeface="Arial" panose="020B0604020202020204" pitchFamily="34" charset="0"/>
              </a:rPr>
              <a:t>SMART</a:t>
            </a:r>
            <a:r>
              <a:rPr lang="fr-CA" altLang="fr-FR" sz="1600" dirty="0">
                <a:latin typeface="Arial" panose="020B0604020202020204" pitchFamily="34" charset="0"/>
                <a:cs typeface="Arial" panose="020B0604020202020204" pitchFamily="34" charset="0"/>
              </a:rPr>
              <a:t>»*.</a:t>
            </a:r>
          </a:p>
          <a:p>
            <a:pPr>
              <a:buFont typeface="Wingdings" panose="05000000000000000000" pitchFamily="2" charset="2"/>
              <a:buChar char="§"/>
            </a:pPr>
            <a:endParaRPr lang="fr-CA" altLang="fr-FR" sz="1600" b="1" dirty="0">
              <a:solidFill>
                <a:srgbClr val="C00000"/>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fr-CA" altLang="fr-FR" sz="2000" b="1" dirty="0">
              <a:solidFill>
                <a:srgbClr val="C00000"/>
              </a:solidFill>
              <a:latin typeface="Arial" panose="020B0604020202020204" pitchFamily="34" charset="0"/>
              <a:cs typeface="Arial" panose="020B0604020202020204" pitchFamily="34" charset="0"/>
            </a:endParaRPr>
          </a:p>
          <a:p>
            <a:pPr marL="0" indent="0">
              <a:buNone/>
            </a:pPr>
            <a:endParaRPr lang="fr-CA" altLang="fr-FR" sz="2000" b="1" dirty="0">
              <a:solidFill>
                <a:srgbClr val="C0000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altLang="fr-FR" sz="2000" b="1" dirty="0">
                <a:solidFill>
                  <a:srgbClr val="C00000"/>
                </a:solidFill>
                <a:latin typeface="Arial" panose="020B0604020202020204" pitchFamily="34" charset="0"/>
                <a:cs typeface="Arial" panose="020B0604020202020204" pitchFamily="34" charset="0"/>
              </a:rPr>
              <a:t>Augmenter les ventes de 2% d’ici la fin de l’année.</a:t>
            </a:r>
          </a:p>
          <a:p>
            <a:pPr marL="271463" indent="-271463">
              <a:buNone/>
            </a:pPr>
            <a:r>
              <a:rPr lang="fr-CA" altLang="fr-FR" sz="1600" i="1" dirty="0">
                <a:solidFill>
                  <a:srgbClr val="EE143E"/>
                </a:solidFill>
                <a:latin typeface="Arial" panose="020B0604020202020204" pitchFamily="34" charset="0"/>
                <a:cs typeface="Arial" panose="020B0604020202020204" pitchFamily="34" charset="0"/>
              </a:rPr>
              <a:t>	</a:t>
            </a:r>
            <a:r>
              <a:rPr lang="fr-CA" altLang="fr-FR" sz="1600" i="1" dirty="0">
                <a:solidFill>
                  <a:srgbClr val="C00000"/>
                </a:solidFill>
                <a:latin typeface="Arial" panose="020B0604020202020204" pitchFamily="34" charset="0"/>
                <a:cs typeface="Arial" panose="020B0604020202020204" pitchFamily="34" charset="0"/>
              </a:rPr>
              <a:t>Note : implique qu’au préalable, vous avez le montant des ventes et qu’il vous sera possible de mesurer l’impact réel de vos gestes de communications en implantant des outils de mesure.</a:t>
            </a:r>
            <a:endParaRPr lang="fr-CA" altLang="fr-FR" sz="1600" dirty="0">
              <a:solidFill>
                <a:srgbClr val="C00000"/>
              </a:solidFill>
              <a:latin typeface="Arial" panose="020B0604020202020204" pitchFamily="34" charset="0"/>
              <a:cs typeface="Arial" panose="020B0604020202020204" pitchFamily="34" charset="0"/>
            </a:endParaRP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06</a:t>
            </a:r>
          </a:p>
        </p:txBody>
      </p:sp>
      <p:sp>
        <p:nvSpPr>
          <p:cNvPr id="12" name="ZoneTexte 11"/>
          <p:cNvSpPr txBox="1"/>
          <p:nvPr/>
        </p:nvSpPr>
        <p:spPr>
          <a:xfrm>
            <a:off x="2785200" y="636812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Données du client et du marché.</a:t>
            </a:r>
          </a:p>
        </p:txBody>
      </p:sp>
      <p:sp>
        <p:nvSpPr>
          <p:cNvPr id="14" name="Rectangle 13"/>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347546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OBJECTIFS</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a:p>
            <a:pPr marL="0" indent="0">
              <a:buNone/>
            </a:pPr>
            <a:r>
              <a:rPr lang="fr-CA" altLang="fr-FR" sz="1800" dirty="0">
                <a:solidFill>
                  <a:srgbClr val="FF4B4B"/>
                </a:solidFill>
                <a:latin typeface="Arial" panose="020B0604020202020204" pitchFamily="34" charset="0"/>
                <a:cs typeface="Arial" panose="020B0604020202020204" pitchFamily="34" charset="0"/>
              </a:rPr>
              <a:t>Modèle de la hiérarchie des effets de </a:t>
            </a:r>
            <a:r>
              <a:rPr lang="fr-CA" altLang="fr-FR" sz="1800" dirty="0" err="1">
                <a:solidFill>
                  <a:srgbClr val="FF4B4B"/>
                </a:solidFill>
                <a:latin typeface="Arial" panose="020B0604020202020204" pitchFamily="34" charset="0"/>
                <a:cs typeface="Arial" panose="020B0604020202020204" pitchFamily="34" charset="0"/>
              </a:rPr>
              <a:t>Lavidge</a:t>
            </a:r>
            <a:r>
              <a:rPr lang="fr-CA" altLang="fr-FR" sz="1800" dirty="0">
                <a:solidFill>
                  <a:srgbClr val="FF4B4B"/>
                </a:solidFill>
                <a:latin typeface="Arial" panose="020B0604020202020204" pitchFamily="34" charset="0"/>
                <a:cs typeface="Arial" panose="020B0604020202020204" pitchFamily="34" charset="0"/>
              </a:rPr>
              <a:t> et Steiner.</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54</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Communication</a:t>
            </a:r>
            <a:endParaRPr lang="fr-CA" altLang="fr-FR" sz="1800" b="1" dirty="0">
              <a:latin typeface="Arial" panose="020B0604020202020204" pitchFamily="34" charset="0"/>
              <a:cs typeface="Arial" panose="020B0604020202020204" pitchFamily="34" charset="0"/>
            </a:endParaRPr>
          </a:p>
          <a:p>
            <a:pPr marL="0" indent="0">
              <a:lnSpc>
                <a:spcPct val="100000"/>
              </a:lnSpc>
              <a:buNone/>
            </a:pPr>
            <a:endParaRPr lang="fr-CA" sz="1800" b="1" dirty="0">
              <a:solidFill>
                <a:srgbClr val="F4B8AE"/>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Tout comme les objectifs marketing, les objectifs de communication doivent être «</a:t>
            </a:r>
            <a:r>
              <a:rPr lang="fr-CA" altLang="fr-FR" sz="1600" b="1" dirty="0">
                <a:latin typeface="Arial" panose="020B0604020202020204" pitchFamily="34" charset="0"/>
                <a:cs typeface="Arial" panose="020B0604020202020204" pitchFamily="34" charset="0"/>
              </a:rPr>
              <a:t>SMART</a:t>
            </a:r>
            <a:r>
              <a:rPr lang="fr-CA" altLang="fr-FR" sz="1600" dirty="0">
                <a:latin typeface="Arial" panose="020B0604020202020204" pitchFamily="34" charset="0"/>
                <a:cs typeface="Arial" panose="020B0604020202020204" pitchFamily="34" charset="0"/>
              </a:rPr>
              <a:t>»*.</a:t>
            </a:r>
          </a:p>
          <a:p>
            <a:pPr>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fr-CA" altLang="fr-FR" sz="600" dirty="0">
              <a:latin typeface="Arial" panose="020B0604020202020204" pitchFamily="34" charset="0"/>
              <a:cs typeface="Arial" panose="020B0604020202020204" pitchFamily="34" charset="0"/>
            </a:endParaRPr>
          </a:p>
          <a:p>
            <a:pPr marL="0" indent="0">
              <a:lnSpc>
                <a:spcPct val="80000"/>
              </a:lnSpc>
              <a:buNone/>
            </a:pPr>
            <a:endParaRPr lang="fr-CA" altLang="fr-FR" sz="600" dirty="0">
              <a:latin typeface="Arial" panose="020B0604020202020204" pitchFamily="34" charset="0"/>
              <a:cs typeface="Arial" panose="020B0604020202020204" pitchFamily="34" charset="0"/>
            </a:endParaRPr>
          </a:p>
          <a:p>
            <a:pPr marL="0" indent="0">
              <a:lnSpc>
                <a:spcPct val="80000"/>
              </a:lnSpc>
              <a:buNone/>
            </a:pPr>
            <a:endParaRPr lang="fr-CA" altLang="fr-FR" sz="1600" dirty="0">
              <a:latin typeface="Arial" panose="020B0604020202020204" pitchFamily="34" charset="0"/>
              <a:cs typeface="Arial" panose="020B0604020202020204" pitchFamily="34" charset="0"/>
            </a:endParaRPr>
          </a:p>
          <a:p>
            <a:pPr marL="0" indent="0">
              <a:lnSpc>
                <a:spcPct val="80000"/>
              </a:lnSpc>
              <a:buNone/>
            </a:pPr>
            <a:endParaRPr lang="fr-CA" altLang="fr-FR" sz="1600" dirty="0">
              <a:latin typeface="Arial" panose="020B0604020202020204" pitchFamily="34" charset="0"/>
              <a:cs typeface="Arial" panose="020B0604020202020204" pitchFamily="34" charset="0"/>
            </a:endParaRPr>
          </a:p>
          <a:p>
            <a:pPr marL="0" indent="0">
              <a:lnSpc>
                <a:spcPct val="80000"/>
              </a:lnSpc>
              <a:buNone/>
            </a:pPr>
            <a:endParaRPr lang="fr-CA" altLang="fr-FR" sz="1600" dirty="0">
              <a:latin typeface="Arial" panose="020B0604020202020204" pitchFamily="34" charset="0"/>
              <a:cs typeface="Arial" panose="020B0604020202020204" pitchFamily="34" charset="0"/>
            </a:endParaRPr>
          </a:p>
          <a:p>
            <a:pPr marL="0" indent="0">
              <a:lnSpc>
                <a:spcPct val="80000"/>
              </a:lnSpc>
              <a:buNone/>
            </a:pPr>
            <a:endParaRPr lang="fr-CA" altLang="fr-FR" sz="1600" dirty="0">
              <a:latin typeface="Arial" panose="020B0604020202020204" pitchFamily="34" charset="0"/>
              <a:cs typeface="Arial" panose="020B0604020202020204" pitchFamily="34" charset="0"/>
            </a:endParaRPr>
          </a:p>
          <a:p>
            <a:pPr marL="0" indent="0">
              <a:lnSpc>
                <a:spcPct val="80000"/>
              </a:lnSpc>
              <a:buNone/>
            </a:pPr>
            <a:endParaRPr lang="fr-CA" altLang="fr-FR" sz="1600"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fr-CA" altLang="fr-FR" sz="2000" b="1" dirty="0">
                <a:solidFill>
                  <a:srgbClr val="C00000"/>
                </a:solidFill>
                <a:latin typeface="Arial" panose="020B0604020202020204" pitchFamily="34" charset="0"/>
                <a:cs typeface="Arial" panose="020B0604020202020204" pitchFamily="34" charset="0"/>
              </a:rPr>
              <a:t>Augmenter notre notoriété (spontanée) de 2% d’ici la fin de l’année.</a:t>
            </a:r>
          </a:p>
          <a:p>
            <a:pPr marL="271463" indent="-271463">
              <a:buNone/>
            </a:pPr>
            <a:r>
              <a:rPr lang="fr-CA" altLang="fr-FR" sz="1600" i="1" dirty="0">
                <a:solidFill>
                  <a:srgbClr val="EE143E"/>
                </a:solidFill>
                <a:latin typeface="Arial" panose="020B0604020202020204" pitchFamily="34" charset="0"/>
                <a:cs typeface="Arial" panose="020B0604020202020204" pitchFamily="34" charset="0"/>
              </a:rPr>
              <a:t>	</a:t>
            </a:r>
            <a:r>
              <a:rPr lang="fr-CA" altLang="fr-FR" sz="1600" i="1" dirty="0">
                <a:solidFill>
                  <a:srgbClr val="C00000"/>
                </a:solidFill>
                <a:latin typeface="Arial" panose="020B0604020202020204" pitchFamily="34" charset="0"/>
                <a:cs typeface="Arial" panose="020B0604020202020204" pitchFamily="34" charset="0"/>
              </a:rPr>
              <a:t>Note : implique que nous serons en mesure de faire un sondage de notoriété afin de valider l’augmentation.</a:t>
            </a:r>
            <a:endParaRPr lang="fr-CA" altLang="fr-FR" sz="1600" dirty="0">
              <a:solidFill>
                <a:srgbClr val="C00000"/>
              </a:solidFill>
              <a:latin typeface="Arial" panose="020B0604020202020204" pitchFamily="34" charset="0"/>
              <a:cs typeface="Arial" panose="020B0604020202020204" pitchFamily="34" charset="0"/>
            </a:endParaRP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06</a:t>
            </a:r>
          </a:p>
        </p:txBody>
      </p:sp>
      <p:sp>
        <p:nvSpPr>
          <p:cNvPr id="3" name="ZoneTexte 2"/>
          <p:cNvSpPr txBox="1"/>
          <p:nvPr/>
        </p:nvSpPr>
        <p:spPr>
          <a:xfrm>
            <a:off x="4890676" y="2519081"/>
            <a:ext cx="3924472" cy="2308324"/>
          </a:xfrm>
          <a:prstGeom prst="rect">
            <a:avLst/>
          </a:prstGeom>
          <a:noFill/>
        </p:spPr>
        <p:txBody>
          <a:bodyPr wrap="none" rtlCol="0">
            <a:spAutoFit/>
          </a:bodyPr>
          <a:lstStyle/>
          <a:p>
            <a:r>
              <a:rPr lang="fr-CA" sz="1200" b="1" dirty="0">
                <a:latin typeface="Arial" panose="020B0604020202020204" pitchFamily="34" charset="0"/>
                <a:cs typeface="Arial" panose="020B0604020202020204" pitchFamily="34" charset="0"/>
              </a:rPr>
              <a:t>Niveau d’information		   </a:t>
            </a:r>
            <a:r>
              <a:rPr lang="fr-CA" sz="1200" dirty="0">
                <a:latin typeface="Arial" panose="020B0604020202020204" pitchFamily="34" charset="0"/>
                <a:cs typeface="Arial" panose="020B0604020202020204" pitchFamily="34" charset="0"/>
              </a:rPr>
              <a:t>Notoriété</a:t>
            </a:r>
          </a:p>
          <a:p>
            <a:r>
              <a:rPr lang="fr-CA" sz="1200" dirty="0">
                <a:latin typeface="Arial" panose="020B0604020202020204" pitchFamily="34" charset="0"/>
                <a:cs typeface="Arial" panose="020B0604020202020204" pitchFamily="34" charset="0"/>
              </a:rPr>
              <a:t>Cognitif</a:t>
            </a:r>
          </a:p>
          <a:p>
            <a:r>
              <a:rPr lang="fr-CA" sz="1200" dirty="0">
                <a:latin typeface="Arial" panose="020B0604020202020204" pitchFamily="34" charset="0"/>
                <a:cs typeface="Arial" panose="020B0604020202020204" pitchFamily="34" charset="0"/>
              </a:rPr>
              <a:t>			Connaissance</a:t>
            </a:r>
          </a:p>
          <a:p>
            <a:r>
              <a:rPr lang="fr-CA" sz="1200" dirty="0">
                <a:latin typeface="Arial" panose="020B0604020202020204" pitchFamily="34" charset="0"/>
                <a:cs typeface="Arial" panose="020B0604020202020204" pitchFamily="34" charset="0"/>
              </a:rPr>
              <a:t>	</a:t>
            </a:r>
          </a:p>
          <a:p>
            <a:r>
              <a:rPr lang="fr-CA" sz="1200" b="1" dirty="0">
                <a:latin typeface="Arial" panose="020B0604020202020204" pitchFamily="34" charset="0"/>
                <a:cs typeface="Arial" panose="020B0604020202020204" pitchFamily="34" charset="0"/>
              </a:rPr>
              <a:t>Niveau affectif		</a:t>
            </a:r>
            <a:r>
              <a:rPr lang="fr-CA" sz="1200" dirty="0">
                <a:latin typeface="Arial" panose="020B0604020202020204" pitchFamily="34" charset="0"/>
                <a:cs typeface="Arial" panose="020B0604020202020204" pitchFamily="34" charset="0"/>
              </a:rPr>
              <a:t>Appréciation</a:t>
            </a:r>
          </a:p>
          <a:p>
            <a:r>
              <a:rPr lang="fr-CA" sz="1200" dirty="0">
                <a:latin typeface="Arial" panose="020B0604020202020204" pitchFamily="34" charset="0"/>
                <a:cs typeface="Arial" panose="020B0604020202020204" pitchFamily="34" charset="0"/>
              </a:rPr>
              <a:t>Attitude</a:t>
            </a:r>
          </a:p>
          <a:p>
            <a:r>
              <a:rPr lang="fr-CA" sz="1200" dirty="0">
                <a:latin typeface="Arial" panose="020B0604020202020204" pitchFamily="34" charset="0"/>
                <a:cs typeface="Arial" panose="020B0604020202020204" pitchFamily="34" charset="0"/>
              </a:rPr>
              <a:t>			  Préférence</a:t>
            </a:r>
          </a:p>
          <a:p>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rPr>
              <a:t>			  Conviction</a:t>
            </a:r>
          </a:p>
          <a:p>
            <a:endParaRPr lang="fr-CA" sz="1200" dirty="0">
              <a:latin typeface="Arial" panose="020B0604020202020204" pitchFamily="34" charset="0"/>
              <a:cs typeface="Arial" panose="020B0604020202020204" pitchFamily="34" charset="0"/>
            </a:endParaRPr>
          </a:p>
          <a:p>
            <a:r>
              <a:rPr lang="fr-CA" sz="1200" b="1" dirty="0">
                <a:latin typeface="Arial" panose="020B0604020202020204" pitchFamily="34" charset="0"/>
                <a:cs typeface="Arial" panose="020B0604020202020204" pitchFamily="34" charset="0"/>
              </a:rPr>
              <a:t>Niveau du comportement	    </a:t>
            </a:r>
          </a:p>
          <a:p>
            <a:r>
              <a:rPr lang="fr-CA" sz="1200" dirty="0">
                <a:latin typeface="Arial" panose="020B0604020202020204" pitchFamily="34" charset="0"/>
                <a:cs typeface="Arial" panose="020B0604020202020204" pitchFamily="34" charset="0"/>
              </a:rPr>
              <a:t>Conatif			     Achat</a:t>
            </a:r>
          </a:p>
        </p:txBody>
      </p:sp>
      <p:cxnSp>
        <p:nvCxnSpPr>
          <p:cNvPr id="8" name="Connecteur droit 7"/>
          <p:cNvCxnSpPr/>
          <p:nvPr/>
        </p:nvCxnSpPr>
        <p:spPr>
          <a:xfrm>
            <a:off x="4682834" y="3158836"/>
            <a:ext cx="42394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27413" y="4267208"/>
            <a:ext cx="42394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flipV="1">
            <a:off x="7204367" y="2636185"/>
            <a:ext cx="13852" cy="21912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8118761" y="2747555"/>
            <a:ext cx="0" cy="1966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8118756" y="3454150"/>
            <a:ext cx="0" cy="1966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8118751" y="3842077"/>
            <a:ext cx="0" cy="1966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8118747" y="4354707"/>
            <a:ext cx="0" cy="19667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9" name="ZoneTexte 18"/>
          <p:cNvSpPr txBox="1"/>
          <p:nvPr/>
        </p:nvSpPr>
        <p:spPr>
          <a:xfrm>
            <a:off x="2785200" y="6368122"/>
            <a:ext cx="2728909"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Données du client et du marché.</a:t>
            </a:r>
          </a:p>
        </p:txBody>
      </p:sp>
      <p:pic>
        <p:nvPicPr>
          <p:cNvPr id="21" name="Image 20"/>
          <p:cNvPicPr>
            <a:picLocks noChangeAspect="1"/>
          </p:cNvPicPr>
          <p:nvPr/>
        </p:nvPicPr>
        <p:blipFill>
          <a:blip r:embed="rId5"/>
          <a:stretch>
            <a:fillRect/>
          </a:stretch>
        </p:blipFill>
        <p:spPr>
          <a:xfrm>
            <a:off x="2738210" y="2626739"/>
            <a:ext cx="1313071" cy="1180289"/>
          </a:xfrm>
          <a:prstGeom prst="rect">
            <a:avLst/>
          </a:prstGeom>
        </p:spPr>
      </p:pic>
      <p:sp>
        <p:nvSpPr>
          <p:cNvPr id="5" name="Rectangle 4"/>
          <p:cNvSpPr/>
          <p:nvPr/>
        </p:nvSpPr>
        <p:spPr>
          <a:xfrm>
            <a:off x="4890676" y="2519081"/>
            <a:ext cx="2113806" cy="2308324"/>
          </a:xfrm>
          <a:prstGeom prst="rect">
            <a:avLst/>
          </a:prstGeom>
          <a:noFill/>
          <a:ln>
            <a:solidFill>
              <a:srgbClr val="FF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6" name="Image 25"/>
          <p:cNvPicPr>
            <a:picLocks noChangeAspect="1"/>
          </p:cNvPicPr>
          <p:nvPr/>
        </p:nvPicPr>
        <p:blipFill>
          <a:blip r:embed="rId5"/>
          <a:stretch>
            <a:fillRect/>
          </a:stretch>
        </p:blipFill>
        <p:spPr>
          <a:xfrm rot="11796572">
            <a:off x="4412150" y="4273199"/>
            <a:ext cx="418385" cy="376077"/>
          </a:xfrm>
          <a:prstGeom prst="rect">
            <a:avLst/>
          </a:prstGeom>
        </p:spPr>
      </p:pic>
      <p:sp>
        <p:nvSpPr>
          <p:cNvPr id="27" name="Rectangle 26"/>
          <p:cNvSpPr/>
          <p:nvPr/>
        </p:nvSpPr>
        <p:spPr>
          <a:xfrm rot="21026160">
            <a:off x="3173629" y="4097451"/>
            <a:ext cx="1423090" cy="707886"/>
          </a:xfrm>
          <a:prstGeom prst="rect">
            <a:avLst/>
          </a:prstGeom>
        </p:spPr>
        <p:txBody>
          <a:bodyPr wrap="square">
            <a:spAutoFit/>
          </a:bodyPr>
          <a:lstStyle/>
          <a:p>
            <a:pPr algn="ctr"/>
            <a:r>
              <a:rPr lang="fr-CA" sz="1000" dirty="0">
                <a:solidFill>
                  <a:srgbClr val="FF4B4B"/>
                </a:solidFill>
                <a:latin typeface="Ink Free" panose="03080402000500000000" pitchFamily="66" charset="0"/>
                <a:cs typeface="Arial" panose="020B0604020202020204" pitchFamily="34" charset="0"/>
              </a:rPr>
              <a:t>Ne pas mentionner ces niveaux dans la rédaction de vos objectifs</a:t>
            </a:r>
            <a:endParaRPr lang="fr-CA" sz="1000" dirty="0">
              <a:solidFill>
                <a:srgbClr val="FF4B4B"/>
              </a:solidFill>
              <a:latin typeface="Ink Free" panose="03080402000500000000" pitchFamily="66" charset="0"/>
            </a:endParaRPr>
          </a:p>
        </p:txBody>
      </p:sp>
      <p:sp>
        <p:nvSpPr>
          <p:cNvPr id="25" name="Rectangle 2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8000187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OBJECTIFS</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55</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Communication</a:t>
            </a:r>
            <a:endParaRPr lang="fr-CA" altLang="fr-FR" sz="1800" b="1" dirty="0">
              <a:latin typeface="Arial" panose="020B0604020202020204" pitchFamily="34" charset="0"/>
              <a:cs typeface="Arial" panose="020B0604020202020204" pitchFamily="34" charset="0"/>
            </a:endParaRPr>
          </a:p>
          <a:p>
            <a:pPr marL="0" indent="0">
              <a:lnSpc>
                <a:spcPct val="100000"/>
              </a:lnSpc>
              <a:buNone/>
            </a:pPr>
            <a:endParaRPr lang="fr-CA" sz="1800" b="1" dirty="0">
              <a:solidFill>
                <a:srgbClr val="F4B8AE"/>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Le sondage pour valider l’atteinte des objectifs de communication.</a:t>
            </a: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06</a:t>
            </a:r>
          </a:p>
        </p:txBody>
      </p:sp>
      <p:sp>
        <p:nvSpPr>
          <p:cNvPr id="25" name="Ellipse 24"/>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Organigramme : Opération manuelle 25"/>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C00000"/>
                </a:solidFill>
                <a:latin typeface="Arial" panose="020B0604020202020204" pitchFamily="34" charset="0"/>
                <a:cs typeface="Arial" panose="020B0604020202020204" pitchFamily="34" charset="0"/>
              </a:rPr>
              <a:t>Le saviez-vous ?</a:t>
            </a:r>
          </a:p>
          <a:p>
            <a:pPr algn="ctr"/>
            <a:endParaRPr lang="fr-CA" sz="1400" b="1" dirty="0">
              <a:solidFill>
                <a:srgbClr val="C00000"/>
              </a:solidFill>
              <a:latin typeface="Arial" panose="020B0604020202020204" pitchFamily="34" charset="0"/>
              <a:cs typeface="Arial" panose="020B0604020202020204" pitchFamily="34" charset="0"/>
            </a:endParaRP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r>
              <a:rPr lang="fr-CA" altLang="fr-FR" sz="1400" b="1" dirty="0">
                <a:solidFill>
                  <a:srgbClr val="C00000"/>
                </a:solidFill>
                <a:latin typeface="Arial" panose="020B0604020202020204" pitchFamily="34" charset="0"/>
                <a:cs typeface="Arial" panose="020B0604020202020204" pitchFamily="34" charset="0"/>
              </a:rPr>
              <a:t>Le saviez-vous ?</a:t>
            </a: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r>
              <a:rPr lang="fr-CA" altLang="fr-FR" sz="1200" dirty="0">
                <a:solidFill>
                  <a:srgbClr val="C00000"/>
                </a:solidFill>
                <a:latin typeface="Arial" panose="020B0604020202020204" pitchFamily="34" charset="0"/>
                <a:cs typeface="Arial" panose="020B0604020202020204" pitchFamily="34" charset="0"/>
              </a:rPr>
              <a:t>La part de bruit publicitaire «Share of </a:t>
            </a:r>
            <a:r>
              <a:rPr lang="fr-CA" altLang="fr-FR" sz="1200" b="1" dirty="0">
                <a:solidFill>
                  <a:srgbClr val="C00000"/>
                </a:solidFill>
                <a:latin typeface="Arial" panose="020B0604020202020204" pitchFamily="34" charset="0"/>
                <a:cs typeface="Arial" panose="020B0604020202020204" pitchFamily="34" charset="0"/>
              </a:rPr>
              <a:t>Voice</a:t>
            </a:r>
            <a:r>
              <a:rPr lang="fr-CA" altLang="fr-FR" sz="1200" dirty="0">
                <a:solidFill>
                  <a:srgbClr val="C00000"/>
                </a:solidFill>
                <a:latin typeface="Arial" panose="020B0604020202020204" pitchFamily="34" charset="0"/>
                <a:cs typeface="Arial" panose="020B0604020202020204" pitchFamily="34" charset="0"/>
              </a:rPr>
              <a:t>» représente l’ensemble des investissements médias d’un annonceur et la part de bruit publicitaire «Share of </a:t>
            </a:r>
            <a:r>
              <a:rPr lang="fr-CA" altLang="fr-FR" sz="1200" b="1" dirty="0">
                <a:solidFill>
                  <a:srgbClr val="C00000"/>
                </a:solidFill>
                <a:latin typeface="Arial" panose="020B0604020202020204" pitchFamily="34" charset="0"/>
                <a:cs typeface="Arial" panose="020B0604020202020204" pitchFamily="34" charset="0"/>
              </a:rPr>
              <a:t>Noise</a:t>
            </a:r>
            <a:r>
              <a:rPr lang="fr-CA" altLang="fr-FR" sz="1200" dirty="0">
                <a:solidFill>
                  <a:srgbClr val="C00000"/>
                </a:solidFill>
                <a:latin typeface="Arial" panose="020B0604020202020204" pitchFamily="34" charset="0"/>
                <a:cs typeface="Arial" panose="020B0604020202020204" pitchFamily="34" charset="0"/>
              </a:rPr>
              <a:t>» représente l’importance de la présence «perçue» par les consommateurs d’un annonceur.</a:t>
            </a:r>
          </a:p>
          <a:p>
            <a:pPr algn="ctr"/>
            <a:endParaRPr lang="fr-CA" sz="12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ZoneTexte 11"/>
          <p:cNvSpPr txBox="1"/>
          <p:nvPr/>
        </p:nvSpPr>
        <p:spPr>
          <a:xfrm>
            <a:off x="2785200" y="636812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Données du client et du marché.</a:t>
            </a:r>
          </a:p>
        </p:txBody>
      </p:sp>
      <p:sp>
        <p:nvSpPr>
          <p:cNvPr id="3" name="Rectangle à coins arrondis 2"/>
          <p:cNvSpPr/>
          <p:nvPr/>
        </p:nvSpPr>
        <p:spPr>
          <a:xfrm>
            <a:off x="5225139" y="2693500"/>
            <a:ext cx="4305892" cy="43923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Notoriété</a:t>
            </a:r>
          </a:p>
          <a:p>
            <a:pPr algn="ctr"/>
            <a:r>
              <a:rPr lang="fr-CA" sz="1200" b="1" dirty="0">
                <a:solidFill>
                  <a:schemeClr val="tx1"/>
                </a:solidFill>
                <a:latin typeface="Arial" panose="020B0604020202020204" pitchFamily="34" charset="0"/>
                <a:cs typeface="Arial" panose="020B0604020202020204" pitchFamily="34" charset="0"/>
              </a:rPr>
              <a:t>(spontanée et assistée)</a:t>
            </a:r>
          </a:p>
        </p:txBody>
      </p:sp>
      <p:sp>
        <p:nvSpPr>
          <p:cNvPr id="13" name="Rectangle à coins arrondis 12"/>
          <p:cNvSpPr/>
          <p:nvPr/>
        </p:nvSpPr>
        <p:spPr>
          <a:xfrm>
            <a:off x="4775109" y="2106866"/>
            <a:ext cx="5210129" cy="43923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Part de bruit publicitaire</a:t>
            </a:r>
          </a:p>
          <a:p>
            <a:pPr algn="ctr"/>
            <a:r>
              <a:rPr lang="fr-CA" sz="1200" b="1" dirty="0">
                <a:solidFill>
                  <a:schemeClr val="tx1"/>
                </a:solidFill>
                <a:latin typeface="Arial" panose="020B0604020202020204" pitchFamily="34" charset="0"/>
                <a:cs typeface="Arial" panose="020B0604020202020204" pitchFamily="34" charset="0"/>
              </a:rPr>
              <a:t>SOV*</a:t>
            </a:r>
          </a:p>
        </p:txBody>
      </p:sp>
      <p:sp>
        <p:nvSpPr>
          <p:cNvPr id="15" name="Rectangle à coins arrondis 14"/>
          <p:cNvSpPr/>
          <p:nvPr/>
        </p:nvSpPr>
        <p:spPr>
          <a:xfrm>
            <a:off x="5600879" y="3296836"/>
            <a:ext cx="3558588" cy="43923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Arial" panose="020B0604020202020204" pitchFamily="34" charset="0"/>
                <a:cs typeface="Arial" panose="020B0604020202020204" pitchFamily="34" charset="0"/>
              </a:rPr>
              <a:t>Reconnaissance des</a:t>
            </a:r>
          </a:p>
          <a:p>
            <a:pPr algn="ctr"/>
            <a:r>
              <a:rPr lang="fr-CA" sz="1200" b="1" dirty="0">
                <a:solidFill>
                  <a:schemeClr val="tx1"/>
                </a:solidFill>
                <a:latin typeface="Arial" panose="020B0604020202020204" pitchFamily="34" charset="0"/>
                <a:cs typeface="Arial" panose="020B0604020202020204" pitchFamily="34" charset="0"/>
              </a:rPr>
              <a:t>attributs, avantages et bénéfices</a:t>
            </a:r>
          </a:p>
        </p:txBody>
      </p:sp>
      <p:sp>
        <p:nvSpPr>
          <p:cNvPr id="16" name="Rectangle à coins arrondis 15"/>
          <p:cNvSpPr/>
          <p:nvPr/>
        </p:nvSpPr>
        <p:spPr>
          <a:xfrm>
            <a:off x="5911770" y="3900172"/>
            <a:ext cx="2940982" cy="439235"/>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bg1"/>
                </a:solidFill>
                <a:latin typeface="Arial" panose="020B0604020202020204" pitchFamily="34" charset="0"/>
                <a:cs typeface="Arial" panose="020B0604020202020204" pitchFamily="34" charset="0"/>
              </a:rPr>
              <a:t>Association du message</a:t>
            </a:r>
          </a:p>
          <a:p>
            <a:pPr algn="ctr"/>
            <a:r>
              <a:rPr lang="fr-CA" sz="1200" b="1" dirty="0">
                <a:solidFill>
                  <a:schemeClr val="bg1"/>
                </a:solidFill>
                <a:latin typeface="Arial" panose="020B0604020202020204" pitchFamily="34" charset="0"/>
                <a:cs typeface="Arial" panose="020B0604020202020204" pitchFamily="34" charset="0"/>
              </a:rPr>
              <a:t>à l’annonceur</a:t>
            </a:r>
          </a:p>
        </p:txBody>
      </p:sp>
      <p:sp>
        <p:nvSpPr>
          <p:cNvPr id="17" name="Rectangle à coins arrondis 16"/>
          <p:cNvSpPr/>
          <p:nvPr/>
        </p:nvSpPr>
        <p:spPr>
          <a:xfrm>
            <a:off x="6169067" y="4490982"/>
            <a:ext cx="2430564" cy="439235"/>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bg1"/>
                </a:solidFill>
                <a:latin typeface="Arial" panose="020B0604020202020204" pitchFamily="34" charset="0"/>
                <a:cs typeface="Arial" panose="020B0604020202020204" pitchFamily="34" charset="0"/>
              </a:rPr>
              <a:t>Considération</a:t>
            </a:r>
          </a:p>
        </p:txBody>
      </p:sp>
      <p:sp>
        <p:nvSpPr>
          <p:cNvPr id="18" name="Rectangle à coins arrondis 17"/>
          <p:cNvSpPr/>
          <p:nvPr/>
        </p:nvSpPr>
        <p:spPr>
          <a:xfrm>
            <a:off x="6382072" y="5069266"/>
            <a:ext cx="2008731" cy="439235"/>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bg1"/>
                </a:solidFill>
                <a:latin typeface="Arial" panose="020B0604020202020204" pitchFamily="34" charset="0"/>
                <a:cs typeface="Arial" panose="020B0604020202020204" pitchFamily="34" charset="0"/>
              </a:rPr>
              <a:t>Intention d’achat</a:t>
            </a:r>
          </a:p>
        </p:txBody>
      </p:sp>
      <p:sp>
        <p:nvSpPr>
          <p:cNvPr id="20" name="Rectangle à coins arrondis 19"/>
          <p:cNvSpPr/>
          <p:nvPr/>
        </p:nvSpPr>
        <p:spPr>
          <a:xfrm>
            <a:off x="6633931" y="5672602"/>
            <a:ext cx="1509189" cy="43923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bg1"/>
                </a:solidFill>
                <a:latin typeface="Arial" panose="020B0604020202020204" pitchFamily="34" charset="0"/>
                <a:cs typeface="Arial" panose="020B0604020202020204" pitchFamily="34" charset="0"/>
              </a:rPr>
              <a:t>Vente</a:t>
            </a:r>
          </a:p>
        </p:txBody>
      </p:sp>
      <p:sp>
        <p:nvSpPr>
          <p:cNvPr id="5" name="Flèche vers le bas 4"/>
          <p:cNvSpPr/>
          <p:nvPr/>
        </p:nvSpPr>
        <p:spPr>
          <a:xfrm>
            <a:off x="3865685" y="2106866"/>
            <a:ext cx="255376" cy="4019595"/>
          </a:xfrm>
          <a:prstGeom prst="down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p:cNvSpPr txBox="1"/>
          <p:nvPr/>
        </p:nvSpPr>
        <p:spPr>
          <a:xfrm>
            <a:off x="3615914" y="2179530"/>
            <a:ext cx="742511" cy="307777"/>
          </a:xfrm>
          <a:prstGeom prst="rect">
            <a:avLst/>
          </a:prstGeom>
          <a:solidFill>
            <a:schemeClr val="bg1"/>
          </a:solidFill>
        </p:spPr>
        <p:txBody>
          <a:bodyPr wrap="none" rtlCol="0">
            <a:spAutoFit/>
          </a:bodyPr>
          <a:lstStyle/>
          <a:p>
            <a:pPr algn="ctr"/>
            <a:r>
              <a:rPr lang="fr-CA" sz="1400" b="1" dirty="0">
                <a:latin typeface="Arial" panose="020B0604020202020204" pitchFamily="34" charset="0"/>
                <a:cs typeface="Arial" panose="020B0604020202020204" pitchFamily="34" charset="0"/>
              </a:rPr>
              <a:t>Portée</a:t>
            </a:r>
          </a:p>
        </p:txBody>
      </p:sp>
      <p:sp>
        <p:nvSpPr>
          <p:cNvPr id="21" name="ZoneTexte 20"/>
          <p:cNvSpPr txBox="1"/>
          <p:nvPr/>
        </p:nvSpPr>
        <p:spPr>
          <a:xfrm>
            <a:off x="3384768" y="3446744"/>
            <a:ext cx="1208984" cy="738664"/>
          </a:xfrm>
          <a:prstGeom prst="rect">
            <a:avLst/>
          </a:prstGeom>
          <a:solidFill>
            <a:schemeClr val="bg1"/>
          </a:solidFill>
        </p:spPr>
        <p:txBody>
          <a:bodyPr wrap="none" rtlCol="0">
            <a:spAutoFit/>
          </a:bodyPr>
          <a:lstStyle/>
          <a:p>
            <a:pPr algn="ctr"/>
            <a:r>
              <a:rPr lang="fr-CA" sz="1400" b="1" dirty="0">
                <a:latin typeface="Arial" panose="020B0604020202020204" pitchFamily="34" charset="0"/>
                <a:cs typeface="Arial" panose="020B0604020202020204" pitchFamily="34" charset="0"/>
              </a:rPr>
              <a:t>Perceptions</a:t>
            </a:r>
          </a:p>
          <a:p>
            <a:pPr algn="ctr"/>
            <a:r>
              <a:rPr lang="fr-CA" sz="1400" b="1" dirty="0">
                <a:latin typeface="Arial" panose="020B0604020202020204" pitchFamily="34" charset="0"/>
                <a:cs typeface="Arial" panose="020B0604020202020204" pitchFamily="34" charset="0"/>
              </a:rPr>
              <a:t>et</a:t>
            </a:r>
          </a:p>
          <a:p>
            <a:pPr algn="ctr"/>
            <a:r>
              <a:rPr lang="fr-CA" sz="1400" b="1" dirty="0">
                <a:latin typeface="Arial" panose="020B0604020202020204" pitchFamily="34" charset="0"/>
                <a:cs typeface="Arial" panose="020B0604020202020204" pitchFamily="34" charset="0"/>
              </a:rPr>
              <a:t>Attitudes</a:t>
            </a:r>
          </a:p>
        </p:txBody>
      </p:sp>
      <p:sp>
        <p:nvSpPr>
          <p:cNvPr id="22" name="ZoneTexte 21"/>
          <p:cNvSpPr txBox="1"/>
          <p:nvPr/>
        </p:nvSpPr>
        <p:spPr>
          <a:xfrm>
            <a:off x="3261823" y="5152368"/>
            <a:ext cx="1459054" cy="307777"/>
          </a:xfrm>
          <a:prstGeom prst="rect">
            <a:avLst/>
          </a:prstGeom>
          <a:solidFill>
            <a:schemeClr val="bg1"/>
          </a:solidFill>
        </p:spPr>
        <p:txBody>
          <a:bodyPr wrap="none" rtlCol="0">
            <a:spAutoFit/>
          </a:bodyPr>
          <a:lstStyle/>
          <a:p>
            <a:pPr algn="ctr"/>
            <a:r>
              <a:rPr lang="fr-CA" sz="1400" b="1" dirty="0">
                <a:latin typeface="Arial" panose="020B0604020202020204" pitchFamily="34" charset="0"/>
                <a:cs typeface="Arial" panose="020B0604020202020204" pitchFamily="34" charset="0"/>
              </a:rPr>
              <a:t>Comportement</a:t>
            </a:r>
          </a:p>
        </p:txBody>
      </p:sp>
      <p:sp>
        <p:nvSpPr>
          <p:cNvPr id="23" name="Rectangle 2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050864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56</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AXE DE COMMUNICATION</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24646227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800" b="1" dirty="0">
                <a:latin typeface="Arial" panose="020B0604020202020204" pitchFamily="34" charset="0"/>
                <a:cs typeface="Arial" panose="020B0604020202020204" pitchFamily="34" charset="0"/>
              </a:rPr>
              <a:t>AXE DE </a:t>
            </a:r>
          </a:p>
          <a:p>
            <a:pPr marL="0" indent="0">
              <a:buFont typeface="Arial" panose="020B0604020202020204" pitchFamily="34" charset="0"/>
              <a:buNone/>
            </a:pPr>
            <a:r>
              <a:rPr lang="fr-CA" sz="1800" b="1" dirty="0">
                <a:latin typeface="Arial" panose="020B0604020202020204" pitchFamily="34" charset="0"/>
                <a:cs typeface="Arial" panose="020B0604020202020204" pitchFamily="34" charset="0"/>
              </a:rPr>
              <a:t>COMMUNICATION</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57</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fontScale="92500" lnSpcReduction="10000"/>
          </a:bodyPr>
          <a:lstStyle/>
          <a:p>
            <a:pPr marL="609600" indent="-609600">
              <a:buNone/>
            </a:pPr>
            <a:endParaRPr lang="fr-CA" altLang="fr-FR" sz="1800" b="1" i="1" dirty="0">
              <a:latin typeface="Arial" panose="020B0604020202020204" pitchFamily="34" charset="0"/>
              <a:cs typeface="Arial" panose="020B0604020202020204" pitchFamily="34" charset="0"/>
            </a:endParaRPr>
          </a:p>
          <a:p>
            <a:pPr marL="0" indent="0">
              <a:buNone/>
            </a:pPr>
            <a:r>
              <a:rPr lang="fr-CA" altLang="fr-FR" sz="1800" b="1" i="1" dirty="0">
                <a:latin typeface="Arial" panose="020B0604020202020204" pitchFamily="34" charset="0"/>
                <a:cs typeface="Arial" panose="020B0604020202020204" pitchFamily="34" charset="0"/>
              </a:rPr>
              <a:t>L’</a:t>
            </a:r>
            <a:r>
              <a:rPr lang="fr-CA" altLang="fr-FR" sz="1800" b="1" i="1" dirty="0">
                <a:solidFill>
                  <a:srgbClr val="C00000"/>
                </a:solidFill>
                <a:latin typeface="Arial" panose="020B0604020202020204" pitchFamily="34" charset="0"/>
                <a:cs typeface="Arial" panose="020B0604020202020204" pitchFamily="34" charset="0"/>
              </a:rPr>
              <a:t>axe</a:t>
            </a:r>
            <a:r>
              <a:rPr lang="fr-CA" altLang="fr-FR" sz="1800" b="1" i="1" dirty="0">
                <a:latin typeface="Arial" panose="020B0604020202020204" pitchFamily="34" charset="0"/>
                <a:cs typeface="Arial" panose="020B0604020202020204" pitchFamily="34" charset="0"/>
              </a:rPr>
              <a:t>, </a:t>
            </a:r>
          </a:p>
          <a:p>
            <a:pPr marL="0" indent="0">
              <a:buNone/>
            </a:pPr>
            <a:r>
              <a:rPr lang="fr-CA" altLang="fr-FR" sz="1800" dirty="0">
                <a:latin typeface="Arial" panose="020B0604020202020204" pitchFamily="34" charset="0"/>
                <a:cs typeface="Arial" panose="020B0604020202020204" pitchFamily="34" charset="0"/>
              </a:rPr>
              <a:t>C’est l’orientation de la campagne, le message principal à véhiculer ; il se formule en un mot une phrase tout au plus. </a:t>
            </a:r>
          </a:p>
          <a:p>
            <a:pPr marL="0" indent="0">
              <a:buNone/>
            </a:pPr>
            <a:endParaRPr lang="fr-CA" altLang="fr-FR" sz="1800" b="1" i="1" dirty="0">
              <a:latin typeface="Arial" panose="020B0604020202020204" pitchFamily="34" charset="0"/>
              <a:cs typeface="Arial" panose="020B0604020202020204" pitchFamily="34" charset="0"/>
            </a:endParaRPr>
          </a:p>
          <a:p>
            <a:pPr marL="0" indent="0">
              <a:buNone/>
            </a:pPr>
            <a:r>
              <a:rPr lang="fr-CA" altLang="fr-FR" sz="1800" b="1" i="1" dirty="0">
                <a:latin typeface="Arial" panose="020B0604020202020204" pitchFamily="34" charset="0"/>
                <a:cs typeface="Arial" panose="020B0604020202020204" pitchFamily="34" charset="0"/>
              </a:rPr>
              <a:t>Le </a:t>
            </a:r>
            <a:r>
              <a:rPr lang="fr-CA" altLang="fr-FR" sz="1800" b="1" i="1" dirty="0">
                <a:solidFill>
                  <a:srgbClr val="C00000"/>
                </a:solidFill>
                <a:latin typeface="Arial" panose="020B0604020202020204" pitchFamily="34" charset="0"/>
                <a:cs typeface="Arial" panose="020B0604020202020204" pitchFamily="34" charset="0"/>
              </a:rPr>
              <a:t>slogan ou signature de marque</a:t>
            </a:r>
            <a:r>
              <a:rPr lang="fr-CA" altLang="fr-FR" sz="1800" b="1" i="1" dirty="0">
                <a:latin typeface="Arial" panose="020B0604020202020204" pitchFamily="34" charset="0"/>
                <a:cs typeface="Arial" panose="020B0604020202020204" pitchFamily="34" charset="0"/>
              </a:rPr>
              <a:t>,</a:t>
            </a:r>
          </a:p>
          <a:p>
            <a:pPr marL="0" indent="0">
              <a:buNone/>
            </a:pPr>
            <a:r>
              <a:rPr lang="fr-CA" altLang="fr-FR" sz="1800" dirty="0">
                <a:latin typeface="Arial" panose="020B0604020202020204" pitchFamily="34" charset="0"/>
                <a:cs typeface="Arial" panose="020B0604020202020204" pitchFamily="34" charset="0"/>
              </a:rPr>
              <a:t>C’est la phrase clef, la phrase coup de poing qui accompagne tous les messages, c’est une formule brève, concise, facile à retenir et qui frappe l’esprit.</a:t>
            </a:r>
          </a:p>
          <a:p>
            <a:pPr marL="0" indent="0">
              <a:buNone/>
            </a:pPr>
            <a:endParaRPr lang="fr-CA" altLang="fr-FR" sz="1800" dirty="0">
              <a:latin typeface="Arial" panose="020B0604020202020204" pitchFamily="34" charset="0"/>
              <a:cs typeface="Arial" panose="020B0604020202020204" pitchFamily="34" charset="0"/>
            </a:endParaRPr>
          </a:p>
          <a:p>
            <a:pPr marL="0" indent="0">
              <a:buNone/>
            </a:pPr>
            <a:r>
              <a:rPr lang="fr-CA" altLang="fr-FR" sz="1800" b="1" i="1" dirty="0">
                <a:latin typeface="Arial" panose="020B0604020202020204" pitchFamily="34" charset="0"/>
                <a:cs typeface="Arial" panose="020B0604020202020204" pitchFamily="34" charset="0"/>
              </a:rPr>
              <a:t>Justification</a:t>
            </a:r>
          </a:p>
          <a:p>
            <a:pPr marL="0" indent="0">
              <a:buNone/>
            </a:pPr>
            <a:endParaRPr lang="fr-CA" altLang="fr-FR" sz="1800" b="1" i="1" dirty="0">
              <a:latin typeface="Arial" panose="020B0604020202020204" pitchFamily="34" charset="0"/>
              <a:cs typeface="Arial" panose="020B0604020202020204" pitchFamily="34" charset="0"/>
            </a:endParaRPr>
          </a:p>
          <a:p>
            <a:pPr marL="0" indent="0">
              <a:buNone/>
            </a:pPr>
            <a:r>
              <a:rPr lang="fr-CA" altLang="fr-FR" sz="1800" dirty="0">
                <a:latin typeface="Arial" panose="020B0604020202020204" pitchFamily="34" charset="0"/>
                <a:cs typeface="Arial" panose="020B0604020202020204" pitchFamily="34" charset="0"/>
              </a:rPr>
              <a:t>Chacun des mots utilisés « Axe et slogan » doivent être justifiés. Pourquoi avoir choisi ces mots ?</a:t>
            </a:r>
          </a:p>
          <a:p>
            <a:pPr marL="0" indent="0"/>
            <a:endParaRPr lang="fr-CA" altLang="fr-FR" sz="1800" dirty="0">
              <a:solidFill>
                <a:schemeClr val="accent2"/>
              </a:solidFill>
              <a:latin typeface="Arial" panose="020B0604020202020204" pitchFamily="34" charset="0"/>
              <a:cs typeface="Arial" panose="020B0604020202020204" pitchFamily="34" charset="0"/>
            </a:endParaRPr>
          </a:p>
          <a:p>
            <a:pPr marL="0" indent="0">
              <a:buNone/>
            </a:pPr>
            <a:r>
              <a:rPr lang="fr-CA" altLang="fr-FR" sz="1800" b="1" i="1" dirty="0">
                <a:solidFill>
                  <a:schemeClr val="accent2"/>
                </a:solidFill>
                <a:latin typeface="Arial" panose="020B0604020202020204" pitchFamily="34" charset="0"/>
                <a:cs typeface="Arial" panose="020B0604020202020204" pitchFamily="34" charset="0"/>
              </a:rPr>
              <a:t>Exemple</a:t>
            </a:r>
          </a:p>
          <a:p>
            <a:pPr marL="0" indent="0">
              <a:buNone/>
            </a:pPr>
            <a:endParaRPr lang="fr-CA" altLang="fr-FR" sz="1800" i="1" dirty="0">
              <a:solidFill>
                <a:schemeClr val="accent2"/>
              </a:solidFill>
              <a:latin typeface="Arial" panose="020B0604020202020204" pitchFamily="34" charset="0"/>
              <a:cs typeface="Arial" panose="020B0604020202020204" pitchFamily="34" charset="0"/>
            </a:endParaRPr>
          </a:p>
          <a:p>
            <a:pPr marL="0" indent="0">
              <a:buNone/>
            </a:pPr>
            <a:r>
              <a:rPr lang="fr-CA" altLang="fr-FR" sz="1800" i="1" dirty="0">
                <a:solidFill>
                  <a:schemeClr val="accent2"/>
                </a:solidFill>
                <a:latin typeface="Arial" panose="020B0604020202020204" pitchFamily="34" charset="0"/>
                <a:cs typeface="Arial" panose="020B0604020202020204" pitchFamily="34" charset="0"/>
              </a:rPr>
              <a:t>Axe 	:                      « Où vous voulez quand vous voulez »</a:t>
            </a:r>
          </a:p>
          <a:p>
            <a:pPr marL="0" indent="0">
              <a:buNone/>
            </a:pPr>
            <a:r>
              <a:rPr lang="fr-CA" altLang="fr-FR" sz="1800" i="1" dirty="0">
                <a:solidFill>
                  <a:schemeClr val="accent2"/>
                </a:solidFill>
                <a:latin typeface="Arial" panose="020B0604020202020204" pitchFamily="34" charset="0"/>
                <a:cs typeface="Arial" panose="020B0604020202020204" pitchFamily="34" charset="0"/>
              </a:rPr>
              <a:t>Slogan 	:                             « Milles et milles  possibilités »</a:t>
            </a:r>
            <a:endParaRPr lang="fr-CA" altLang="fr-FR" sz="1800" dirty="0">
              <a:solidFill>
                <a:schemeClr val="accent2"/>
              </a:solidFill>
              <a:latin typeface="Arial" panose="020B0604020202020204" pitchFamily="34" charset="0"/>
              <a:cs typeface="Arial" panose="020B0604020202020204" pitchFamily="34" charset="0"/>
            </a:endParaRPr>
          </a:p>
        </p:txBody>
      </p:sp>
      <p:sp>
        <p:nvSpPr>
          <p:cNvPr id="11" name="ZoneTexte 10"/>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08</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400" y="4639767"/>
            <a:ext cx="1126577" cy="607434"/>
          </a:xfrm>
          <a:prstGeom prst="rect">
            <a:avLst/>
          </a:prstGeom>
        </p:spPr>
      </p:pic>
      <p:sp>
        <p:nvSpPr>
          <p:cNvPr id="16" name="Rectangle 15"/>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7471363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757189" y="2483862"/>
            <a:ext cx="4926349" cy="2400657"/>
          </a:xfrm>
          <a:prstGeom prst="rect">
            <a:avLst/>
          </a:prstGeom>
          <a:noFill/>
        </p:spPr>
        <p:txBody>
          <a:bodyPr wrap="none" rtlCol="0">
            <a:spAutoFit/>
          </a:bodyPr>
          <a:lstStyle/>
          <a:p>
            <a:r>
              <a:rPr lang="fr-CA" sz="15000" b="1" dirty="0">
                <a:solidFill>
                  <a:srgbClr val="F8F8F8"/>
                </a:solidFill>
                <a:latin typeface="Ink Free" panose="03080402000500000000" pitchFamily="66" charset="0"/>
              </a:rPr>
              <a:t>50%*</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58</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9141672"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latin typeface="Arial" panose="020B0604020202020204" pitchFamily="34" charset="0"/>
              <a:cs typeface="Arial" panose="020B0604020202020204" pitchFamily="34" charset="0"/>
            </a:endParaRPr>
          </a:p>
          <a:p>
            <a:pPr algn="l"/>
            <a:r>
              <a:rPr lang="fr-CA" sz="3600" b="1" dirty="0">
                <a:solidFill>
                  <a:schemeClr val="bg1">
                    <a:lumMod val="65000"/>
                  </a:schemeClr>
                </a:solidFill>
                <a:latin typeface="Arial" panose="020B0604020202020204" pitchFamily="34" charset="0"/>
                <a:cs typeface="Arial" panose="020B0604020202020204" pitchFamily="34" charset="0"/>
              </a:rPr>
              <a:t>PLAN D’ACTION</a:t>
            </a:r>
          </a:p>
        </p:txBody>
      </p:sp>
      <p:cxnSp>
        <p:nvCxnSpPr>
          <p:cNvPr id="8" name="Connecteur droit 7"/>
          <p:cNvCxnSpPr/>
          <p:nvPr/>
        </p:nvCxnSpPr>
        <p:spPr>
          <a:xfrm>
            <a:off x="2663261" y="1493420"/>
            <a:ext cx="0" cy="3871161"/>
          </a:xfrm>
          <a:prstGeom prst="line">
            <a:avLst/>
          </a:prstGeom>
          <a:ln w="31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785200" y="6401042"/>
            <a:ext cx="4233415"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 Effort estimé.</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1" name="Image 10"/>
          <p:cNvPicPr>
            <a:picLocks noChangeAspect="1"/>
          </p:cNvPicPr>
          <p:nvPr/>
        </p:nvPicPr>
        <p:blipFill>
          <a:blip r:embed="rId3">
            <a:duotone>
              <a:schemeClr val="bg2">
                <a:shade val="45000"/>
                <a:satMod val="135000"/>
              </a:schemeClr>
              <a:prstClr val="white"/>
            </a:duotone>
          </a:blip>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0981407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59</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MIX DE COMMUNICATION</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925646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NOS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CLIENTS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9" name="Espace réservé du numéro de diapositive 8"/>
          <p:cNvSpPr>
            <a:spLocks noGrp="1"/>
          </p:cNvSpPr>
          <p:nvPr>
            <p:ph type="sldNum" sz="quarter" idx="12"/>
          </p:nvPr>
        </p:nvSpPr>
        <p:spPr/>
        <p:txBody>
          <a:bodyPr/>
          <a:lstStyle/>
          <a:p>
            <a:fld id="{B5081466-AFAF-46B3-8E2C-80A443911235}" type="slidenum">
              <a:rPr lang="fr-CA" smtClean="0"/>
              <a:t>6</a:t>
            </a:fld>
            <a:endParaRPr lang="fr-CA"/>
          </a:p>
        </p:txBody>
      </p:sp>
      <p:cxnSp>
        <p:nvCxnSpPr>
          <p:cNvPr id="6" name="Connecteur droit 5"/>
          <p:cNvCxnSpPr/>
          <p:nvPr/>
        </p:nvCxnSpPr>
        <p:spPr>
          <a:xfrm>
            <a:off x="5952068" y="1001404"/>
            <a:ext cx="33867" cy="469908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9042406" y="1001398"/>
            <a:ext cx="33867" cy="469908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160601" y="2294472"/>
            <a:ext cx="10924830"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3616503" y="4157138"/>
            <a:ext cx="7461805"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a:blip r:embed="rId4"/>
          <a:stretch>
            <a:fillRect/>
          </a:stretch>
        </p:blipFill>
        <p:spPr>
          <a:xfrm>
            <a:off x="388266" y="524026"/>
            <a:ext cx="1572914" cy="596728"/>
          </a:xfrm>
          <a:prstGeom prst="rect">
            <a:avLst/>
          </a:prstGeom>
        </p:spPr>
      </p:pic>
      <p:pic>
        <p:nvPicPr>
          <p:cNvPr id="3" name="Image 2">
            <a:extLst>
              <a:ext uri="{FF2B5EF4-FFF2-40B4-BE49-F238E27FC236}">
                <a16:creationId xmlns:a16="http://schemas.microsoft.com/office/drawing/2014/main" id="{460781F7-74AA-4E42-8FC4-0011E778C86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2" y="1045591"/>
            <a:ext cx="911379" cy="1246491"/>
          </a:xfrm>
          <a:prstGeom prst="rect">
            <a:avLst/>
          </a:prstGeom>
        </p:spPr>
      </p:pic>
      <p:sp>
        <p:nvSpPr>
          <p:cNvPr id="26" name="Rectangle 25"/>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4" name="ZoneTexte 23"/>
          <p:cNvSpPr txBox="1"/>
          <p:nvPr/>
        </p:nvSpPr>
        <p:spPr>
          <a:xfrm>
            <a:off x="4036143" y="1232793"/>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27" name="ZoneTexte 26"/>
          <p:cNvSpPr txBox="1"/>
          <p:nvPr/>
        </p:nvSpPr>
        <p:spPr>
          <a:xfrm>
            <a:off x="6741617" y="1240342"/>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36" name="ZoneTexte 35"/>
          <p:cNvSpPr txBox="1"/>
          <p:nvPr/>
        </p:nvSpPr>
        <p:spPr>
          <a:xfrm>
            <a:off x="9492358" y="1238836"/>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37" name="ZoneTexte 36"/>
          <p:cNvSpPr txBox="1"/>
          <p:nvPr/>
        </p:nvSpPr>
        <p:spPr>
          <a:xfrm>
            <a:off x="4034634" y="2960498"/>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39" name="ZoneTexte 38"/>
          <p:cNvSpPr txBox="1"/>
          <p:nvPr/>
        </p:nvSpPr>
        <p:spPr>
          <a:xfrm>
            <a:off x="6740108" y="2968047"/>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40" name="ZoneTexte 39"/>
          <p:cNvSpPr txBox="1"/>
          <p:nvPr/>
        </p:nvSpPr>
        <p:spPr>
          <a:xfrm>
            <a:off x="9490849" y="2966541"/>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41" name="ZoneTexte 40"/>
          <p:cNvSpPr txBox="1"/>
          <p:nvPr/>
        </p:nvSpPr>
        <p:spPr>
          <a:xfrm>
            <a:off x="4051237" y="4860214"/>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42" name="ZoneTexte 41"/>
          <p:cNvSpPr txBox="1"/>
          <p:nvPr/>
        </p:nvSpPr>
        <p:spPr>
          <a:xfrm>
            <a:off x="6756711" y="4867763"/>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
        <p:nvSpPr>
          <p:cNvPr id="43" name="ZoneTexte 42"/>
          <p:cNvSpPr txBox="1"/>
          <p:nvPr/>
        </p:nvSpPr>
        <p:spPr>
          <a:xfrm>
            <a:off x="9507452" y="4866257"/>
            <a:ext cx="1391728" cy="584775"/>
          </a:xfrm>
          <a:prstGeom prst="rect">
            <a:avLst/>
          </a:prstGeom>
          <a:solidFill>
            <a:schemeClr val="bg1"/>
          </a:solidFill>
        </p:spPr>
        <p:txBody>
          <a:bodyPr wrap="none" rtlCol="0">
            <a:spAutoFit/>
          </a:bodyPr>
          <a:lstStyle/>
          <a:p>
            <a:pPr algn="ctr"/>
            <a:r>
              <a:rPr lang="fr-CA" sz="3200" b="1" dirty="0">
                <a:solidFill>
                  <a:srgbClr val="C00000"/>
                </a:solidFill>
                <a:latin typeface="Arial" panose="020B0604020202020204" pitchFamily="34" charset="0"/>
                <a:cs typeface="Arial" panose="020B0604020202020204" pitchFamily="34" charset="0"/>
              </a:rPr>
              <a:t>LOGO</a:t>
            </a:r>
          </a:p>
        </p:txBody>
      </p:sp>
    </p:spTree>
    <p:extLst>
      <p:ext uri="{BB962C8B-B14F-4D97-AF65-F5344CB8AC3E}">
        <p14:creationId xmlns:p14="http://schemas.microsoft.com/office/powerpoint/2010/main" val="1155577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Gestion des points de contact à travers le parcours client</a:t>
            </a: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1800" b="1" dirty="0">
                <a:latin typeface="Arial" panose="020B0604020202020204" pitchFamily="34" charset="0"/>
                <a:cs typeface="Arial" panose="020B0604020202020204" pitchFamily="34" charset="0"/>
              </a:rPr>
              <a:t>MIX DE COMMUNICATION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60</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10</a:t>
            </a:r>
          </a:p>
        </p:txBody>
      </p:sp>
      <p:sp>
        <p:nvSpPr>
          <p:cNvPr id="7" name="Rectangle 6"/>
          <p:cNvSpPr/>
          <p:nvPr/>
        </p:nvSpPr>
        <p:spPr>
          <a:xfrm>
            <a:off x="2955849" y="2083977"/>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5043372" y="2087516"/>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7127363" y="2087515"/>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9214886" y="2091054"/>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dirty="0">
              <a:solidFill>
                <a:schemeClr val="tx1"/>
              </a:solidFill>
              <a:latin typeface="Arial" panose="020B0604020202020204" pitchFamily="34" charset="0"/>
              <a:cs typeface="Arial" panose="020B0604020202020204" pitchFamily="34" charset="0"/>
            </a:endParaRPr>
          </a:p>
        </p:txBody>
      </p:sp>
      <p:sp>
        <p:nvSpPr>
          <p:cNvPr id="12" name="ZoneTexte 11"/>
          <p:cNvSpPr txBox="1"/>
          <p:nvPr/>
        </p:nvSpPr>
        <p:spPr>
          <a:xfrm>
            <a:off x="3381152" y="1605511"/>
            <a:ext cx="1197764"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Notoriété</a:t>
            </a:r>
          </a:p>
        </p:txBody>
      </p:sp>
      <p:sp>
        <p:nvSpPr>
          <p:cNvPr id="13" name="ZoneTexte 12"/>
          <p:cNvSpPr txBox="1"/>
          <p:nvPr/>
        </p:nvSpPr>
        <p:spPr>
          <a:xfrm>
            <a:off x="5181595" y="1609051"/>
            <a:ext cx="1736373"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Considération</a:t>
            </a:r>
          </a:p>
        </p:txBody>
      </p:sp>
      <p:sp>
        <p:nvSpPr>
          <p:cNvPr id="14" name="ZoneTexte 13"/>
          <p:cNvSpPr txBox="1"/>
          <p:nvPr/>
        </p:nvSpPr>
        <p:spPr>
          <a:xfrm>
            <a:off x="7435711" y="1609052"/>
            <a:ext cx="1454244"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Conversion</a:t>
            </a:r>
          </a:p>
        </p:txBody>
      </p:sp>
      <p:sp>
        <p:nvSpPr>
          <p:cNvPr id="15" name="ZoneTexte 14"/>
          <p:cNvSpPr txBox="1"/>
          <p:nvPr/>
        </p:nvSpPr>
        <p:spPr>
          <a:xfrm>
            <a:off x="9427543" y="1612592"/>
            <a:ext cx="1467068"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Fidélisation</a:t>
            </a:r>
          </a:p>
        </p:txBody>
      </p:sp>
      <p:cxnSp>
        <p:nvCxnSpPr>
          <p:cNvPr id="20" name="Connecteur droit avec flèche 19"/>
          <p:cNvCxnSpPr/>
          <p:nvPr/>
        </p:nvCxnSpPr>
        <p:spPr>
          <a:xfrm>
            <a:off x="3549867" y="5751290"/>
            <a:ext cx="6824759" cy="4834"/>
          </a:xfrm>
          <a:prstGeom prst="straightConnector1">
            <a:avLst/>
          </a:prstGeom>
          <a:ln>
            <a:solidFill>
              <a:schemeClr val="bg1">
                <a:lumMod val="65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42803652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1800" b="1" dirty="0">
                <a:latin typeface="Arial" panose="020B0604020202020204" pitchFamily="34" charset="0"/>
                <a:cs typeface="Arial" panose="020B0604020202020204" pitchFamily="34" charset="0"/>
              </a:rPr>
              <a:t>MIX DE COMMUNICATION</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61</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562672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Moyen d’action #1</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Borne interactive</a:t>
            </a:r>
          </a:p>
          <a:p>
            <a:pPr>
              <a:lnSpc>
                <a:spcPct val="100000"/>
              </a:lnSpc>
              <a:buFont typeface="Wingdings" panose="05000000000000000000" pitchFamily="2" charset="2"/>
              <a:buChar char="§"/>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Puisque que notre jeune clientèle est très mobile, nous recommandons d’aller à leur rencontre là où ils se trouvent.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Nous réaliserons 4 bornes interactives proposant une expérience interactive en offrant…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Ces bornes seront placées dans les centres commerciaux suivants … afin de rejoindre notre cible.</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Coût de l’opération : $$ $$$</a:t>
            </a: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10</a:t>
            </a:r>
          </a:p>
        </p:txBody>
      </p:sp>
      <p:pic>
        <p:nvPicPr>
          <p:cNvPr id="7" name="Image 6"/>
          <p:cNvPicPr>
            <a:picLocks noChangeAspect="1"/>
          </p:cNvPicPr>
          <p:nvPr/>
        </p:nvPicPr>
        <p:blipFill>
          <a:blip r:embed="rId4"/>
          <a:stretch>
            <a:fillRect/>
          </a:stretch>
        </p:blipFill>
        <p:spPr>
          <a:xfrm>
            <a:off x="5186092" y="357422"/>
            <a:ext cx="5417060" cy="665964"/>
          </a:xfrm>
          <a:prstGeom prst="rect">
            <a:avLst/>
          </a:prstGeom>
        </p:spPr>
      </p:pic>
      <p:sp>
        <p:nvSpPr>
          <p:cNvPr id="13" name="Ellipse 12"/>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Organigramme : Opération manuelle 13"/>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b="1" dirty="0">
              <a:solidFill>
                <a:srgbClr val="C00000"/>
              </a:solidFill>
              <a:latin typeface="Arial" panose="020B0604020202020204" pitchFamily="34" charset="0"/>
              <a:cs typeface="Arial" panose="020B0604020202020204" pitchFamily="34" charset="0"/>
            </a:endParaRPr>
          </a:p>
          <a:p>
            <a:pPr algn="ctr"/>
            <a:r>
              <a:rPr lang="fr-CA" sz="1600" b="1" dirty="0">
                <a:solidFill>
                  <a:srgbClr val="C00000"/>
                </a:solidFill>
                <a:latin typeface="Arial" panose="020B0604020202020204" pitchFamily="34" charset="0"/>
                <a:cs typeface="Arial" panose="020B0604020202020204" pitchFamily="34" charset="0"/>
              </a:rPr>
              <a:t>IMPORTANT</a:t>
            </a:r>
          </a:p>
          <a:p>
            <a:pPr algn="ctr"/>
            <a:endParaRPr lang="fr-CA" sz="1600" b="1" dirty="0">
              <a:solidFill>
                <a:srgbClr val="C00000"/>
              </a:solidFill>
              <a:latin typeface="Arial" panose="020B0604020202020204" pitchFamily="34" charset="0"/>
              <a:cs typeface="Arial" panose="020B0604020202020204" pitchFamily="34" charset="0"/>
            </a:endParaRPr>
          </a:p>
          <a:p>
            <a:pPr algn="ctr" fontAlgn="base"/>
            <a:r>
              <a:rPr lang="fr-CA" sz="1600" dirty="0">
                <a:solidFill>
                  <a:srgbClr val="C00000"/>
                </a:solidFill>
                <a:latin typeface="Arial" panose="020B0604020202020204" pitchFamily="34" charset="0"/>
                <a:cs typeface="Arial" panose="020B0604020202020204" pitchFamily="34" charset="0"/>
              </a:rPr>
              <a:t>Vous devez répondre à l’ensemble de ces questions. </a:t>
            </a:r>
          </a:p>
          <a:p>
            <a:pPr algn="ctr" fontAlgn="base"/>
            <a:endParaRPr lang="fr-CA" sz="1600" dirty="0">
              <a:solidFill>
                <a:srgbClr val="C00000"/>
              </a:solidFill>
              <a:latin typeface="Arial" panose="020B0604020202020204" pitchFamily="34" charset="0"/>
              <a:cs typeface="Arial" panose="020B0604020202020204" pitchFamily="34" charset="0"/>
            </a:endParaRPr>
          </a:p>
          <a:p>
            <a:pPr algn="ctr" fontAlgn="base"/>
            <a:r>
              <a:rPr lang="fr-CA" sz="1600" dirty="0">
                <a:solidFill>
                  <a:srgbClr val="C00000"/>
                </a:solidFill>
                <a:latin typeface="Arial" panose="020B0604020202020204" pitchFamily="34" charset="0"/>
                <a:cs typeface="Arial" panose="020B0604020202020204" pitchFamily="34" charset="0"/>
              </a:rPr>
              <a:t>Assurez-vous de donner le plus de précisions possible.</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r>
              <a:rPr lang="fr-CA" sz="1400" b="1" dirty="0">
                <a:solidFill>
                  <a:srgbClr val="C00000"/>
                </a:solidFill>
                <a:latin typeface="Arial" panose="020B0604020202020204" pitchFamily="34" charset="0"/>
                <a:cs typeface="Arial" panose="020B0604020202020204" pitchFamily="34" charset="0"/>
              </a:rPr>
              <a:t> </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5"/>
          <a:stretch>
            <a:fillRect/>
          </a:stretch>
        </p:blipFill>
        <p:spPr>
          <a:xfrm rot="12605466">
            <a:off x="10344601" y="716002"/>
            <a:ext cx="1295257" cy="1164277"/>
          </a:xfrm>
          <a:prstGeom prst="rect">
            <a:avLst/>
          </a:prstGeom>
        </p:spPr>
      </p:pic>
      <p:sp>
        <p:nvSpPr>
          <p:cNvPr id="17" name="ZoneTexte 16"/>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pic>
        <p:nvPicPr>
          <p:cNvPr id="8" name="Image 7">
            <a:extLst>
              <a:ext uri="{FF2B5EF4-FFF2-40B4-BE49-F238E27FC236}">
                <a16:creationId xmlns:a16="http://schemas.microsoft.com/office/drawing/2014/main" id="{2D1543E5-C440-4095-B1A8-7EDA2C1A6E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7947" y="3605002"/>
            <a:ext cx="1148223" cy="2397351"/>
          </a:xfrm>
          <a:prstGeom prst="rect">
            <a:avLst/>
          </a:prstGeom>
        </p:spPr>
      </p:pic>
      <p:sp>
        <p:nvSpPr>
          <p:cNvPr id="16" name="Rectangle 15"/>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4138420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62</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562672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Moyen d’action #2</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Promotion au lieu de vente (PLV)</a:t>
            </a:r>
          </a:p>
          <a:p>
            <a:pPr marL="0" indent="0">
              <a:lnSpc>
                <a:spcPct val="100000"/>
              </a:lnSpc>
              <a:buNone/>
            </a:pPr>
            <a:r>
              <a:rPr lang="fr-CA" altLang="fr-FR" sz="16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Coût de l’opération : $$ $$$</a:t>
            </a: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10</a:t>
            </a:r>
          </a:p>
        </p:txBody>
      </p:sp>
      <p:pic>
        <p:nvPicPr>
          <p:cNvPr id="7" name="Image 6"/>
          <p:cNvPicPr>
            <a:picLocks noChangeAspect="1"/>
          </p:cNvPicPr>
          <p:nvPr/>
        </p:nvPicPr>
        <p:blipFill>
          <a:blip r:embed="rId4"/>
          <a:stretch>
            <a:fillRect/>
          </a:stretch>
        </p:blipFill>
        <p:spPr>
          <a:xfrm>
            <a:off x="5186092" y="357422"/>
            <a:ext cx="5417060" cy="665964"/>
          </a:xfrm>
          <a:prstGeom prst="rect">
            <a:avLst/>
          </a:prstGeom>
        </p:spPr>
      </p:pic>
      <p:sp>
        <p:nvSpPr>
          <p:cNvPr id="14" name="ZoneTexte 13"/>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3" name="Image 12">
            <a:extLst>
              <a:ext uri="{FF2B5EF4-FFF2-40B4-BE49-F238E27FC236}">
                <a16:creationId xmlns:a16="http://schemas.microsoft.com/office/drawing/2014/main" id="{F0B5790F-62AF-415A-B930-3F6791FD1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305" y="4027986"/>
            <a:ext cx="1649811" cy="2070682"/>
          </a:xfrm>
          <a:prstGeom prst="rect">
            <a:avLst/>
          </a:prstGeom>
        </p:spPr>
      </p:pic>
      <p:sp>
        <p:nvSpPr>
          <p:cNvPr id="16" name="ZoneTexte 15"/>
          <p:cNvSpPr txBox="1"/>
          <p:nvPr/>
        </p:nvSpPr>
        <p:spPr>
          <a:xfrm>
            <a:off x="9407358" y="4543022"/>
            <a:ext cx="551754" cy="461665"/>
          </a:xfrm>
          <a:prstGeom prst="rect">
            <a:avLst/>
          </a:prstGeom>
          <a:noFill/>
        </p:spPr>
        <p:txBody>
          <a:bodyPr wrap="none" rtlCol="0">
            <a:spAutoFit/>
          </a:bodyPr>
          <a:lstStyle/>
          <a:p>
            <a:pPr algn="ctr"/>
            <a:r>
              <a:rPr lang="fr-CA" sz="1200" dirty="0">
                <a:solidFill>
                  <a:srgbClr val="FF4B4B"/>
                </a:solidFill>
                <a:latin typeface="Ink Free" panose="03080402000500000000" pitchFamily="66" charset="0"/>
                <a:cs typeface="Arial" panose="020B0604020202020204" pitchFamily="34" charset="0"/>
              </a:rPr>
              <a:t>Visuel</a:t>
            </a:r>
          </a:p>
          <a:p>
            <a:pPr algn="ctr"/>
            <a:r>
              <a:rPr lang="fr-CA" sz="1200" dirty="0">
                <a:solidFill>
                  <a:srgbClr val="FF4B4B"/>
                </a:solidFill>
                <a:latin typeface="Ink Free" panose="03080402000500000000" pitchFamily="66" charset="0"/>
                <a:cs typeface="Arial" panose="020B0604020202020204" pitchFamily="34" charset="0"/>
              </a:rPr>
              <a:t>ici</a:t>
            </a:r>
          </a:p>
        </p:txBody>
      </p:sp>
      <p:sp>
        <p:nvSpPr>
          <p:cNvPr id="17"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1800" b="1" dirty="0">
                <a:latin typeface="Arial" panose="020B0604020202020204" pitchFamily="34" charset="0"/>
                <a:cs typeface="Arial" panose="020B0604020202020204" pitchFamily="34" charset="0"/>
              </a:rPr>
              <a:t>MIX DE COMMUNICATION</a:t>
            </a:r>
          </a:p>
        </p:txBody>
      </p:sp>
    </p:spTree>
    <p:extLst>
      <p:ext uri="{BB962C8B-B14F-4D97-AF65-F5344CB8AC3E}">
        <p14:creationId xmlns:p14="http://schemas.microsoft.com/office/powerpoint/2010/main" val="24504142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63</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562672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Moyen d’action #3</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Titre</a:t>
            </a:r>
          </a:p>
          <a:p>
            <a:pPr marL="0" indent="0">
              <a:lnSpc>
                <a:spcPct val="100000"/>
              </a:lnSpc>
              <a:buNone/>
            </a:pPr>
            <a:r>
              <a:rPr lang="fr-CA" altLang="fr-FR" sz="16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a:p>
            <a:pPr marL="0" indent="0">
              <a:lnSpc>
                <a:spcPct val="100000"/>
              </a:lnSpc>
              <a:buNone/>
            </a:pPr>
            <a:r>
              <a:rPr lang="fr-CA" altLang="fr-FR" sz="1600" dirty="0">
                <a:latin typeface="Arial" panose="020B0604020202020204" pitchFamily="34" charset="0"/>
                <a:cs typeface="Arial" panose="020B0604020202020204" pitchFamily="34" charset="0"/>
              </a:rPr>
              <a:t>Coût de l’opération : $$ $$$</a:t>
            </a: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10</a:t>
            </a:r>
          </a:p>
        </p:txBody>
      </p:sp>
      <p:pic>
        <p:nvPicPr>
          <p:cNvPr id="7" name="Image 6"/>
          <p:cNvPicPr>
            <a:picLocks noChangeAspect="1"/>
          </p:cNvPicPr>
          <p:nvPr/>
        </p:nvPicPr>
        <p:blipFill>
          <a:blip r:embed="rId4"/>
          <a:stretch>
            <a:fillRect/>
          </a:stretch>
        </p:blipFill>
        <p:spPr>
          <a:xfrm>
            <a:off x="5186092" y="357422"/>
            <a:ext cx="5417060" cy="665964"/>
          </a:xfrm>
          <a:prstGeom prst="rect">
            <a:avLst/>
          </a:prstGeom>
        </p:spPr>
      </p:pic>
      <p:sp>
        <p:nvSpPr>
          <p:cNvPr id="14" name="ZoneTexte 13"/>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pic>
        <p:nvPicPr>
          <p:cNvPr id="5" name="Image 4">
            <a:extLst>
              <a:ext uri="{FF2B5EF4-FFF2-40B4-BE49-F238E27FC236}">
                <a16:creationId xmlns:a16="http://schemas.microsoft.com/office/drawing/2014/main" id="{F0B5790F-62AF-415A-B930-3F6791FD1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305" y="4027986"/>
            <a:ext cx="1649811" cy="2070682"/>
          </a:xfrm>
          <a:prstGeom prst="rect">
            <a:avLst/>
          </a:prstGeom>
        </p:spPr>
      </p:pic>
      <p:sp>
        <p:nvSpPr>
          <p:cNvPr id="13" name="ZoneTexte 12"/>
          <p:cNvSpPr txBox="1"/>
          <p:nvPr/>
        </p:nvSpPr>
        <p:spPr>
          <a:xfrm>
            <a:off x="9407358" y="4543022"/>
            <a:ext cx="551754" cy="461665"/>
          </a:xfrm>
          <a:prstGeom prst="rect">
            <a:avLst/>
          </a:prstGeom>
          <a:noFill/>
        </p:spPr>
        <p:txBody>
          <a:bodyPr wrap="none" rtlCol="0">
            <a:spAutoFit/>
          </a:bodyPr>
          <a:lstStyle/>
          <a:p>
            <a:pPr algn="ctr"/>
            <a:r>
              <a:rPr lang="fr-CA" sz="1200" dirty="0">
                <a:solidFill>
                  <a:srgbClr val="FF4B4B"/>
                </a:solidFill>
                <a:latin typeface="Ink Free" panose="03080402000500000000" pitchFamily="66" charset="0"/>
                <a:cs typeface="Arial" panose="020B0604020202020204" pitchFamily="34" charset="0"/>
              </a:rPr>
              <a:t>Visuel</a:t>
            </a:r>
          </a:p>
          <a:p>
            <a:pPr algn="ctr"/>
            <a:r>
              <a:rPr lang="fr-CA" sz="1200" dirty="0">
                <a:solidFill>
                  <a:srgbClr val="FF4B4B"/>
                </a:solidFill>
                <a:latin typeface="Ink Free" panose="03080402000500000000" pitchFamily="66" charset="0"/>
                <a:cs typeface="Arial" panose="020B0604020202020204" pitchFamily="34" charset="0"/>
              </a:rPr>
              <a:t>ici</a:t>
            </a:r>
          </a:p>
        </p:txBody>
      </p:sp>
      <p:sp>
        <p:nvSpPr>
          <p:cNvPr id="17" name="Rectangle 1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6"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1800" b="1" dirty="0">
                <a:latin typeface="Arial" panose="020B0604020202020204" pitchFamily="34" charset="0"/>
                <a:cs typeface="Arial" panose="020B0604020202020204" pitchFamily="34" charset="0"/>
              </a:rPr>
              <a:t>MIX DE COMMUNICATION</a:t>
            </a:r>
          </a:p>
        </p:txBody>
      </p:sp>
    </p:spTree>
    <p:extLst>
      <p:ext uri="{BB962C8B-B14F-4D97-AF65-F5344CB8AC3E}">
        <p14:creationId xmlns:p14="http://schemas.microsoft.com/office/powerpoint/2010/main" val="17142852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64</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CRÉATION</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20653692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D042B06-39F4-436F-B28E-3BB0A87B50F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7647"/>
          <a:stretch/>
        </p:blipFill>
        <p:spPr>
          <a:xfrm>
            <a:off x="5023301" y="-1"/>
            <a:ext cx="7168700" cy="6856169"/>
          </a:xfrm>
          <a:prstGeom prst="rect">
            <a:avLst/>
          </a:prstGeom>
        </p:spPr>
      </p:pic>
      <p:sp>
        <p:nvSpPr>
          <p:cNvPr id="3" name="Espace réservé du contenu 2"/>
          <p:cNvSpPr>
            <a:spLocks noGrp="1"/>
          </p:cNvSpPr>
          <p:nvPr>
            <p:ph idx="1"/>
          </p:nvPr>
        </p:nvSpPr>
        <p:spPr>
          <a:xfrm>
            <a:off x="2749869" y="1831"/>
            <a:ext cx="2273432" cy="6856169"/>
          </a:xfrm>
          <a:solidFill>
            <a:schemeClr val="tx1"/>
          </a:solidFill>
          <a:ln>
            <a:solidFill>
              <a:schemeClr val="bg1">
                <a:lumMod val="65000"/>
              </a:schemeClr>
            </a:solidFill>
          </a:ln>
        </p:spPr>
        <p:txBody>
          <a:bodyPr>
            <a:normAutofit/>
          </a:bodyPr>
          <a:lstStyle/>
          <a:p>
            <a:pPr marL="0" indent="0" algn="ctr">
              <a:lnSpc>
                <a:spcPct val="100000"/>
              </a:lnSpc>
              <a:buNone/>
            </a:pPr>
            <a:endParaRPr lang="fr-CA" sz="1800" b="1" dirty="0">
              <a:solidFill>
                <a:schemeClr val="bg1"/>
              </a:solidFill>
              <a:latin typeface="Arial" panose="020B0604020202020204" pitchFamily="34" charset="0"/>
              <a:cs typeface="Arial" panose="020B0604020202020204" pitchFamily="34" charset="0"/>
            </a:endParaRPr>
          </a:p>
          <a:p>
            <a:pPr marL="0" indent="0" algn="ctr">
              <a:lnSpc>
                <a:spcPct val="100000"/>
              </a:lnSpc>
              <a:buNone/>
            </a:pPr>
            <a:endParaRPr lang="fr-CA" sz="1800" b="1" dirty="0">
              <a:solidFill>
                <a:schemeClr val="bg1"/>
              </a:solidFill>
              <a:latin typeface="Arial" panose="020B0604020202020204" pitchFamily="34" charset="0"/>
              <a:cs typeface="Arial" panose="020B0604020202020204" pitchFamily="34" charset="0"/>
            </a:endParaRPr>
          </a:p>
          <a:p>
            <a:pPr marL="0" indent="0" algn="ctr">
              <a:buNone/>
            </a:pPr>
            <a:r>
              <a:rPr lang="fr-CA" sz="1800" b="1" i="1" dirty="0">
                <a:solidFill>
                  <a:schemeClr val="bg1"/>
                </a:solidFill>
                <a:latin typeface="Arial" panose="020B0604020202020204" pitchFamily="34" charset="0"/>
                <a:cs typeface="Arial" panose="020B0604020202020204" pitchFamily="34" charset="0"/>
              </a:rPr>
              <a:t>Le briefing de création</a:t>
            </a:r>
          </a:p>
          <a:p>
            <a:pPr marL="0" indent="0" algn="ctr">
              <a:buNone/>
            </a:pPr>
            <a:endParaRPr lang="fr-CA" sz="1800" b="1" i="1" dirty="0">
              <a:solidFill>
                <a:schemeClr val="bg1"/>
              </a:solidFill>
              <a:latin typeface="Arial" panose="020B0604020202020204" pitchFamily="34" charset="0"/>
              <a:cs typeface="Arial" panose="020B0604020202020204" pitchFamily="34" charset="0"/>
            </a:endParaRPr>
          </a:p>
          <a:p>
            <a:pPr marL="0" indent="0" algn="ctr">
              <a:buNone/>
            </a:pPr>
            <a:r>
              <a:rPr lang="fr-CA" sz="1800" i="1" dirty="0">
                <a:solidFill>
                  <a:schemeClr val="bg1"/>
                </a:solidFill>
                <a:latin typeface="Arial" panose="020B0604020202020204" pitchFamily="34" charset="0"/>
                <a:cs typeface="Arial" panose="020B0604020202020204" pitchFamily="34" charset="0"/>
              </a:rPr>
              <a:t>Commencer avec un bref rappel de l’ADN de la marque.</a:t>
            </a:r>
          </a:p>
          <a:p>
            <a:pPr marL="0" indent="0" algn="ctr">
              <a:buNone/>
            </a:pPr>
            <a:endParaRPr lang="fr-CA" sz="1800" i="1" dirty="0">
              <a:solidFill>
                <a:schemeClr val="bg1"/>
              </a:solidFill>
              <a:latin typeface="Arial" panose="020B0604020202020204" pitchFamily="34" charset="0"/>
              <a:cs typeface="Arial" panose="020B0604020202020204" pitchFamily="34" charset="0"/>
            </a:endParaRPr>
          </a:p>
          <a:p>
            <a:pPr marL="0" indent="0" algn="ctr">
              <a:buNone/>
            </a:pPr>
            <a:r>
              <a:rPr lang="fr-CA" sz="1800" i="1" dirty="0">
                <a:solidFill>
                  <a:schemeClr val="bg1"/>
                </a:solidFill>
                <a:latin typeface="Arial" panose="020B0604020202020204" pitchFamily="34" charset="0"/>
                <a:cs typeface="Arial" panose="020B0604020202020204" pitchFamily="34" charset="0"/>
              </a:rPr>
              <a:t>Ensuite,</a:t>
            </a:r>
            <a:endParaRPr lang="fr-CA" sz="1800" b="1" dirty="0">
              <a:solidFill>
                <a:schemeClr val="bg1"/>
              </a:solidFill>
              <a:latin typeface="Arial" panose="020B0604020202020204" pitchFamily="34" charset="0"/>
              <a:cs typeface="Arial" panose="020B0604020202020204" pitchFamily="34" charset="0"/>
            </a:endParaRPr>
          </a:p>
          <a:p>
            <a:pPr marL="0" indent="0" algn="ctr">
              <a:buNone/>
            </a:pPr>
            <a:r>
              <a:rPr lang="fr-CA" sz="1800" dirty="0">
                <a:solidFill>
                  <a:schemeClr val="bg1"/>
                </a:solidFill>
                <a:latin typeface="Arial" panose="020B0604020202020204" pitchFamily="34" charset="0"/>
                <a:cs typeface="Arial" panose="020B0604020202020204" pitchFamily="34" charset="0"/>
              </a:rPr>
              <a:t>« Rédiger le </a:t>
            </a:r>
            <a:r>
              <a:rPr lang="fr-CA" sz="1800" i="1" dirty="0">
                <a:solidFill>
                  <a:schemeClr val="bg1"/>
                </a:solidFill>
                <a:latin typeface="Arial" panose="020B0604020202020204" pitchFamily="34" charset="0"/>
                <a:cs typeface="Arial" panose="020B0604020202020204" pitchFamily="34" charset="0"/>
              </a:rPr>
              <a:t>BRIEF</a:t>
            </a:r>
            <a:r>
              <a:rPr lang="fr-CA" sz="1800" dirty="0">
                <a:solidFill>
                  <a:schemeClr val="bg1"/>
                </a:solidFill>
                <a:latin typeface="Arial" panose="020B0604020202020204" pitchFamily="34" charset="0"/>
                <a:cs typeface="Arial" panose="020B0604020202020204" pitchFamily="34" charset="0"/>
              </a:rPr>
              <a:t> en termes simples, du point de vue du consommateur, en étant créatif, en revenant à l’essence même de la stratégie. »</a:t>
            </a:r>
          </a:p>
          <a:p>
            <a:pPr marL="0" indent="0" algn="ctr">
              <a:lnSpc>
                <a:spcPct val="150000"/>
              </a:lnSpc>
              <a:buNone/>
            </a:pPr>
            <a:endParaRPr lang="fr-CA" sz="1600" dirty="0">
              <a:solidFill>
                <a:schemeClr val="bg1"/>
              </a:solidFill>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65</a:t>
            </a:fld>
            <a:endParaRPr lang="fr-CA"/>
          </a:p>
        </p:txBody>
      </p:sp>
      <p:pic>
        <p:nvPicPr>
          <p:cNvPr id="13" name="Image 12"/>
          <p:cNvPicPr>
            <a:picLocks noChangeAspect="1"/>
          </p:cNvPicPr>
          <p:nvPr/>
        </p:nvPicPr>
        <p:blipFill>
          <a:blip r:embed="rId6"/>
          <a:stretch>
            <a:fillRect/>
          </a:stretch>
        </p:blipFill>
        <p:spPr>
          <a:xfrm>
            <a:off x="388266" y="524026"/>
            <a:ext cx="1572914" cy="596728"/>
          </a:xfrm>
          <a:prstGeom prst="rect">
            <a:avLst/>
          </a:prstGeom>
        </p:spPr>
      </p:pic>
      <p:sp>
        <p:nvSpPr>
          <p:cNvPr id="11" name="ZoneTexte 10"/>
          <p:cNvSpPr txBox="1"/>
          <p:nvPr/>
        </p:nvSpPr>
        <p:spPr>
          <a:xfrm>
            <a:off x="10756596" y="349945"/>
            <a:ext cx="672172" cy="646331"/>
          </a:xfrm>
          <a:prstGeom prst="rect">
            <a:avLst/>
          </a:prstGeom>
          <a:noFill/>
        </p:spPr>
        <p:txBody>
          <a:bodyPr wrap="none" rtlCol="0">
            <a:spAutoFit/>
          </a:bodyPr>
          <a:lstStyle/>
          <a:p>
            <a:pPr algn="ctr"/>
            <a:r>
              <a:rPr lang="fr-CA" sz="3600" b="1" dirty="0">
                <a:solidFill>
                  <a:schemeClr val="bg1">
                    <a:lumMod val="65000"/>
                  </a:schemeClr>
                </a:solidFill>
                <a:latin typeface="Arial" panose="020B0604020202020204" pitchFamily="34" charset="0"/>
                <a:cs typeface="Arial" panose="020B0604020202020204" pitchFamily="34" charset="0"/>
              </a:rPr>
              <a:t>11</a:t>
            </a:r>
          </a:p>
        </p:txBody>
      </p:sp>
      <p:sp>
        <p:nvSpPr>
          <p:cNvPr id="10" name="Rectangle 9"/>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4688439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CRÉATION</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66</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L’argumentaire créatif</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Écrire un bon argumentaire de création</a:t>
            </a:r>
          </a:p>
          <a:p>
            <a:pPr marL="0" indent="0" algn="just">
              <a:lnSpc>
                <a:spcPct val="100000"/>
              </a:lnSpc>
              <a:buNone/>
            </a:pPr>
            <a:endParaRPr lang="fr-CA" sz="1600" b="1" dirty="0">
              <a:latin typeface="Arial" panose="020B0604020202020204" pitchFamily="34" charset="0"/>
              <a:cs typeface="Arial" panose="020B0604020202020204" pitchFamily="34" charset="0"/>
            </a:endParaRPr>
          </a:p>
          <a:p>
            <a:pPr marL="0" indent="0" algn="just">
              <a:lnSpc>
                <a:spcPct val="100000"/>
              </a:lnSpc>
              <a:buNone/>
            </a:pPr>
            <a:r>
              <a:rPr lang="fr-CA" sz="1600" dirty="0">
                <a:latin typeface="Arial" panose="020B0604020202020204" pitchFamily="34" charset="0"/>
                <a:ea typeface="Helvetica Neue" panose="02000503000000020004" pitchFamily="2" charset="0"/>
                <a:cs typeface="Arial" panose="020B0604020202020204" pitchFamily="34" charset="0"/>
              </a:rPr>
              <a:t>Un argumentaire est un discours qui démontre que vous savez comment amener un public cible à agir. </a:t>
            </a: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lnSpc>
                <a:spcPct val="100000"/>
              </a:lnSpc>
              <a:buNone/>
            </a:pPr>
            <a:r>
              <a:rPr lang="fr-CA" sz="1600" dirty="0">
                <a:latin typeface="Arial" panose="020B0604020202020204" pitchFamily="34" charset="0"/>
                <a:ea typeface="Helvetica Neue" panose="02000503000000020004" pitchFamily="2" charset="0"/>
                <a:cs typeface="Arial" panose="020B0604020202020204" pitchFamily="34" charset="0"/>
              </a:rPr>
              <a:t>Que vous vouliez persuader les gens d’acheter un produit ou un service, de modifier un comportement ou de changer leur opinion à propos d'un sujet important, les argumentaires servent à convaincre l’annonceur que votre campagne pourra influencer ses groupes cibles efficacement.</a:t>
            </a:r>
          </a:p>
          <a:p>
            <a:pPr marL="0" indent="0" algn="just">
              <a:lnSpc>
                <a:spcPct val="100000"/>
              </a:lnSpc>
              <a:buNone/>
            </a:pPr>
            <a:endParaRPr lang="fr-CA" sz="1600" b="1" dirty="0">
              <a:latin typeface="Arial" panose="020B0604020202020204" pitchFamily="34" charset="0"/>
              <a:cs typeface="Arial" panose="020B0604020202020204" pitchFamily="34" charset="0"/>
            </a:endParaRPr>
          </a:p>
          <a:p>
            <a:pPr marL="0" indent="0" algn="just">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56596"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5" name="ZoneTexte 14"/>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Inspiration : </a:t>
            </a:r>
            <a:r>
              <a:rPr lang="fr-CA" sz="1000" i="1" u="sng" dirty="0">
                <a:solidFill>
                  <a:schemeClr val="bg1">
                    <a:lumMod val="50000"/>
                  </a:schemeClr>
                </a:solidFill>
                <a:latin typeface="Arial" panose="020B0604020202020204" pitchFamily="34" charset="0"/>
                <a:cs typeface="Arial" panose="020B0604020202020204" pitchFamily="34" charset="0"/>
              </a:rPr>
              <a:t>https://fr.wikihow.com/%C3%A9crire-un-argumentaire</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3" name="Rectangle 1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035296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CRÉATION</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67</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L’argumentaire créatif</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Choisissez la bonne approche persuasive</a:t>
            </a:r>
          </a:p>
          <a:p>
            <a:pPr marL="0" indent="0" algn="just">
              <a:buNone/>
            </a:pPr>
            <a:endParaRPr lang="fr-CA" sz="1600" b="1" dirty="0">
              <a:latin typeface="Arial" panose="020B0604020202020204" pitchFamily="34" charset="0"/>
              <a:cs typeface="Arial" panose="020B0604020202020204" pitchFamily="34" charset="0"/>
            </a:endParaRPr>
          </a:p>
          <a:p>
            <a:pPr marL="0" indent="0" algn="just">
              <a:buNone/>
            </a:pPr>
            <a:r>
              <a:rPr lang="fr-CA" sz="1600" dirty="0">
                <a:latin typeface="Arial" panose="020B0604020202020204" pitchFamily="34" charset="0"/>
                <a:ea typeface="Helvetica Neue" panose="02000503000000020004" pitchFamily="2" charset="0"/>
                <a:cs typeface="Arial" panose="020B0604020202020204" pitchFamily="34" charset="0"/>
              </a:rPr>
              <a:t>Selon le sujet abordé et votre public, il existe de nombreuses façons d'essayer de les convaincre d'adopter un produit, un service ou un changement de comportement. Depuis la Grèce antique, les orateurs se sont appuyés sur trois méthodes principales de persuasion.</a:t>
            </a:r>
          </a:p>
          <a:p>
            <a:pPr marL="0" indent="0" algn="just">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algn="just">
              <a:buFont typeface="Wingdings" panose="05000000000000000000" pitchFamily="2" charset="2"/>
              <a:buChar char="§"/>
            </a:pPr>
            <a:r>
              <a:rPr lang="fr-CA" sz="1400" b="1" i="1" dirty="0">
                <a:latin typeface="Arial" panose="020B0604020202020204" pitchFamily="34" charset="0"/>
                <a:ea typeface="Helvetica Neue" panose="02000503000000020004" pitchFamily="2" charset="0"/>
                <a:cs typeface="Arial" panose="020B0604020202020204" pitchFamily="34" charset="0"/>
              </a:rPr>
              <a:t>L'éthos</a:t>
            </a:r>
            <a:r>
              <a:rPr lang="fr-CA" sz="1400" dirty="0">
                <a:latin typeface="Arial" panose="020B0604020202020204" pitchFamily="34" charset="0"/>
                <a:ea typeface="Helvetica Neue" panose="02000503000000020004" pitchFamily="2" charset="0"/>
                <a:cs typeface="Arial" panose="020B0604020202020204" pitchFamily="34" charset="0"/>
              </a:rPr>
              <a:t>. Vous essayez de toucher l'éthique ou la morale de votre public. Par exemple : </a:t>
            </a:r>
            <a:r>
              <a:rPr lang="fr-CA" sz="1400" i="1" dirty="0">
                <a:latin typeface="Arial" panose="020B0604020202020204" pitchFamily="34" charset="0"/>
                <a:ea typeface="Helvetica Neue" panose="02000503000000020004" pitchFamily="2" charset="0"/>
                <a:cs typeface="Arial" panose="020B0604020202020204" pitchFamily="34" charset="0"/>
              </a:rPr>
              <a:t>« Dans un contexte d’urgence climatique, il est de plus en plus important de mieux gérer nos déchets pour sauvegarder les générations futures… sinon c'est immoral ».</a:t>
            </a:r>
          </a:p>
          <a:p>
            <a:pPr algn="just">
              <a:buFont typeface="Wingdings" panose="05000000000000000000" pitchFamily="2" charset="2"/>
              <a:buChar char="§"/>
            </a:pPr>
            <a:r>
              <a:rPr lang="fr-CA" sz="1400" b="1" i="1" dirty="0">
                <a:latin typeface="Arial" panose="020B0604020202020204" pitchFamily="34" charset="0"/>
                <a:ea typeface="Helvetica Neue" panose="02000503000000020004" pitchFamily="2" charset="0"/>
                <a:cs typeface="Arial" panose="020B0604020202020204" pitchFamily="34" charset="0"/>
              </a:rPr>
              <a:t>Le pathos</a:t>
            </a:r>
            <a:r>
              <a:rPr lang="fr-CA" sz="1400" dirty="0">
                <a:latin typeface="Arial" panose="020B0604020202020204" pitchFamily="34" charset="0"/>
                <a:ea typeface="Helvetica Neue" panose="02000503000000020004" pitchFamily="2" charset="0"/>
                <a:cs typeface="Arial" panose="020B0604020202020204" pitchFamily="34" charset="0"/>
              </a:rPr>
              <a:t>. Vous essayez de toucher les émotions de votre public. Par exemple : </a:t>
            </a:r>
            <a:r>
              <a:rPr lang="fr-CA" sz="1400" i="1" dirty="0">
                <a:latin typeface="Arial" panose="020B0604020202020204" pitchFamily="34" charset="0"/>
                <a:ea typeface="Helvetica Neue" panose="02000503000000020004" pitchFamily="2" charset="0"/>
                <a:cs typeface="Arial" panose="020B0604020202020204" pitchFamily="34" charset="0"/>
              </a:rPr>
              <a:t>« Réfléchissez à tout ce que nous envoyons dans les sites d’enfouissement ou dans la nature. Si nous ne gérons pas mieux nos déchets, c’est toute la société qui est menacée »</a:t>
            </a:r>
            <a:r>
              <a:rPr lang="fr-CA" sz="1400" dirty="0">
                <a:latin typeface="Arial" panose="020B0604020202020204" pitchFamily="34" charset="0"/>
                <a:ea typeface="Helvetica Neue" panose="02000503000000020004" pitchFamily="2" charset="0"/>
                <a:cs typeface="Arial" panose="020B0604020202020204" pitchFamily="34" charset="0"/>
              </a:rPr>
              <a:t>.</a:t>
            </a:r>
          </a:p>
          <a:p>
            <a:pPr algn="just">
              <a:buFont typeface="Wingdings" panose="05000000000000000000" pitchFamily="2" charset="2"/>
              <a:buChar char="§"/>
            </a:pPr>
            <a:r>
              <a:rPr lang="fr-CA" sz="1400" b="1" i="1" dirty="0">
                <a:latin typeface="Arial" panose="020B0604020202020204" pitchFamily="34" charset="0"/>
                <a:ea typeface="Helvetica Neue" panose="02000503000000020004" pitchFamily="2" charset="0"/>
                <a:cs typeface="Arial" panose="020B0604020202020204" pitchFamily="34" charset="0"/>
              </a:rPr>
              <a:t>Le logos</a:t>
            </a:r>
            <a:r>
              <a:rPr lang="fr-CA" sz="1400" dirty="0">
                <a:latin typeface="Arial" panose="020B0604020202020204" pitchFamily="34" charset="0"/>
                <a:ea typeface="Helvetica Neue" panose="02000503000000020004" pitchFamily="2" charset="0"/>
                <a:cs typeface="Arial" panose="020B0604020202020204" pitchFamily="34" charset="0"/>
              </a:rPr>
              <a:t>. Vous essayez de toucher la logique ou l'intellect de votre public. Par exemple : </a:t>
            </a:r>
            <a:r>
              <a:rPr lang="fr-CA" sz="1400" i="1" dirty="0">
                <a:latin typeface="Arial" panose="020B0604020202020204" pitchFamily="34" charset="0"/>
                <a:ea typeface="Helvetica Neue" panose="02000503000000020004" pitchFamily="2" charset="0"/>
                <a:cs typeface="Arial" panose="020B0604020202020204" pitchFamily="34" charset="0"/>
              </a:rPr>
              <a:t>« Sachant que les sites d’enfouissement débordent et dégagent du méthane, très nocif pour l’environnement, adoptons de nouveaux comportements simples et faciles à gérer ».</a:t>
            </a:r>
          </a:p>
          <a:p>
            <a:pPr marL="0" indent="0" algn="just">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buNone/>
            </a:pPr>
            <a:r>
              <a:rPr lang="fr-CA" sz="1600" dirty="0">
                <a:latin typeface="Arial" panose="020B0604020202020204" pitchFamily="34" charset="0"/>
                <a:ea typeface="Helvetica Neue" panose="02000503000000020004" pitchFamily="2" charset="0"/>
                <a:cs typeface="Arial" panose="020B0604020202020204" pitchFamily="34" charset="0"/>
              </a:rPr>
              <a:t>Vous pouvez en utiliser une en particulier ou en combiner plusieurs. On connaît également ces trois méthodes sous les appellations </a:t>
            </a:r>
            <a:r>
              <a:rPr lang="fr-CA" sz="1600" dirty="0">
                <a:solidFill>
                  <a:srgbClr val="C00000"/>
                </a:solidFill>
                <a:latin typeface="Arial" panose="020B0604020202020204" pitchFamily="34" charset="0"/>
                <a:ea typeface="Helvetica Neue" panose="02000503000000020004" pitchFamily="2" charset="0"/>
                <a:cs typeface="Arial" panose="020B0604020202020204" pitchFamily="34" charset="0"/>
              </a:rPr>
              <a:t>cognitive, affective et conative</a:t>
            </a:r>
            <a:r>
              <a:rPr lang="fr-CA" sz="1600" dirty="0">
                <a:latin typeface="Arial" panose="020B0604020202020204" pitchFamily="34" charset="0"/>
                <a:ea typeface="Helvetica Neue" panose="02000503000000020004" pitchFamily="2" charset="0"/>
                <a:cs typeface="Arial" panose="020B0604020202020204" pitchFamily="34" charset="0"/>
              </a:rPr>
              <a:t>.</a:t>
            </a:r>
          </a:p>
        </p:txBody>
      </p:sp>
      <p:sp>
        <p:nvSpPr>
          <p:cNvPr id="11" name="ZoneTexte 10"/>
          <p:cNvSpPr txBox="1"/>
          <p:nvPr/>
        </p:nvSpPr>
        <p:spPr>
          <a:xfrm>
            <a:off x="10756596"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5" name="ZoneTexte 14"/>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Inspiration : </a:t>
            </a:r>
            <a:r>
              <a:rPr lang="fr-CA" sz="1000" i="1" u="sng" dirty="0">
                <a:solidFill>
                  <a:schemeClr val="bg1">
                    <a:lumMod val="50000"/>
                  </a:schemeClr>
                </a:solidFill>
                <a:latin typeface="Arial" panose="020B0604020202020204" pitchFamily="34" charset="0"/>
                <a:cs typeface="Arial" panose="020B0604020202020204" pitchFamily="34" charset="0"/>
              </a:rPr>
              <a:t>https://fr.wikihow.com/%C3%A9crire-un-argumentaire</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3" name="Rectangle 1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657931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CRÉATION</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68</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L’argumentaire créatif</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b="1" dirty="0">
                <a:latin typeface="Arial" panose="020B0604020202020204" pitchFamily="34" charset="0"/>
                <a:cs typeface="Arial" panose="020B0604020202020204" pitchFamily="34" charset="0"/>
              </a:rPr>
              <a:t>Concept</a:t>
            </a:r>
          </a:p>
          <a:p>
            <a:pPr marL="0" indent="0">
              <a:lnSpc>
                <a:spcPct val="100000"/>
              </a:lnSpc>
              <a:buNone/>
            </a:pPr>
            <a:r>
              <a:rPr lang="fr-CA" sz="1600" dirty="0">
                <a:latin typeface="Arial" panose="020B0604020202020204" pitchFamily="34" charset="0"/>
                <a:cs typeface="Arial" panose="020B0604020202020204" pitchFamily="34" charset="0"/>
              </a:rPr>
              <a:t>Ne vous laissez pas attraper par la faim. </a:t>
            </a:r>
            <a:r>
              <a:rPr lang="fr-CA" altLang="fr-FR" sz="1600" dirty="0">
                <a:latin typeface="Arial" panose="020B0604020202020204" pitchFamily="34" charset="0"/>
                <a:cs typeface="Arial" panose="020B0604020202020204" pitchFamily="34" charset="0"/>
              </a:rPr>
              <a:t>Exploitation des effets secondaires de la faim à travers les activités sociales de nos cibles</a:t>
            </a:r>
          </a:p>
          <a:p>
            <a:pPr marL="0" indent="0">
              <a:lnSpc>
                <a:spcPct val="100000"/>
              </a:lnSpc>
              <a:buNone/>
            </a:pPr>
            <a:endParaRPr lang="fr-CA" sz="1600" b="1" dirty="0">
              <a:solidFill>
                <a:srgbClr val="F4B8AE"/>
              </a:solidFill>
              <a:latin typeface="Arial" panose="020B0604020202020204" pitchFamily="34" charset="0"/>
              <a:cs typeface="Arial" panose="020B0604020202020204" pitchFamily="34" charset="0"/>
            </a:endParaRPr>
          </a:p>
          <a:p>
            <a:pPr>
              <a:lnSpc>
                <a:spcPct val="80000"/>
              </a:lnSpc>
              <a:buNone/>
            </a:pPr>
            <a:r>
              <a:rPr lang="fr-CA" altLang="fr-FR" sz="1600" b="1" dirty="0">
                <a:latin typeface="Arial" panose="020B0604020202020204" pitchFamily="34" charset="0"/>
                <a:cs typeface="Arial" panose="020B0604020202020204" pitchFamily="34" charset="0"/>
              </a:rPr>
              <a:t>1ère exécution : « </a:t>
            </a:r>
            <a:r>
              <a:rPr lang="fr-CA" altLang="fr-FR" sz="1600" dirty="0" err="1">
                <a:latin typeface="Arial" panose="020B0604020202020204" pitchFamily="34" charset="0"/>
                <a:cs typeface="Arial" panose="020B0604020202020204" pitchFamily="34" charset="0"/>
              </a:rPr>
              <a:t>Backstage</a:t>
            </a:r>
            <a:r>
              <a:rPr lang="fr-CA" altLang="fr-FR" sz="1600" dirty="0">
                <a:latin typeface="Arial" panose="020B0604020202020204" pitchFamily="34" charset="0"/>
                <a:cs typeface="Arial" panose="020B0604020202020204" pitchFamily="34" charset="0"/>
              </a:rPr>
              <a:t> »</a:t>
            </a:r>
          </a:p>
          <a:p>
            <a:pPr>
              <a:lnSpc>
                <a:spcPct val="80000"/>
              </a:lnSpc>
            </a:pPr>
            <a:endParaRPr lang="fr-CA" altLang="fr-FR" sz="1600" dirty="0">
              <a:latin typeface="Arial" panose="020B0604020202020204" pitchFamily="34" charset="0"/>
              <a:cs typeface="Arial" panose="020B0604020202020204" pitchFamily="34" charset="0"/>
            </a:endParaRPr>
          </a:p>
          <a:p>
            <a:pPr>
              <a:lnSpc>
                <a:spcPct val="8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Contexte : exploitation d’un environnement concours (très populaire auprès de notre cible).</a:t>
            </a:r>
          </a:p>
          <a:p>
            <a:pPr>
              <a:lnSpc>
                <a:spcPct val="8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Incitation à l’action : «Click </a:t>
            </a:r>
            <a:r>
              <a:rPr lang="fr-CA" altLang="fr-FR" sz="1400" dirty="0" err="1">
                <a:latin typeface="Arial" panose="020B0604020202020204" pitchFamily="34" charset="0"/>
                <a:cs typeface="Arial" panose="020B0604020202020204" pitchFamily="34" charset="0"/>
              </a:rPr>
              <a:t>here</a:t>
            </a:r>
            <a:r>
              <a:rPr lang="fr-CA" altLang="fr-FR" sz="1400" dirty="0">
                <a:latin typeface="Arial" panose="020B0604020202020204" pitchFamily="34" charset="0"/>
                <a:cs typeface="Arial" panose="020B0604020202020204" pitchFamily="34" charset="0"/>
              </a:rPr>
              <a:t>».</a:t>
            </a:r>
          </a:p>
          <a:p>
            <a:pPr>
              <a:lnSpc>
                <a:spcPct val="8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Texte : Go </a:t>
            </a:r>
            <a:r>
              <a:rPr lang="fr-CA" altLang="fr-FR" sz="1400" dirty="0" err="1">
                <a:latin typeface="Arial" panose="020B0604020202020204" pitchFamily="34" charset="0"/>
                <a:cs typeface="Arial" panose="020B0604020202020204" pitchFamily="34" charset="0"/>
              </a:rPr>
              <a:t>Backstage</a:t>
            </a:r>
            <a:r>
              <a:rPr lang="fr-CA" altLang="fr-FR" sz="1400" dirty="0">
                <a:latin typeface="Arial" panose="020B0604020202020204" pitchFamily="34" charset="0"/>
                <a:cs typeface="Arial" panose="020B0604020202020204" pitchFamily="34" charset="0"/>
              </a:rPr>
              <a:t> </a:t>
            </a:r>
            <a:r>
              <a:rPr lang="fr-CA" altLang="fr-FR" sz="1400" dirty="0" err="1">
                <a:latin typeface="Arial" panose="020B0604020202020204" pitchFamily="34" charset="0"/>
                <a:cs typeface="Arial" panose="020B0604020202020204" pitchFamily="34" charset="0"/>
              </a:rPr>
              <a:t>with</a:t>
            </a:r>
            <a:r>
              <a:rPr lang="fr-CA" altLang="fr-FR" sz="1400" dirty="0">
                <a:latin typeface="Arial" panose="020B0604020202020204" pitchFamily="34" charset="0"/>
                <a:cs typeface="Arial" panose="020B0604020202020204" pitchFamily="34" charset="0"/>
              </a:rPr>
              <a:t> </a:t>
            </a:r>
            <a:r>
              <a:rPr lang="fr-CA" altLang="fr-FR" sz="1400" dirty="0" err="1">
                <a:latin typeface="Arial" panose="020B0604020202020204" pitchFamily="34" charset="0"/>
                <a:cs typeface="Arial" panose="020B0604020202020204" pitchFamily="34" charset="0"/>
              </a:rPr>
              <a:t>your</a:t>
            </a:r>
            <a:r>
              <a:rPr lang="fr-CA" altLang="fr-FR" sz="1400" dirty="0">
                <a:latin typeface="Arial" panose="020B0604020202020204" pitchFamily="34" charset="0"/>
                <a:cs typeface="Arial" panose="020B0604020202020204" pitchFamily="34" charset="0"/>
              </a:rPr>
              <a:t> favorite band.</a:t>
            </a:r>
          </a:p>
          <a:p>
            <a:pPr>
              <a:lnSpc>
                <a:spcPct val="8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Composante interactive : le bouton click </a:t>
            </a:r>
            <a:r>
              <a:rPr lang="fr-CA" altLang="fr-FR" sz="1400" dirty="0" err="1">
                <a:latin typeface="Arial" panose="020B0604020202020204" pitchFamily="34" charset="0"/>
                <a:cs typeface="Arial" panose="020B0604020202020204" pitchFamily="34" charset="0"/>
              </a:rPr>
              <a:t>here</a:t>
            </a:r>
            <a:r>
              <a:rPr lang="fr-CA" altLang="fr-FR" sz="1400" dirty="0">
                <a:latin typeface="Arial" panose="020B0604020202020204" pitchFamily="34" charset="0"/>
                <a:cs typeface="Arial" panose="020B0604020202020204" pitchFamily="34" charset="0"/>
              </a:rPr>
              <a:t> n’est pas cliquable.</a:t>
            </a:r>
          </a:p>
          <a:p>
            <a:pPr>
              <a:lnSpc>
                <a:spcPct val="80000"/>
              </a:lnSpc>
              <a:buFont typeface="Wingdings" panose="05000000000000000000" pitchFamily="2" charset="2"/>
              <a:buChar char="§"/>
            </a:pPr>
            <a:r>
              <a:rPr lang="fr-CA" altLang="fr-FR" sz="1400" dirty="0">
                <a:latin typeface="Arial" panose="020B0604020202020204" pitchFamily="34" charset="0"/>
                <a:cs typeface="Arial" panose="020B0604020202020204" pitchFamily="34" charset="0"/>
              </a:rPr>
              <a:t>Réponses : trop faible pour cliquer, prenez une </a:t>
            </a:r>
            <a:r>
              <a:rPr lang="fr-CA" altLang="fr-FR" sz="1400" dirty="0" err="1">
                <a:latin typeface="Arial" panose="020B0604020202020204" pitchFamily="34" charset="0"/>
                <a:cs typeface="Arial" panose="020B0604020202020204" pitchFamily="34" charset="0"/>
              </a:rPr>
              <a:t>Snickers</a:t>
            </a:r>
            <a:r>
              <a:rPr lang="fr-CA" altLang="fr-FR" sz="1400" dirty="0">
                <a:latin typeface="Arial" panose="020B0604020202020204" pitchFamily="34" charset="0"/>
                <a:cs typeface="Arial" panose="020B0604020202020204" pitchFamily="34" charset="0"/>
              </a:rPr>
              <a:t>.</a:t>
            </a: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56596"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8" name="Rectangle 17"/>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628397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2427387"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Publicité Vidéo</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Numérique :</a:t>
            </a:r>
          </a:p>
          <a:p>
            <a:pPr marL="0" indent="0" algn="just">
              <a:lnSpc>
                <a:spcPct val="100000"/>
              </a:lnSpc>
              <a:buNone/>
            </a:pPr>
            <a:r>
              <a:rPr lang="fr-CA" altLang="fr-FR" sz="1600" dirty="0">
                <a:latin typeface="Arial" panose="020B0604020202020204" pitchFamily="34" charset="0"/>
                <a:cs typeface="Arial" panose="020B0604020202020204" pitchFamily="34" charset="0"/>
              </a:rPr>
              <a:t> </a:t>
            </a:r>
          </a:p>
          <a:p>
            <a:pPr marL="0" indent="0" algn="just">
              <a:lnSpc>
                <a:spcPct val="100000"/>
              </a:lnSpc>
              <a:buNone/>
            </a:pPr>
            <a:r>
              <a:rPr lang="fr-CA" altLang="fr-FR" sz="1600" dirty="0">
                <a:latin typeface="Arial" panose="020B0604020202020204" pitchFamily="34" charset="0"/>
                <a:cs typeface="Arial" panose="020B0604020202020204" pitchFamily="34" charset="0"/>
              </a:rPr>
              <a:t>    YouTube et </a:t>
            </a:r>
          </a:p>
          <a:p>
            <a:pPr marL="0" indent="0" algn="just">
              <a:lnSpc>
                <a:spcPct val="100000"/>
              </a:lnSpc>
              <a:buNone/>
            </a:pPr>
            <a:r>
              <a:rPr lang="fr-CA" altLang="fr-FR" sz="1600" dirty="0">
                <a:latin typeface="Arial" panose="020B0604020202020204" pitchFamily="34" charset="0"/>
                <a:cs typeface="Arial" panose="020B0604020202020204" pitchFamily="34" charset="0"/>
              </a:rPr>
              <a:t>    réseaux sociaux.</a:t>
            </a: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69</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56595"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3" name="ZoneTexte 12"/>
          <p:cNvSpPr txBox="1"/>
          <p:nvPr/>
        </p:nvSpPr>
        <p:spPr>
          <a:xfrm>
            <a:off x="2785200" y="6428411"/>
            <a:ext cx="8060268" cy="217495"/>
          </a:xfrm>
          <a:prstGeom prst="rect">
            <a:avLst/>
          </a:prstGeom>
          <a:noFill/>
        </p:spPr>
        <p:txBody>
          <a:bodyPr wrap="square" rtlCol="0">
            <a:spAutoFit/>
          </a:bodyPr>
          <a:lstStyle/>
          <a:p>
            <a:pPr>
              <a:lnSpc>
                <a:spcPct val="80000"/>
              </a:lnSpc>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rPr>
              <a:t>Richard Leclerc.</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474" y="525787"/>
            <a:ext cx="4137175" cy="5835813"/>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419194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a:blip r:embed="rId3"/>
          <a:stretch>
            <a:fillRect/>
          </a:stretch>
        </p:blipFill>
        <p:spPr>
          <a:xfrm>
            <a:off x="2462632" y="1539685"/>
            <a:ext cx="1124284" cy="1407435"/>
          </a:xfrm>
          <a:prstGeom prst="rect">
            <a:avLst/>
          </a:prstGeom>
        </p:spPr>
      </p:pic>
      <p:pic>
        <p:nvPicPr>
          <p:cNvPr id="27" name="Image 26"/>
          <p:cNvPicPr>
            <a:picLocks noChangeAspect="1"/>
          </p:cNvPicPr>
          <p:nvPr/>
        </p:nvPicPr>
        <p:blipFill>
          <a:blip r:embed="rId3"/>
          <a:stretch>
            <a:fillRect/>
          </a:stretch>
        </p:blipFill>
        <p:spPr>
          <a:xfrm>
            <a:off x="3720346" y="1541362"/>
            <a:ext cx="1124284" cy="1407435"/>
          </a:xfrm>
          <a:prstGeom prst="rect">
            <a:avLst/>
          </a:prstGeom>
        </p:spPr>
      </p:pic>
      <p:pic>
        <p:nvPicPr>
          <p:cNvPr id="28" name="Image 27"/>
          <p:cNvPicPr>
            <a:picLocks noChangeAspect="1"/>
          </p:cNvPicPr>
          <p:nvPr/>
        </p:nvPicPr>
        <p:blipFill>
          <a:blip r:embed="rId3"/>
          <a:stretch>
            <a:fillRect/>
          </a:stretch>
        </p:blipFill>
        <p:spPr>
          <a:xfrm>
            <a:off x="5016588" y="1531313"/>
            <a:ext cx="1124284" cy="1407435"/>
          </a:xfrm>
          <a:prstGeom prst="rect">
            <a:avLst/>
          </a:prstGeom>
        </p:spPr>
      </p:pic>
      <p:pic>
        <p:nvPicPr>
          <p:cNvPr id="29" name="Image 28"/>
          <p:cNvPicPr>
            <a:picLocks noChangeAspect="1"/>
          </p:cNvPicPr>
          <p:nvPr/>
        </p:nvPicPr>
        <p:blipFill>
          <a:blip r:embed="rId3"/>
          <a:stretch>
            <a:fillRect/>
          </a:stretch>
        </p:blipFill>
        <p:spPr>
          <a:xfrm>
            <a:off x="6274302" y="1532990"/>
            <a:ext cx="1124284" cy="1407435"/>
          </a:xfrm>
          <a:prstGeom prst="rect">
            <a:avLst/>
          </a:prstGeom>
        </p:spPr>
      </p:pic>
      <p:pic>
        <p:nvPicPr>
          <p:cNvPr id="32" name="Image 31"/>
          <p:cNvPicPr>
            <a:picLocks noChangeAspect="1"/>
          </p:cNvPicPr>
          <p:nvPr/>
        </p:nvPicPr>
        <p:blipFill>
          <a:blip r:embed="rId3"/>
          <a:stretch>
            <a:fillRect/>
          </a:stretch>
        </p:blipFill>
        <p:spPr>
          <a:xfrm>
            <a:off x="7520304" y="1532988"/>
            <a:ext cx="1124284" cy="1407435"/>
          </a:xfrm>
          <a:prstGeom prst="rect">
            <a:avLst/>
          </a:prstGeom>
        </p:spPr>
      </p:pic>
      <p:pic>
        <p:nvPicPr>
          <p:cNvPr id="33" name="Image 32"/>
          <p:cNvPicPr>
            <a:picLocks noChangeAspect="1"/>
          </p:cNvPicPr>
          <p:nvPr/>
        </p:nvPicPr>
        <p:blipFill>
          <a:blip r:embed="rId3"/>
          <a:stretch>
            <a:fillRect/>
          </a:stretch>
        </p:blipFill>
        <p:spPr>
          <a:xfrm>
            <a:off x="8816546" y="1522939"/>
            <a:ext cx="1124284" cy="1407435"/>
          </a:xfrm>
          <a:prstGeom prst="rect">
            <a:avLst/>
          </a:prstGeom>
        </p:spPr>
      </p:pic>
      <p:pic>
        <p:nvPicPr>
          <p:cNvPr id="34" name="Image 33"/>
          <p:cNvPicPr>
            <a:picLocks noChangeAspect="1"/>
          </p:cNvPicPr>
          <p:nvPr/>
        </p:nvPicPr>
        <p:blipFill>
          <a:blip r:embed="rId3"/>
          <a:stretch>
            <a:fillRect/>
          </a:stretch>
        </p:blipFill>
        <p:spPr>
          <a:xfrm>
            <a:off x="10074260" y="1524616"/>
            <a:ext cx="1124284" cy="1407435"/>
          </a:xfrm>
          <a:prstGeom prst="rect">
            <a:avLst/>
          </a:prstGeom>
        </p:spPr>
      </p:pic>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NOTRE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ÉQUIPE</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9" name="Espace réservé du numéro de diapositive 8"/>
          <p:cNvSpPr>
            <a:spLocks noGrp="1"/>
          </p:cNvSpPr>
          <p:nvPr>
            <p:ph type="sldNum" sz="quarter" idx="12"/>
          </p:nvPr>
        </p:nvSpPr>
        <p:spPr/>
        <p:txBody>
          <a:bodyPr/>
          <a:lstStyle/>
          <a:p>
            <a:fld id="{B5081466-AFAF-46B3-8E2C-80A443911235}" type="slidenum">
              <a:rPr lang="fr-CA" smtClean="0"/>
              <a:t>7</a:t>
            </a:fld>
            <a:endParaRPr lang="fr-CA"/>
          </a:p>
        </p:txBody>
      </p:sp>
      <p:sp>
        <p:nvSpPr>
          <p:cNvPr id="3" name="ZoneTexte 2"/>
          <p:cNvSpPr txBox="1"/>
          <p:nvPr/>
        </p:nvSpPr>
        <p:spPr>
          <a:xfrm>
            <a:off x="2416961" y="5238043"/>
            <a:ext cx="1151277" cy="646331"/>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Présidente</a:t>
            </a:r>
          </a:p>
        </p:txBody>
      </p:sp>
      <p:sp>
        <p:nvSpPr>
          <p:cNvPr id="7" name="ZoneTexte 6"/>
          <p:cNvSpPr txBox="1"/>
          <p:nvPr/>
        </p:nvSpPr>
        <p:spPr>
          <a:xfrm>
            <a:off x="3720828" y="5243686"/>
            <a:ext cx="1151277" cy="830997"/>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Planification</a:t>
            </a:r>
          </a:p>
          <a:p>
            <a:pPr algn="ctr"/>
            <a:r>
              <a:rPr lang="fr-CA" sz="1200" dirty="0">
                <a:solidFill>
                  <a:srgbClr val="C00000"/>
                </a:solidFill>
                <a:latin typeface="Arial" panose="020B0604020202020204" pitchFamily="34" charset="0"/>
                <a:cs typeface="Arial" panose="020B0604020202020204" pitchFamily="34" charset="0"/>
              </a:rPr>
              <a:t>Stratégique</a:t>
            </a:r>
          </a:p>
        </p:txBody>
      </p:sp>
      <p:sp>
        <p:nvSpPr>
          <p:cNvPr id="8" name="ZoneTexte 7"/>
          <p:cNvSpPr txBox="1"/>
          <p:nvPr/>
        </p:nvSpPr>
        <p:spPr>
          <a:xfrm>
            <a:off x="5041626" y="5254975"/>
            <a:ext cx="1151277" cy="830997"/>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Service</a:t>
            </a:r>
          </a:p>
          <a:p>
            <a:pPr algn="ctr"/>
            <a:r>
              <a:rPr lang="fr-CA" sz="1200" dirty="0">
                <a:solidFill>
                  <a:srgbClr val="C00000"/>
                </a:solidFill>
                <a:latin typeface="Arial" panose="020B0604020202020204" pitchFamily="34" charset="0"/>
                <a:cs typeface="Arial" panose="020B0604020202020204" pitchFamily="34" charset="0"/>
              </a:rPr>
              <a:t>clientèle</a:t>
            </a:r>
          </a:p>
        </p:txBody>
      </p:sp>
      <p:sp>
        <p:nvSpPr>
          <p:cNvPr id="10" name="ZoneTexte 9"/>
          <p:cNvSpPr txBox="1"/>
          <p:nvPr/>
        </p:nvSpPr>
        <p:spPr>
          <a:xfrm>
            <a:off x="6289049" y="5260618"/>
            <a:ext cx="1151277" cy="830997"/>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Directeur</a:t>
            </a:r>
          </a:p>
          <a:p>
            <a:pPr algn="ctr"/>
            <a:r>
              <a:rPr lang="fr-CA" sz="1200" dirty="0">
                <a:solidFill>
                  <a:srgbClr val="C00000"/>
                </a:solidFill>
                <a:latin typeface="Arial" panose="020B0604020202020204" pitchFamily="34" charset="0"/>
                <a:cs typeface="Arial" panose="020B0604020202020204" pitchFamily="34" charset="0"/>
              </a:rPr>
              <a:t>Création</a:t>
            </a:r>
          </a:p>
        </p:txBody>
      </p:sp>
      <p:sp>
        <p:nvSpPr>
          <p:cNvPr id="11" name="ZoneTexte 10"/>
          <p:cNvSpPr txBox="1"/>
          <p:nvPr/>
        </p:nvSpPr>
        <p:spPr>
          <a:xfrm>
            <a:off x="7440514" y="5271907"/>
            <a:ext cx="1151277" cy="830997"/>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Directeur</a:t>
            </a:r>
          </a:p>
          <a:p>
            <a:pPr algn="ctr"/>
            <a:r>
              <a:rPr lang="fr-CA" sz="1200" dirty="0">
                <a:solidFill>
                  <a:srgbClr val="C00000"/>
                </a:solidFill>
                <a:latin typeface="Arial" panose="020B0604020202020204" pitchFamily="34" charset="0"/>
                <a:cs typeface="Arial" panose="020B0604020202020204" pitchFamily="34" charset="0"/>
              </a:rPr>
              <a:t>artistique</a:t>
            </a:r>
          </a:p>
        </p:txBody>
      </p:sp>
      <p:sp>
        <p:nvSpPr>
          <p:cNvPr id="12" name="ZoneTexte 11"/>
          <p:cNvSpPr txBox="1"/>
          <p:nvPr/>
        </p:nvSpPr>
        <p:spPr>
          <a:xfrm>
            <a:off x="8744380" y="5277550"/>
            <a:ext cx="1151277" cy="830997"/>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Directeur</a:t>
            </a:r>
          </a:p>
          <a:p>
            <a:pPr algn="ctr"/>
            <a:r>
              <a:rPr lang="fr-CA" sz="1200" dirty="0">
                <a:solidFill>
                  <a:srgbClr val="C00000"/>
                </a:solidFill>
                <a:latin typeface="Arial" panose="020B0604020202020204" pitchFamily="34" charset="0"/>
                <a:cs typeface="Arial" panose="020B0604020202020204" pitchFamily="34" charset="0"/>
              </a:rPr>
              <a:t>Numérique</a:t>
            </a:r>
          </a:p>
        </p:txBody>
      </p:sp>
      <p:sp>
        <p:nvSpPr>
          <p:cNvPr id="13" name="ZoneTexte 12"/>
          <p:cNvSpPr txBox="1"/>
          <p:nvPr/>
        </p:nvSpPr>
        <p:spPr>
          <a:xfrm>
            <a:off x="10014382" y="5294482"/>
            <a:ext cx="1151277" cy="830997"/>
          </a:xfrm>
          <a:prstGeom prst="rect">
            <a:avLst/>
          </a:prstGeom>
          <a:noFill/>
        </p:spPr>
        <p:txBody>
          <a:bodyPr wrap="none" rtlCol="0">
            <a:spAutoFit/>
          </a:bodyPr>
          <a:lstStyle/>
          <a:p>
            <a:pPr algn="ctr"/>
            <a:r>
              <a:rPr lang="fr-CA" sz="1200" b="1" dirty="0" err="1">
                <a:solidFill>
                  <a:srgbClr val="C00000"/>
                </a:solidFill>
                <a:latin typeface="Arial" panose="020B0604020202020204" pitchFamily="34" charset="0"/>
                <a:cs typeface="Arial" panose="020B0604020202020204" pitchFamily="34" charset="0"/>
              </a:rPr>
              <a:t>Lorem</a:t>
            </a:r>
            <a:r>
              <a:rPr lang="fr-CA" sz="1200" b="1" dirty="0">
                <a:solidFill>
                  <a:srgbClr val="C00000"/>
                </a:solidFill>
                <a:latin typeface="Arial" panose="020B0604020202020204" pitchFamily="34" charset="0"/>
                <a:cs typeface="Arial" panose="020B0604020202020204" pitchFamily="34" charset="0"/>
              </a:rPr>
              <a:t> </a:t>
            </a:r>
            <a:r>
              <a:rPr lang="fr-CA" sz="1200" b="1" dirty="0" err="1">
                <a:solidFill>
                  <a:srgbClr val="C00000"/>
                </a:solidFill>
                <a:latin typeface="Arial" panose="020B0604020202020204" pitchFamily="34" charset="0"/>
                <a:cs typeface="Arial" panose="020B0604020202020204" pitchFamily="34" charset="0"/>
              </a:rPr>
              <a:t>Ipsum</a:t>
            </a:r>
            <a:endParaRPr lang="fr-CA" sz="1200" b="1" dirty="0">
              <a:solidFill>
                <a:srgbClr val="C00000"/>
              </a:solidFill>
              <a:latin typeface="Arial" panose="020B0604020202020204" pitchFamily="34" charset="0"/>
              <a:cs typeface="Arial" panose="020B0604020202020204" pitchFamily="34" charset="0"/>
            </a:endParaRPr>
          </a:p>
          <a:p>
            <a:pPr algn="ctr"/>
            <a:endParaRPr lang="fr-CA" sz="1200" b="1" dirty="0">
              <a:solidFill>
                <a:srgbClr val="C00000"/>
              </a:solidFill>
              <a:latin typeface="Arial" panose="020B0604020202020204" pitchFamily="34" charset="0"/>
              <a:cs typeface="Arial" panose="020B0604020202020204" pitchFamily="34" charset="0"/>
            </a:endParaRPr>
          </a:p>
          <a:p>
            <a:pPr algn="ctr"/>
            <a:r>
              <a:rPr lang="fr-CA" sz="1200" dirty="0">
                <a:solidFill>
                  <a:srgbClr val="C00000"/>
                </a:solidFill>
                <a:latin typeface="Arial" panose="020B0604020202020204" pitchFamily="34" charset="0"/>
                <a:cs typeface="Arial" panose="020B0604020202020204" pitchFamily="34" charset="0"/>
              </a:rPr>
              <a:t>Analyse et</a:t>
            </a:r>
          </a:p>
          <a:p>
            <a:pPr algn="ctr"/>
            <a:r>
              <a:rPr lang="fr-CA" sz="1200" dirty="0">
                <a:solidFill>
                  <a:srgbClr val="C00000"/>
                </a:solidFill>
                <a:latin typeface="Arial" panose="020B0604020202020204" pitchFamily="34" charset="0"/>
                <a:cs typeface="Arial" panose="020B0604020202020204" pitchFamily="34" charset="0"/>
              </a:rPr>
              <a:t>Recherche</a:t>
            </a:r>
          </a:p>
        </p:txBody>
      </p:sp>
      <p:pic>
        <p:nvPicPr>
          <p:cNvPr id="14" name="Image 13"/>
          <p:cNvPicPr>
            <a:picLocks noChangeAspect="1"/>
          </p:cNvPicPr>
          <p:nvPr/>
        </p:nvPicPr>
        <p:blipFill>
          <a:blip r:embed="rId5"/>
          <a:stretch>
            <a:fillRect/>
          </a:stretch>
        </p:blipFill>
        <p:spPr>
          <a:xfrm>
            <a:off x="388266" y="524026"/>
            <a:ext cx="1572914" cy="596728"/>
          </a:xfrm>
          <a:prstGeom prst="rect">
            <a:avLst/>
          </a:prstGeom>
        </p:spPr>
      </p:pic>
      <p:sp>
        <p:nvSpPr>
          <p:cNvPr id="17" name="Rectangle 1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6" name="Rectangle 5"/>
          <p:cNvSpPr/>
          <p:nvPr/>
        </p:nvSpPr>
        <p:spPr>
          <a:xfrm>
            <a:off x="2381957" y="458619"/>
            <a:ext cx="1266590" cy="468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
        <p:nvSpPr>
          <p:cNvPr id="18" name="Rectangle 17"/>
          <p:cNvSpPr/>
          <p:nvPr/>
        </p:nvSpPr>
        <p:spPr>
          <a:xfrm>
            <a:off x="3647940" y="466170"/>
            <a:ext cx="1266590" cy="46800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915426" y="466167"/>
            <a:ext cx="1266590" cy="4680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
        <p:nvSpPr>
          <p:cNvPr id="22" name="Rectangle 21"/>
          <p:cNvSpPr/>
          <p:nvPr/>
        </p:nvSpPr>
        <p:spPr>
          <a:xfrm>
            <a:off x="6181409" y="464668"/>
            <a:ext cx="1266590" cy="46815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7450401" y="458619"/>
            <a:ext cx="1266590" cy="46860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8726432" y="464668"/>
            <a:ext cx="1266590" cy="46800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9992412" y="463165"/>
            <a:ext cx="1266590" cy="46800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solidFill>
                  <a:srgbClr val="C00000"/>
                </a:solidFill>
                <a:latin typeface="Arial" panose="020B0604020202020204" pitchFamily="34" charset="0"/>
                <a:cs typeface="Arial" panose="020B0604020202020204" pitchFamily="34" charset="0"/>
              </a:rPr>
              <a:t>Photo</a:t>
            </a:r>
            <a:endParaRPr lang="fr-CA"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88659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Publicité Vidéo</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Numérique : «</a:t>
            </a:r>
            <a:r>
              <a:rPr lang="fr-CA" altLang="fr-FR" sz="1600" dirty="0" err="1">
                <a:latin typeface="Arial" panose="020B0604020202020204" pitchFamily="34" charset="0"/>
                <a:cs typeface="Arial" panose="020B0604020202020204" pitchFamily="34" charset="0"/>
              </a:rPr>
              <a:t>Bumper</a:t>
            </a:r>
            <a:r>
              <a:rPr lang="fr-CA" altLang="fr-FR" sz="1600" dirty="0">
                <a:latin typeface="Arial" panose="020B0604020202020204" pitchFamily="34" charset="0"/>
                <a:cs typeface="Arial" panose="020B0604020202020204" pitchFamily="34" charset="0"/>
              </a:rPr>
              <a:t> ad» de 6 secondes.</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70</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56595"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3" name="ZoneTexte 12"/>
          <p:cNvSpPr txBox="1"/>
          <p:nvPr/>
        </p:nvSpPr>
        <p:spPr>
          <a:xfrm>
            <a:off x="2785200" y="6456556"/>
            <a:ext cx="5188432" cy="166199"/>
          </a:xfrm>
          <a:prstGeom prst="rect">
            <a:avLst/>
          </a:prstGeom>
          <a:noFill/>
        </p:spPr>
        <p:txBody>
          <a:bodyPr wrap="square" rtlCol="0">
            <a:spAutoFit/>
          </a:bodyPr>
          <a:lstStyle/>
          <a:p>
            <a:pPr>
              <a:lnSpc>
                <a:spcPct val="80000"/>
              </a:lnSpc>
              <a:spcBef>
                <a:spcPct val="0"/>
              </a:spcBef>
            </a:pPr>
            <a:r>
              <a:rPr lang="fr-CA" sz="600" i="1" dirty="0">
                <a:solidFill>
                  <a:schemeClr val="bg1">
                    <a:lumMod val="50000"/>
                  </a:schemeClr>
                </a:solidFill>
                <a:latin typeface="Arial" panose="020B0604020202020204" pitchFamily="34" charset="0"/>
                <a:cs typeface="Arial" panose="020B0604020202020204" pitchFamily="34" charset="0"/>
              </a:rPr>
              <a:t>Source : </a:t>
            </a:r>
            <a:r>
              <a:rPr lang="fr-CA" altLang="fr-FR" sz="600" i="1" dirty="0">
                <a:latin typeface="Arial" panose="020B0604020202020204" pitchFamily="34" charset="0"/>
                <a:cs typeface="Arial" panose="020B0604020202020204" pitchFamily="34" charset="0"/>
                <a:hlinkClick r:id="rId5"/>
              </a:rPr>
              <a:t>https://www.thinkwithgoogle.com/intl/fr-fr/solutions/video/bumper-ads-de-youtube-des-messages-brefs-a-fort-impact/</a:t>
            </a:r>
            <a:r>
              <a:rPr lang="fr-CA" altLang="fr-FR" sz="600" i="1" dirty="0">
                <a:latin typeface="Arial" panose="020B0604020202020204" pitchFamily="34" charset="0"/>
                <a:cs typeface="Arial" panose="020B0604020202020204" pitchFamily="34" charset="0"/>
              </a:rPr>
              <a:t> </a:t>
            </a: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4" name="Rectangle 13"/>
          <p:cNvSpPr/>
          <p:nvPr/>
        </p:nvSpPr>
        <p:spPr>
          <a:xfrm>
            <a:off x="2930054" y="1867518"/>
            <a:ext cx="8296244" cy="4094316"/>
          </a:xfrm>
          <a:prstGeom prst="rect">
            <a:avLst/>
          </a:prstGeom>
          <a:noFill/>
          <a:ln>
            <a:solidFill>
              <a:srgbClr val="FF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16" name="Rectangle 15"/>
          <p:cNvSpPr/>
          <p:nvPr/>
        </p:nvSpPr>
        <p:spPr>
          <a:xfrm>
            <a:off x="6236483" y="3479316"/>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Insérer votre maquette ici.</a:t>
            </a:r>
            <a:endParaRPr lang="fr-CA"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22122795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Publicité radio</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Scénario</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71</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56595"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1" name="ZoneTexte 10"/>
          <p:cNvSpPr txBox="1"/>
          <p:nvPr/>
        </p:nvSpPr>
        <p:spPr>
          <a:xfrm>
            <a:off x="2785200" y="6418362"/>
            <a:ext cx="8060268" cy="217495"/>
          </a:xfrm>
          <a:prstGeom prst="rect">
            <a:avLst/>
          </a:prstGeom>
          <a:noFill/>
        </p:spPr>
        <p:txBody>
          <a:bodyPr wrap="square" rtlCol="0">
            <a:spAutoFit/>
          </a:bodyPr>
          <a:lstStyle/>
          <a:p>
            <a:pPr>
              <a:lnSpc>
                <a:spcPct val="80000"/>
              </a:lnSpc>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rPr>
              <a:t>Richard Leclerc.</a:t>
            </a:r>
          </a:p>
        </p:txBody>
      </p:sp>
      <p:sp>
        <p:nvSpPr>
          <p:cNvPr id="9" name="Rectangle 8"/>
          <p:cNvSpPr/>
          <p:nvPr/>
        </p:nvSpPr>
        <p:spPr>
          <a:xfrm>
            <a:off x="3103420" y="1687068"/>
            <a:ext cx="8063344" cy="4001095"/>
          </a:xfrm>
          <a:prstGeom prst="rect">
            <a:avLst/>
          </a:prstGeom>
        </p:spPr>
        <p:txBody>
          <a:bodyPr wrap="square">
            <a:spAutoFit/>
          </a:bodyPr>
          <a:lstStyle/>
          <a:p>
            <a:pPr>
              <a:spcAft>
                <a:spcPts val="0"/>
              </a:spcAft>
            </a:pPr>
            <a:r>
              <a:rPr lang="fr-CA" sz="1000" dirty="0">
                <a:latin typeface="Arial" panose="020B0604020202020204" pitchFamily="34" charset="0"/>
                <a:ea typeface="Calibri" panose="020F0502020204030204" pitchFamily="34" charset="0"/>
                <a:cs typeface="Arial" panose="020B0604020202020204" pitchFamily="34" charset="0"/>
              </a:rPr>
              <a:t>Titre :	Fusée</a:t>
            </a:r>
          </a:p>
          <a:p>
            <a:pPr>
              <a:spcAft>
                <a:spcPts val="0"/>
              </a:spcAft>
            </a:pPr>
            <a:r>
              <a:rPr lang="fr-CA" sz="1000" dirty="0">
                <a:latin typeface="Arial" panose="020B0604020202020204" pitchFamily="34" charset="0"/>
                <a:ea typeface="Calibri" panose="020F0502020204030204" pitchFamily="34" charset="0"/>
                <a:cs typeface="Arial" panose="020B0604020202020204" pitchFamily="34" charset="0"/>
              </a:rPr>
              <a:t>Annonceur :	Association des personnes handicapées physiques de Brome-</a:t>
            </a:r>
            <a:r>
              <a:rPr lang="fr-CA" sz="1000" dirty="0" err="1">
                <a:latin typeface="Arial" panose="020B0604020202020204" pitchFamily="34" charset="0"/>
                <a:ea typeface="Calibri" panose="020F0502020204030204" pitchFamily="34" charset="0"/>
                <a:cs typeface="Arial" panose="020B0604020202020204" pitchFamily="34" charset="0"/>
              </a:rPr>
              <a:t>Missisquoi</a:t>
            </a: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indent="-914400">
              <a:spcAft>
                <a:spcPts val="0"/>
              </a:spcAft>
            </a:pPr>
            <a:r>
              <a:rPr lang="fr-CA" sz="1000" dirty="0">
                <a:latin typeface="Arial" panose="020B0604020202020204" pitchFamily="34" charset="0"/>
                <a:ea typeface="Calibri" panose="020F0502020204030204" pitchFamily="34" charset="0"/>
                <a:cs typeface="Arial" panose="020B0604020202020204" pitchFamily="34" charset="0"/>
              </a:rPr>
              <a:t>Concepteurs :	</a:t>
            </a:r>
            <a:r>
              <a:rPr lang="fr-CA"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Marie-</a:t>
            </a:r>
            <a:r>
              <a:rPr lang="fr-CA" sz="1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Eve</a:t>
            </a:r>
            <a:r>
              <a:rPr lang="fr-CA"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 Brais-</a:t>
            </a:r>
            <a:r>
              <a:rPr lang="fr-CA" sz="1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Villemur</a:t>
            </a:r>
            <a:r>
              <a:rPr lang="fr-CA"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 Alexis Caron-Côté, David Lambert, Sarah Lebel Viens et Étienne </a:t>
            </a:r>
            <a:r>
              <a:rPr lang="fr-CA" sz="1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Théberge</a:t>
            </a:r>
            <a:r>
              <a:rPr lang="fr-CA"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 étudiants au cours Publicités sociétales et humanitaires</a:t>
            </a: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indent="-914400">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Radio :	30 secondes</a:t>
            </a:r>
          </a:p>
          <a:p>
            <a:pPr marL="914400" indent="-914400">
              <a:spcAft>
                <a:spcPts val="0"/>
              </a:spcAft>
            </a:pP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indent="-914400">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 </a:t>
            </a: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Voix 1, diffusée par un micro dans une salle de contrôle : </a:t>
            </a: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a:lnSpc>
                <a:spcPct val="115000"/>
              </a:lnSpc>
              <a:spcAft>
                <a:spcPts val="0"/>
              </a:spcAft>
            </a:pPr>
            <a:r>
              <a:rPr lang="fr-CA" sz="1000" i="1" dirty="0">
                <a:latin typeface="Arial" panose="020B0604020202020204" pitchFamily="34" charset="0"/>
                <a:ea typeface="Times New Roman" panose="02020603050405020304" pitchFamily="18" charset="0"/>
                <a:cs typeface="Arial" panose="020B0604020202020204" pitchFamily="34" charset="0"/>
              </a:rPr>
              <a:t>Houston à escalier no 36, pour le décollage d’une personne à mobilité réduite. Paré au lancement?</a:t>
            </a:r>
          </a:p>
          <a:p>
            <a:pPr marL="914400">
              <a:lnSpc>
                <a:spcPct val="115000"/>
              </a:lnSpc>
              <a:spcAft>
                <a:spcPts val="0"/>
              </a:spcAft>
            </a:pP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Voix 2, diffusée par un autre micro à proximité d’une fusée :</a:t>
            </a: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	</a:t>
            </a:r>
            <a:r>
              <a:rPr lang="fr-CA" sz="1000" i="1" dirty="0">
                <a:latin typeface="Arial" panose="020B0604020202020204" pitchFamily="34" charset="0"/>
                <a:ea typeface="Times New Roman" panose="02020603050405020304" pitchFamily="18" charset="0"/>
                <a:cs typeface="Arial" panose="020B0604020202020204" pitchFamily="34" charset="0"/>
              </a:rPr>
              <a:t>Le passager est attaché à la fusée.</a:t>
            </a:r>
          </a:p>
          <a:p>
            <a:pPr>
              <a:lnSpc>
                <a:spcPct val="115000"/>
              </a:lnSpc>
              <a:spcAft>
                <a:spcPts val="0"/>
              </a:spcAft>
            </a:pP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Voix 1 :	</a:t>
            </a:r>
            <a:r>
              <a:rPr lang="fr-CA" sz="1000" i="1" dirty="0">
                <a:latin typeface="Arial" panose="020B0604020202020204" pitchFamily="34" charset="0"/>
                <a:ea typeface="Times New Roman" panose="02020603050405020304" pitchFamily="18" charset="0"/>
                <a:cs typeface="Arial" panose="020B0604020202020204" pitchFamily="34" charset="0"/>
              </a:rPr>
              <a:t>Décollage dans 3... 2... 1...</a:t>
            </a:r>
            <a:r>
              <a:rPr lang="fr-CA" sz="1000" dirty="0">
                <a:latin typeface="Arial" panose="020B0604020202020204" pitchFamily="34" charset="0"/>
                <a:ea typeface="Times New Roman" panose="02020603050405020304" pitchFamily="18" charset="0"/>
                <a:cs typeface="Arial" panose="020B0604020202020204" pitchFamily="34" charset="0"/>
              </a:rPr>
              <a:t> (cri) </a:t>
            </a:r>
            <a:r>
              <a:rPr lang="fr-CA" sz="1000" i="1" dirty="0">
                <a:latin typeface="Arial" panose="020B0604020202020204" pitchFamily="34" charset="0"/>
                <a:ea typeface="Times New Roman" panose="02020603050405020304" pitchFamily="18" charset="0"/>
                <a:cs typeface="Arial" panose="020B0604020202020204" pitchFamily="34" charset="0"/>
              </a:rPr>
              <a:t>Feu !!!</a:t>
            </a: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Effet sonore :	Décollage d’une fusée</a:t>
            </a:r>
          </a:p>
          <a:p>
            <a:pPr>
              <a:lnSpc>
                <a:spcPct val="115000"/>
              </a:lnSpc>
              <a:spcAft>
                <a:spcPts val="0"/>
              </a:spcAft>
            </a:pP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Voix 2 :	(avec enthousiasme) </a:t>
            </a:r>
            <a:r>
              <a:rPr lang="fr-CA" sz="1000" i="1" dirty="0">
                <a:latin typeface="Arial" panose="020B0604020202020204" pitchFamily="34" charset="0"/>
                <a:ea typeface="Times New Roman" panose="02020603050405020304" pitchFamily="18" charset="0"/>
                <a:cs typeface="Arial" panose="020B0604020202020204" pitchFamily="34" charset="0"/>
              </a:rPr>
              <a:t>L’atterrissage est réussi !!!</a:t>
            </a: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indent="-914400">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Effet sonore :	Applaudissements et cris de joie des personnes travaillant dans la salle de contrôle</a:t>
            </a:r>
            <a:endParaRPr lang="fr-CA" sz="10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 </a:t>
            </a: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indent="-914400">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Signature musicale qui accompagne l’annonceur avec niveau sonore plus élevé à la fin</a:t>
            </a:r>
          </a:p>
          <a:p>
            <a:pPr marL="914400" indent="-914400">
              <a:lnSpc>
                <a:spcPct val="115000"/>
              </a:lnSpc>
              <a:spcAft>
                <a:spcPts val="0"/>
              </a:spcAft>
            </a:pPr>
            <a:endParaRPr lang="fr-CA" sz="1000" dirty="0">
              <a:latin typeface="Arial" panose="020B0604020202020204" pitchFamily="34" charset="0"/>
              <a:ea typeface="Calibri" panose="020F0502020204030204" pitchFamily="34" charset="0"/>
              <a:cs typeface="Arial" panose="020B0604020202020204" pitchFamily="34" charset="0"/>
            </a:endParaRPr>
          </a:p>
          <a:p>
            <a:pPr marL="914400" indent="-914400">
              <a:lnSpc>
                <a:spcPct val="115000"/>
              </a:lnSpc>
              <a:spcAft>
                <a:spcPts val="0"/>
              </a:spcAft>
            </a:pPr>
            <a:r>
              <a:rPr lang="fr-CA" sz="1000" dirty="0">
                <a:latin typeface="Arial" panose="020B0604020202020204" pitchFamily="34" charset="0"/>
                <a:ea typeface="Times New Roman" panose="02020603050405020304" pitchFamily="18" charset="0"/>
                <a:cs typeface="Arial" panose="020B0604020202020204" pitchFamily="34" charset="0"/>
              </a:rPr>
              <a:t>Annonceur :	(souriant) </a:t>
            </a:r>
            <a:r>
              <a:rPr lang="fr-CA" sz="1000" i="1" dirty="0">
                <a:latin typeface="Arial" panose="020B0604020202020204" pitchFamily="34" charset="0"/>
                <a:ea typeface="Times New Roman" panose="02020603050405020304" pitchFamily="18" charset="0"/>
                <a:cs typeface="Arial" panose="020B0604020202020204" pitchFamily="34" charset="0"/>
              </a:rPr>
              <a:t>On n’en demande pas tant! Rendre votre environnement accessible à tous, c’est plus simple et moins coûteux que vous ne le pensez. Renseignez-vous.</a:t>
            </a:r>
            <a:endParaRPr lang="fr-CA"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4522880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Affichage extérieur</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Abribus, autobus, panneau horizontal, mobilier urbain, </a:t>
            </a:r>
            <a:r>
              <a:rPr lang="fr-CA" altLang="fr-FR" sz="1600" dirty="0" err="1">
                <a:latin typeface="Arial" panose="020B0604020202020204" pitchFamily="34" charset="0"/>
                <a:cs typeface="Arial" panose="020B0604020202020204" pitchFamily="34" charset="0"/>
              </a:rPr>
              <a:t>etc</a:t>
            </a:r>
            <a:endParaRPr lang="fr-CA" altLang="fr-FR"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72</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56595"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3" name="ZoneTexte 12"/>
          <p:cNvSpPr txBox="1"/>
          <p:nvPr/>
        </p:nvSpPr>
        <p:spPr>
          <a:xfrm>
            <a:off x="2785200" y="6442010"/>
            <a:ext cx="8060268" cy="217495"/>
          </a:xfrm>
          <a:prstGeom prst="rect">
            <a:avLst/>
          </a:prstGeom>
          <a:noFill/>
        </p:spPr>
        <p:txBody>
          <a:bodyPr wrap="square" rtlCol="0">
            <a:spAutoFit/>
          </a:bodyPr>
          <a:lstStyle/>
          <a:p>
            <a:pPr>
              <a:lnSpc>
                <a:spcPct val="80000"/>
              </a:lnSpc>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hlinkClick r:id="rId5"/>
              </a:rPr>
              <a:t>https://streetmediagroup.com/products-sidebar/</a:t>
            </a:r>
            <a:r>
              <a:rPr lang="fr-CA" altLang="fr-FR" sz="1000" i="1" dirty="0">
                <a:latin typeface="Arial" panose="020B0604020202020204" pitchFamily="34" charset="0"/>
                <a:cs typeface="Arial" panose="020B0604020202020204" pitchFamily="34" charset="0"/>
              </a:rPr>
              <a:t> </a:t>
            </a:r>
          </a:p>
        </p:txBody>
      </p:sp>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4" name="Rectangle 13"/>
          <p:cNvSpPr/>
          <p:nvPr/>
        </p:nvSpPr>
        <p:spPr>
          <a:xfrm>
            <a:off x="2930054" y="1867518"/>
            <a:ext cx="8296244" cy="4094316"/>
          </a:xfrm>
          <a:prstGeom prst="rect">
            <a:avLst/>
          </a:prstGeom>
          <a:noFill/>
          <a:ln>
            <a:solidFill>
              <a:srgbClr val="FF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15" name="Rectangle 14"/>
          <p:cNvSpPr/>
          <p:nvPr/>
        </p:nvSpPr>
        <p:spPr>
          <a:xfrm>
            <a:off x="6236483" y="3479316"/>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Insérer votre maquette ici.</a:t>
            </a:r>
            <a:endParaRPr lang="fr-CA"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36677634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Publicité numérique</a:t>
            </a:r>
            <a:endParaRPr lang="fr-CA" sz="1800" b="1" dirty="0">
              <a:solidFill>
                <a:srgbClr val="FF4B4B"/>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altLang="fr-FR" sz="1600" dirty="0">
                <a:latin typeface="Arial" panose="020B0604020202020204" pitchFamily="34" charset="0"/>
                <a:cs typeface="Arial" panose="020B0604020202020204" pitchFamily="34" charset="0"/>
              </a:rPr>
              <a:t>Super bannière animée (HTML 5) de 728 X 90 pixels.</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73</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56595"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4" name="Rectangle 13"/>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3" name="Rectangle 12"/>
          <p:cNvSpPr/>
          <p:nvPr/>
        </p:nvSpPr>
        <p:spPr>
          <a:xfrm>
            <a:off x="2930054" y="1867518"/>
            <a:ext cx="8296244" cy="4094316"/>
          </a:xfrm>
          <a:prstGeom prst="rect">
            <a:avLst/>
          </a:prstGeom>
          <a:noFill/>
          <a:ln>
            <a:solidFill>
              <a:srgbClr val="FF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16" name="Rectangle 15"/>
          <p:cNvSpPr/>
          <p:nvPr/>
        </p:nvSpPr>
        <p:spPr>
          <a:xfrm>
            <a:off x="6236483" y="3479316"/>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Insérer votre maquette ici.</a:t>
            </a:r>
            <a:endParaRPr lang="fr-CA"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10602025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CRÉATION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74</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Microsite promotionnel</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dirty="0">
                <a:latin typeface="Arial" panose="020B0604020202020204" pitchFamily="34" charset="0"/>
                <a:cs typeface="Arial" panose="020B0604020202020204" pitchFamily="34" charset="0"/>
              </a:rPr>
              <a:t>Arborescence</a:t>
            </a:r>
            <a:endParaRPr lang="fr-CA" altLang="fr-FR" sz="1400" dirty="0">
              <a:latin typeface="Arial" panose="020B0604020202020204" pitchFamily="34" charset="0"/>
              <a:cs typeface="Arial" panose="020B0604020202020204" pitchFamily="34" charset="0"/>
            </a:endParaRP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56596"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sp>
        <p:nvSpPr>
          <p:cNvPr id="100" name="Rectangle à coins arrondis 99"/>
          <p:cNvSpPr/>
          <p:nvPr/>
        </p:nvSpPr>
        <p:spPr>
          <a:xfrm>
            <a:off x="6394216" y="1026006"/>
            <a:ext cx="1599868"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Page d’accueil</a:t>
            </a:r>
          </a:p>
        </p:txBody>
      </p:sp>
      <p:sp>
        <p:nvSpPr>
          <p:cNvPr id="101" name="Rectangle à coins arrondis 100"/>
          <p:cNvSpPr/>
          <p:nvPr/>
        </p:nvSpPr>
        <p:spPr>
          <a:xfrm>
            <a:off x="6447975" y="1091923"/>
            <a:ext cx="4212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1000" b="1" dirty="0">
                <a:solidFill>
                  <a:schemeClr val="tx1"/>
                </a:solidFill>
                <a:latin typeface="Arial" panose="020B0604020202020204" pitchFamily="34" charset="0"/>
                <a:cs typeface="Arial" panose="020B0604020202020204" pitchFamily="34" charset="0"/>
              </a:rPr>
              <a:t>0.0</a:t>
            </a:r>
          </a:p>
        </p:txBody>
      </p:sp>
      <p:sp>
        <p:nvSpPr>
          <p:cNvPr id="102" name="Rectangle à coins arrondis 101"/>
          <p:cNvSpPr/>
          <p:nvPr/>
        </p:nvSpPr>
        <p:spPr>
          <a:xfrm>
            <a:off x="2867080" y="1981824"/>
            <a:ext cx="1202005"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Section</a:t>
            </a:r>
          </a:p>
        </p:txBody>
      </p:sp>
      <p:sp>
        <p:nvSpPr>
          <p:cNvPr id="103" name="Rectangle à coins arrondis 102"/>
          <p:cNvSpPr/>
          <p:nvPr/>
        </p:nvSpPr>
        <p:spPr>
          <a:xfrm>
            <a:off x="2997089" y="2035215"/>
            <a:ext cx="3829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1.0</a:t>
            </a:r>
          </a:p>
        </p:txBody>
      </p:sp>
      <p:sp>
        <p:nvSpPr>
          <p:cNvPr id="104" name="Rectangle à coins arrondis 103"/>
          <p:cNvSpPr/>
          <p:nvPr/>
        </p:nvSpPr>
        <p:spPr>
          <a:xfrm>
            <a:off x="2968613" y="2838967"/>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1.1</a:t>
            </a:r>
          </a:p>
        </p:txBody>
      </p:sp>
      <p:sp>
        <p:nvSpPr>
          <p:cNvPr id="105" name="Rectangle à coins arrondis 104"/>
          <p:cNvSpPr/>
          <p:nvPr/>
        </p:nvSpPr>
        <p:spPr>
          <a:xfrm>
            <a:off x="3263558" y="2785576"/>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06" name="Rectangle à coins arrondis 105"/>
          <p:cNvSpPr/>
          <p:nvPr/>
        </p:nvSpPr>
        <p:spPr>
          <a:xfrm>
            <a:off x="3069608" y="3369815"/>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07" name="Rectangle à coins arrondis 106"/>
          <p:cNvSpPr/>
          <p:nvPr/>
        </p:nvSpPr>
        <p:spPr>
          <a:xfrm>
            <a:off x="3361946" y="3212880"/>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1.1.1……</a:t>
            </a:r>
          </a:p>
        </p:txBody>
      </p:sp>
      <p:sp>
        <p:nvSpPr>
          <p:cNvPr id="108" name="Rectangle à coins arrondis 107"/>
          <p:cNvSpPr/>
          <p:nvPr/>
        </p:nvSpPr>
        <p:spPr>
          <a:xfrm>
            <a:off x="3071696" y="3647475"/>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09" name="Rectangle à coins arrondis 108"/>
          <p:cNvSpPr/>
          <p:nvPr/>
        </p:nvSpPr>
        <p:spPr>
          <a:xfrm>
            <a:off x="3073784" y="3925135"/>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cxnSp>
        <p:nvCxnSpPr>
          <p:cNvPr id="110" name="Connecteur droit 109"/>
          <p:cNvCxnSpPr/>
          <p:nvPr/>
        </p:nvCxnSpPr>
        <p:spPr>
          <a:xfrm>
            <a:off x="7194150" y="1555979"/>
            <a:ext cx="6263" cy="206361"/>
          </a:xfrm>
          <a:prstGeom prst="line">
            <a:avLst/>
          </a:prstGeom>
        </p:spPr>
        <p:style>
          <a:lnRef idx="1">
            <a:schemeClr val="dk1"/>
          </a:lnRef>
          <a:fillRef idx="0">
            <a:schemeClr val="dk1"/>
          </a:fillRef>
          <a:effectRef idx="0">
            <a:schemeClr val="dk1"/>
          </a:effectRef>
          <a:fontRef idx="minor">
            <a:schemeClr val="tx1"/>
          </a:fontRef>
        </p:style>
      </p:cxnSp>
      <p:cxnSp>
        <p:nvCxnSpPr>
          <p:cNvPr id="111" name="Connecteur droit 110"/>
          <p:cNvCxnSpPr/>
          <p:nvPr/>
        </p:nvCxnSpPr>
        <p:spPr>
          <a:xfrm flipH="1">
            <a:off x="3675879" y="1758483"/>
            <a:ext cx="7242087" cy="0"/>
          </a:xfrm>
          <a:prstGeom prst="line">
            <a:avLst/>
          </a:prstGeom>
        </p:spPr>
        <p:style>
          <a:lnRef idx="1">
            <a:schemeClr val="dk1"/>
          </a:lnRef>
          <a:fillRef idx="0">
            <a:schemeClr val="dk1"/>
          </a:fillRef>
          <a:effectRef idx="0">
            <a:schemeClr val="dk1"/>
          </a:effectRef>
          <a:fontRef idx="minor">
            <a:schemeClr val="tx1"/>
          </a:fontRef>
        </p:style>
      </p:cxnSp>
      <p:cxnSp>
        <p:nvCxnSpPr>
          <p:cNvPr id="112" name="Connecteur droit 111"/>
          <p:cNvCxnSpPr/>
          <p:nvPr/>
        </p:nvCxnSpPr>
        <p:spPr>
          <a:xfrm>
            <a:off x="7907714" y="1758483"/>
            <a:ext cx="6263" cy="206361"/>
          </a:xfrm>
          <a:prstGeom prst="line">
            <a:avLst/>
          </a:prstGeom>
        </p:spPr>
        <p:style>
          <a:lnRef idx="1">
            <a:schemeClr val="dk1"/>
          </a:lnRef>
          <a:fillRef idx="0">
            <a:schemeClr val="dk1"/>
          </a:fillRef>
          <a:effectRef idx="0">
            <a:schemeClr val="dk1"/>
          </a:effectRef>
          <a:fontRef idx="minor">
            <a:schemeClr val="tx1"/>
          </a:fontRef>
        </p:style>
      </p:cxnSp>
      <p:cxnSp>
        <p:nvCxnSpPr>
          <p:cNvPr id="113" name="Connecteur droit 112"/>
          <p:cNvCxnSpPr/>
          <p:nvPr/>
        </p:nvCxnSpPr>
        <p:spPr>
          <a:xfrm>
            <a:off x="9386366" y="1760571"/>
            <a:ext cx="6263" cy="206361"/>
          </a:xfrm>
          <a:prstGeom prst="line">
            <a:avLst/>
          </a:prstGeom>
        </p:spPr>
        <p:style>
          <a:lnRef idx="1">
            <a:schemeClr val="dk1"/>
          </a:lnRef>
          <a:fillRef idx="0">
            <a:schemeClr val="dk1"/>
          </a:fillRef>
          <a:effectRef idx="0">
            <a:schemeClr val="dk1"/>
          </a:effectRef>
          <a:fontRef idx="minor">
            <a:schemeClr val="tx1"/>
          </a:fontRef>
        </p:style>
      </p:cxnSp>
      <p:cxnSp>
        <p:nvCxnSpPr>
          <p:cNvPr id="114" name="Connecteur droit 113"/>
          <p:cNvCxnSpPr/>
          <p:nvPr/>
        </p:nvCxnSpPr>
        <p:spPr>
          <a:xfrm>
            <a:off x="4990908" y="1760571"/>
            <a:ext cx="6263" cy="206361"/>
          </a:xfrm>
          <a:prstGeom prst="line">
            <a:avLst/>
          </a:prstGeom>
        </p:spPr>
        <p:style>
          <a:lnRef idx="1">
            <a:schemeClr val="dk1"/>
          </a:lnRef>
          <a:fillRef idx="0">
            <a:schemeClr val="dk1"/>
          </a:fillRef>
          <a:effectRef idx="0">
            <a:schemeClr val="dk1"/>
          </a:effectRef>
          <a:fontRef idx="minor">
            <a:schemeClr val="tx1"/>
          </a:fontRef>
        </p:style>
      </p:cxnSp>
      <p:cxnSp>
        <p:nvCxnSpPr>
          <p:cNvPr id="115" name="Connecteur droit 114"/>
          <p:cNvCxnSpPr/>
          <p:nvPr/>
        </p:nvCxnSpPr>
        <p:spPr>
          <a:xfrm>
            <a:off x="3669250" y="1750467"/>
            <a:ext cx="6263" cy="206361"/>
          </a:xfrm>
          <a:prstGeom prst="line">
            <a:avLst/>
          </a:prstGeom>
        </p:spPr>
        <p:style>
          <a:lnRef idx="1">
            <a:schemeClr val="dk1"/>
          </a:lnRef>
          <a:fillRef idx="0">
            <a:schemeClr val="dk1"/>
          </a:fillRef>
          <a:effectRef idx="0">
            <a:schemeClr val="dk1"/>
          </a:effectRef>
          <a:fontRef idx="minor">
            <a:schemeClr val="tx1"/>
          </a:fontRef>
        </p:style>
      </p:cxnSp>
      <p:sp>
        <p:nvSpPr>
          <p:cNvPr id="116" name="Rectangle à coins arrondis 115"/>
          <p:cNvSpPr/>
          <p:nvPr/>
        </p:nvSpPr>
        <p:spPr>
          <a:xfrm>
            <a:off x="2970701" y="4444383"/>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1.2</a:t>
            </a:r>
          </a:p>
        </p:txBody>
      </p:sp>
      <p:sp>
        <p:nvSpPr>
          <p:cNvPr id="117" name="Rectangle à coins arrondis 116"/>
          <p:cNvSpPr/>
          <p:nvPr/>
        </p:nvSpPr>
        <p:spPr>
          <a:xfrm>
            <a:off x="2984981" y="5298907"/>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1.3</a:t>
            </a:r>
          </a:p>
        </p:txBody>
      </p:sp>
      <p:cxnSp>
        <p:nvCxnSpPr>
          <p:cNvPr id="118" name="Connecteur droit 117"/>
          <p:cNvCxnSpPr/>
          <p:nvPr/>
        </p:nvCxnSpPr>
        <p:spPr>
          <a:xfrm>
            <a:off x="2862742" y="2528500"/>
            <a:ext cx="6263" cy="2975939"/>
          </a:xfrm>
          <a:prstGeom prst="line">
            <a:avLst/>
          </a:prstGeom>
        </p:spPr>
        <p:style>
          <a:lnRef idx="1">
            <a:schemeClr val="dk1"/>
          </a:lnRef>
          <a:fillRef idx="0">
            <a:schemeClr val="dk1"/>
          </a:fillRef>
          <a:effectRef idx="0">
            <a:schemeClr val="dk1"/>
          </a:effectRef>
          <a:fontRef idx="minor">
            <a:schemeClr val="tx1"/>
          </a:fontRef>
        </p:style>
      </p:cxnSp>
      <p:cxnSp>
        <p:nvCxnSpPr>
          <p:cNvPr id="119" name="Connecteur droit 118"/>
          <p:cNvCxnSpPr/>
          <p:nvPr/>
        </p:nvCxnSpPr>
        <p:spPr>
          <a:xfrm>
            <a:off x="2864464" y="3040032"/>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20" name="Connecteur droit 119"/>
          <p:cNvCxnSpPr/>
          <p:nvPr/>
        </p:nvCxnSpPr>
        <p:spPr>
          <a:xfrm>
            <a:off x="2866552" y="4632922"/>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21" name="Connecteur droit 120"/>
          <p:cNvCxnSpPr/>
          <p:nvPr/>
        </p:nvCxnSpPr>
        <p:spPr>
          <a:xfrm>
            <a:off x="2868640" y="5499304"/>
            <a:ext cx="113549" cy="0"/>
          </a:xfrm>
          <a:prstGeom prst="line">
            <a:avLst/>
          </a:prstGeom>
        </p:spPr>
        <p:style>
          <a:lnRef idx="1">
            <a:schemeClr val="dk1"/>
          </a:lnRef>
          <a:fillRef idx="0">
            <a:schemeClr val="dk1"/>
          </a:fillRef>
          <a:effectRef idx="0">
            <a:schemeClr val="dk1"/>
          </a:effectRef>
          <a:fontRef idx="minor">
            <a:schemeClr val="tx1"/>
          </a:fontRef>
        </p:style>
      </p:cxnSp>
      <p:sp>
        <p:nvSpPr>
          <p:cNvPr id="122" name="Rectangle à coins arrondis 121"/>
          <p:cNvSpPr/>
          <p:nvPr/>
        </p:nvSpPr>
        <p:spPr>
          <a:xfrm>
            <a:off x="3364034" y="3490874"/>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1.1.2…..</a:t>
            </a:r>
          </a:p>
        </p:txBody>
      </p:sp>
      <p:sp>
        <p:nvSpPr>
          <p:cNvPr id="123" name="Rectangle à coins arrondis 122"/>
          <p:cNvSpPr/>
          <p:nvPr/>
        </p:nvSpPr>
        <p:spPr>
          <a:xfrm>
            <a:off x="3366122" y="3781060"/>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1.1.3…..</a:t>
            </a:r>
          </a:p>
        </p:txBody>
      </p:sp>
      <p:sp>
        <p:nvSpPr>
          <p:cNvPr id="124" name="Rectangle à coins arrondis 123"/>
          <p:cNvSpPr/>
          <p:nvPr/>
        </p:nvSpPr>
        <p:spPr>
          <a:xfrm>
            <a:off x="8190642" y="1016082"/>
            <a:ext cx="1187311"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En-tête: </a:t>
            </a:r>
          </a:p>
        </p:txBody>
      </p:sp>
      <p:sp>
        <p:nvSpPr>
          <p:cNvPr id="125" name="Rectangle à coins arrondis 124"/>
          <p:cNvSpPr/>
          <p:nvPr/>
        </p:nvSpPr>
        <p:spPr>
          <a:xfrm>
            <a:off x="2859690" y="5888818"/>
            <a:ext cx="1187311"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Pied de page : </a:t>
            </a:r>
          </a:p>
        </p:txBody>
      </p:sp>
      <p:sp>
        <p:nvSpPr>
          <p:cNvPr id="126" name="Rectangle à coins arrondis 125"/>
          <p:cNvSpPr/>
          <p:nvPr/>
        </p:nvSpPr>
        <p:spPr>
          <a:xfrm>
            <a:off x="4336216" y="1987920"/>
            <a:ext cx="1202005"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Section</a:t>
            </a:r>
          </a:p>
        </p:txBody>
      </p:sp>
      <p:sp>
        <p:nvSpPr>
          <p:cNvPr id="127" name="Rectangle à coins arrondis 126"/>
          <p:cNvSpPr/>
          <p:nvPr/>
        </p:nvSpPr>
        <p:spPr>
          <a:xfrm>
            <a:off x="4466225" y="2041311"/>
            <a:ext cx="3829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2.0</a:t>
            </a:r>
          </a:p>
        </p:txBody>
      </p:sp>
      <p:sp>
        <p:nvSpPr>
          <p:cNvPr id="128" name="Rectangle à coins arrondis 127"/>
          <p:cNvSpPr/>
          <p:nvPr/>
        </p:nvSpPr>
        <p:spPr>
          <a:xfrm>
            <a:off x="4437749" y="2845063"/>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2.1</a:t>
            </a:r>
          </a:p>
        </p:txBody>
      </p:sp>
      <p:sp>
        <p:nvSpPr>
          <p:cNvPr id="129" name="Rectangle à coins arrondis 128"/>
          <p:cNvSpPr/>
          <p:nvPr/>
        </p:nvSpPr>
        <p:spPr>
          <a:xfrm>
            <a:off x="4514360" y="3375911"/>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30" name="Rectangle à coins arrondis 129"/>
          <p:cNvSpPr/>
          <p:nvPr/>
        </p:nvSpPr>
        <p:spPr>
          <a:xfrm>
            <a:off x="4516448" y="3653571"/>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31" name="Rectangle à coins arrondis 130"/>
          <p:cNvSpPr/>
          <p:nvPr/>
        </p:nvSpPr>
        <p:spPr>
          <a:xfrm>
            <a:off x="4518536" y="3931231"/>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32" name="Rectangle à coins arrondis 131"/>
          <p:cNvSpPr/>
          <p:nvPr/>
        </p:nvSpPr>
        <p:spPr>
          <a:xfrm>
            <a:off x="4439837" y="4450479"/>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2.2</a:t>
            </a:r>
          </a:p>
        </p:txBody>
      </p:sp>
      <p:sp>
        <p:nvSpPr>
          <p:cNvPr id="133" name="Rectangle à coins arrondis 132"/>
          <p:cNvSpPr/>
          <p:nvPr/>
        </p:nvSpPr>
        <p:spPr>
          <a:xfrm>
            <a:off x="4454117" y="5305003"/>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2.3</a:t>
            </a:r>
          </a:p>
        </p:txBody>
      </p:sp>
      <p:cxnSp>
        <p:nvCxnSpPr>
          <p:cNvPr id="134" name="Connecteur droit 133"/>
          <p:cNvCxnSpPr/>
          <p:nvPr/>
        </p:nvCxnSpPr>
        <p:spPr>
          <a:xfrm>
            <a:off x="4331878" y="2534596"/>
            <a:ext cx="6263" cy="2975939"/>
          </a:xfrm>
          <a:prstGeom prst="line">
            <a:avLst/>
          </a:prstGeom>
        </p:spPr>
        <p:style>
          <a:lnRef idx="1">
            <a:schemeClr val="dk1"/>
          </a:lnRef>
          <a:fillRef idx="0">
            <a:schemeClr val="dk1"/>
          </a:fillRef>
          <a:effectRef idx="0">
            <a:schemeClr val="dk1"/>
          </a:effectRef>
          <a:fontRef idx="minor">
            <a:schemeClr val="tx1"/>
          </a:fontRef>
        </p:style>
      </p:cxnSp>
      <p:cxnSp>
        <p:nvCxnSpPr>
          <p:cNvPr id="135" name="Connecteur droit 134"/>
          <p:cNvCxnSpPr/>
          <p:nvPr/>
        </p:nvCxnSpPr>
        <p:spPr>
          <a:xfrm>
            <a:off x="4333600" y="3046128"/>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36" name="Connecteur droit 135"/>
          <p:cNvCxnSpPr/>
          <p:nvPr/>
        </p:nvCxnSpPr>
        <p:spPr>
          <a:xfrm>
            <a:off x="4335688" y="4639018"/>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37" name="Connecteur droit 136"/>
          <p:cNvCxnSpPr/>
          <p:nvPr/>
        </p:nvCxnSpPr>
        <p:spPr>
          <a:xfrm>
            <a:off x="4337776" y="5505400"/>
            <a:ext cx="113549" cy="0"/>
          </a:xfrm>
          <a:prstGeom prst="line">
            <a:avLst/>
          </a:prstGeom>
        </p:spPr>
        <p:style>
          <a:lnRef idx="1">
            <a:schemeClr val="dk1"/>
          </a:lnRef>
          <a:fillRef idx="0">
            <a:schemeClr val="dk1"/>
          </a:fillRef>
          <a:effectRef idx="0">
            <a:schemeClr val="dk1"/>
          </a:effectRef>
          <a:fontRef idx="minor">
            <a:schemeClr val="tx1"/>
          </a:fontRef>
        </p:style>
      </p:cxnSp>
      <p:sp>
        <p:nvSpPr>
          <p:cNvPr id="138" name="Rectangle à coins arrondis 137"/>
          <p:cNvSpPr/>
          <p:nvPr/>
        </p:nvSpPr>
        <p:spPr>
          <a:xfrm>
            <a:off x="5787064" y="2000112"/>
            <a:ext cx="1202005"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Section</a:t>
            </a:r>
          </a:p>
        </p:txBody>
      </p:sp>
      <p:sp>
        <p:nvSpPr>
          <p:cNvPr id="139" name="Rectangle à coins arrondis 138"/>
          <p:cNvSpPr/>
          <p:nvPr/>
        </p:nvSpPr>
        <p:spPr>
          <a:xfrm>
            <a:off x="5917073" y="2053503"/>
            <a:ext cx="3829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3.0</a:t>
            </a:r>
          </a:p>
        </p:txBody>
      </p:sp>
      <p:sp>
        <p:nvSpPr>
          <p:cNvPr id="140" name="Rectangle à coins arrondis 139"/>
          <p:cNvSpPr/>
          <p:nvPr/>
        </p:nvSpPr>
        <p:spPr>
          <a:xfrm>
            <a:off x="5888597" y="2857255"/>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3.1</a:t>
            </a:r>
          </a:p>
        </p:txBody>
      </p:sp>
      <p:sp>
        <p:nvSpPr>
          <p:cNvPr id="141" name="Rectangle à coins arrondis 140"/>
          <p:cNvSpPr/>
          <p:nvPr/>
        </p:nvSpPr>
        <p:spPr>
          <a:xfrm>
            <a:off x="5977400" y="3388103"/>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42" name="Rectangle à coins arrondis 141"/>
          <p:cNvSpPr/>
          <p:nvPr/>
        </p:nvSpPr>
        <p:spPr>
          <a:xfrm>
            <a:off x="5979488" y="3665763"/>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43" name="Rectangle à coins arrondis 142"/>
          <p:cNvSpPr/>
          <p:nvPr/>
        </p:nvSpPr>
        <p:spPr>
          <a:xfrm>
            <a:off x="5981576" y="3943423"/>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44" name="Rectangle à coins arrondis 143"/>
          <p:cNvSpPr/>
          <p:nvPr/>
        </p:nvSpPr>
        <p:spPr>
          <a:xfrm>
            <a:off x="5890685" y="4462671"/>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3.2</a:t>
            </a:r>
          </a:p>
        </p:txBody>
      </p:sp>
      <p:sp>
        <p:nvSpPr>
          <p:cNvPr id="145" name="Rectangle à coins arrondis 144"/>
          <p:cNvSpPr/>
          <p:nvPr/>
        </p:nvSpPr>
        <p:spPr>
          <a:xfrm>
            <a:off x="5904965" y="5317195"/>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3.3</a:t>
            </a:r>
          </a:p>
        </p:txBody>
      </p:sp>
      <p:cxnSp>
        <p:nvCxnSpPr>
          <p:cNvPr id="146" name="Connecteur droit 145"/>
          <p:cNvCxnSpPr/>
          <p:nvPr/>
        </p:nvCxnSpPr>
        <p:spPr>
          <a:xfrm>
            <a:off x="5782726" y="2546788"/>
            <a:ext cx="6263" cy="2975939"/>
          </a:xfrm>
          <a:prstGeom prst="line">
            <a:avLst/>
          </a:prstGeom>
        </p:spPr>
        <p:style>
          <a:lnRef idx="1">
            <a:schemeClr val="dk1"/>
          </a:lnRef>
          <a:fillRef idx="0">
            <a:schemeClr val="dk1"/>
          </a:fillRef>
          <a:effectRef idx="0">
            <a:schemeClr val="dk1"/>
          </a:effectRef>
          <a:fontRef idx="minor">
            <a:schemeClr val="tx1"/>
          </a:fontRef>
        </p:style>
      </p:cxnSp>
      <p:cxnSp>
        <p:nvCxnSpPr>
          <p:cNvPr id="147" name="Connecteur droit 146"/>
          <p:cNvCxnSpPr/>
          <p:nvPr/>
        </p:nvCxnSpPr>
        <p:spPr>
          <a:xfrm>
            <a:off x="5784448" y="3058320"/>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48" name="Connecteur droit 147"/>
          <p:cNvCxnSpPr/>
          <p:nvPr/>
        </p:nvCxnSpPr>
        <p:spPr>
          <a:xfrm>
            <a:off x="5786536" y="4651210"/>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49" name="Connecteur droit 148"/>
          <p:cNvCxnSpPr/>
          <p:nvPr/>
        </p:nvCxnSpPr>
        <p:spPr>
          <a:xfrm>
            <a:off x="5788624" y="5517592"/>
            <a:ext cx="113549" cy="0"/>
          </a:xfrm>
          <a:prstGeom prst="line">
            <a:avLst/>
          </a:prstGeom>
        </p:spPr>
        <p:style>
          <a:lnRef idx="1">
            <a:schemeClr val="dk1"/>
          </a:lnRef>
          <a:fillRef idx="0">
            <a:schemeClr val="dk1"/>
          </a:fillRef>
          <a:effectRef idx="0">
            <a:schemeClr val="dk1"/>
          </a:effectRef>
          <a:fontRef idx="minor">
            <a:schemeClr val="tx1"/>
          </a:fontRef>
        </p:style>
      </p:cxnSp>
      <p:sp>
        <p:nvSpPr>
          <p:cNvPr id="150" name="Rectangle à coins arrondis 149"/>
          <p:cNvSpPr/>
          <p:nvPr/>
        </p:nvSpPr>
        <p:spPr>
          <a:xfrm>
            <a:off x="7231816" y="2006208"/>
            <a:ext cx="1202005"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Section</a:t>
            </a:r>
          </a:p>
        </p:txBody>
      </p:sp>
      <p:sp>
        <p:nvSpPr>
          <p:cNvPr id="151" name="Rectangle à coins arrondis 150"/>
          <p:cNvSpPr/>
          <p:nvPr/>
        </p:nvSpPr>
        <p:spPr>
          <a:xfrm>
            <a:off x="7361825" y="2059599"/>
            <a:ext cx="3829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4.0</a:t>
            </a:r>
          </a:p>
        </p:txBody>
      </p:sp>
      <p:sp>
        <p:nvSpPr>
          <p:cNvPr id="152" name="Rectangle à coins arrondis 151"/>
          <p:cNvSpPr/>
          <p:nvPr/>
        </p:nvSpPr>
        <p:spPr>
          <a:xfrm>
            <a:off x="7333349" y="2863351"/>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4.1</a:t>
            </a:r>
          </a:p>
        </p:txBody>
      </p:sp>
      <p:sp>
        <p:nvSpPr>
          <p:cNvPr id="153" name="Rectangle à coins arrondis 152"/>
          <p:cNvSpPr/>
          <p:nvPr/>
        </p:nvSpPr>
        <p:spPr>
          <a:xfrm>
            <a:off x="7434344" y="3394199"/>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54" name="Rectangle à coins arrondis 153"/>
          <p:cNvSpPr/>
          <p:nvPr/>
        </p:nvSpPr>
        <p:spPr>
          <a:xfrm>
            <a:off x="7436432" y="3671859"/>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55" name="Rectangle à coins arrondis 154"/>
          <p:cNvSpPr/>
          <p:nvPr/>
        </p:nvSpPr>
        <p:spPr>
          <a:xfrm>
            <a:off x="7438520" y="3949519"/>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56" name="Rectangle à coins arrondis 155"/>
          <p:cNvSpPr/>
          <p:nvPr/>
        </p:nvSpPr>
        <p:spPr>
          <a:xfrm>
            <a:off x="7335437" y="4468767"/>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4.2</a:t>
            </a:r>
          </a:p>
        </p:txBody>
      </p:sp>
      <p:sp>
        <p:nvSpPr>
          <p:cNvPr id="157" name="Rectangle à coins arrondis 156"/>
          <p:cNvSpPr/>
          <p:nvPr/>
        </p:nvSpPr>
        <p:spPr>
          <a:xfrm>
            <a:off x="7349717" y="5323291"/>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4.3</a:t>
            </a:r>
          </a:p>
        </p:txBody>
      </p:sp>
      <p:cxnSp>
        <p:nvCxnSpPr>
          <p:cNvPr id="158" name="Connecteur droit 157"/>
          <p:cNvCxnSpPr/>
          <p:nvPr/>
        </p:nvCxnSpPr>
        <p:spPr>
          <a:xfrm>
            <a:off x="7227478" y="2552884"/>
            <a:ext cx="6263" cy="2975939"/>
          </a:xfrm>
          <a:prstGeom prst="line">
            <a:avLst/>
          </a:prstGeom>
        </p:spPr>
        <p:style>
          <a:lnRef idx="1">
            <a:schemeClr val="dk1"/>
          </a:lnRef>
          <a:fillRef idx="0">
            <a:schemeClr val="dk1"/>
          </a:fillRef>
          <a:effectRef idx="0">
            <a:schemeClr val="dk1"/>
          </a:effectRef>
          <a:fontRef idx="minor">
            <a:schemeClr val="tx1"/>
          </a:fontRef>
        </p:style>
      </p:cxnSp>
      <p:cxnSp>
        <p:nvCxnSpPr>
          <p:cNvPr id="159" name="Connecteur droit 158"/>
          <p:cNvCxnSpPr/>
          <p:nvPr/>
        </p:nvCxnSpPr>
        <p:spPr>
          <a:xfrm>
            <a:off x="7229200" y="3064416"/>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60" name="Connecteur droit 159"/>
          <p:cNvCxnSpPr/>
          <p:nvPr/>
        </p:nvCxnSpPr>
        <p:spPr>
          <a:xfrm>
            <a:off x="7231288" y="4657306"/>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61" name="Connecteur droit 160"/>
          <p:cNvCxnSpPr/>
          <p:nvPr/>
        </p:nvCxnSpPr>
        <p:spPr>
          <a:xfrm>
            <a:off x="7233376" y="5523688"/>
            <a:ext cx="113549" cy="0"/>
          </a:xfrm>
          <a:prstGeom prst="line">
            <a:avLst/>
          </a:prstGeom>
        </p:spPr>
        <p:style>
          <a:lnRef idx="1">
            <a:schemeClr val="dk1"/>
          </a:lnRef>
          <a:fillRef idx="0">
            <a:schemeClr val="dk1"/>
          </a:fillRef>
          <a:effectRef idx="0">
            <a:schemeClr val="dk1"/>
          </a:effectRef>
          <a:fontRef idx="minor">
            <a:schemeClr val="tx1"/>
          </a:fontRef>
        </p:style>
      </p:cxnSp>
      <p:sp>
        <p:nvSpPr>
          <p:cNvPr id="162" name="Rectangle à coins arrondis 161"/>
          <p:cNvSpPr/>
          <p:nvPr/>
        </p:nvSpPr>
        <p:spPr>
          <a:xfrm>
            <a:off x="8682664" y="2006208"/>
            <a:ext cx="1202005"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Section</a:t>
            </a:r>
          </a:p>
        </p:txBody>
      </p:sp>
      <p:sp>
        <p:nvSpPr>
          <p:cNvPr id="163" name="Rectangle à coins arrondis 162"/>
          <p:cNvSpPr/>
          <p:nvPr/>
        </p:nvSpPr>
        <p:spPr>
          <a:xfrm>
            <a:off x="8812673" y="2059599"/>
            <a:ext cx="3829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5.0</a:t>
            </a:r>
          </a:p>
        </p:txBody>
      </p:sp>
      <p:sp>
        <p:nvSpPr>
          <p:cNvPr id="164" name="Rectangle à coins arrondis 163"/>
          <p:cNvSpPr/>
          <p:nvPr/>
        </p:nvSpPr>
        <p:spPr>
          <a:xfrm>
            <a:off x="8784197" y="2863351"/>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5.1</a:t>
            </a:r>
          </a:p>
        </p:txBody>
      </p:sp>
      <p:sp>
        <p:nvSpPr>
          <p:cNvPr id="165" name="Rectangle à coins arrondis 164"/>
          <p:cNvSpPr/>
          <p:nvPr/>
        </p:nvSpPr>
        <p:spPr>
          <a:xfrm>
            <a:off x="8885192" y="3394199"/>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66" name="Rectangle à coins arrondis 165"/>
          <p:cNvSpPr/>
          <p:nvPr/>
        </p:nvSpPr>
        <p:spPr>
          <a:xfrm>
            <a:off x="8887280" y="3671859"/>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67" name="Rectangle à coins arrondis 166"/>
          <p:cNvSpPr/>
          <p:nvPr/>
        </p:nvSpPr>
        <p:spPr>
          <a:xfrm>
            <a:off x="8889368" y="3949519"/>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68" name="Rectangle à coins arrondis 167"/>
          <p:cNvSpPr/>
          <p:nvPr/>
        </p:nvSpPr>
        <p:spPr>
          <a:xfrm>
            <a:off x="8786285" y="4468767"/>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5.2</a:t>
            </a:r>
          </a:p>
        </p:txBody>
      </p:sp>
      <p:sp>
        <p:nvSpPr>
          <p:cNvPr id="169" name="Rectangle à coins arrondis 168"/>
          <p:cNvSpPr/>
          <p:nvPr/>
        </p:nvSpPr>
        <p:spPr>
          <a:xfrm>
            <a:off x="8800565" y="5323291"/>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5.3</a:t>
            </a:r>
          </a:p>
        </p:txBody>
      </p:sp>
      <p:cxnSp>
        <p:nvCxnSpPr>
          <p:cNvPr id="170" name="Connecteur droit 169"/>
          <p:cNvCxnSpPr/>
          <p:nvPr/>
        </p:nvCxnSpPr>
        <p:spPr>
          <a:xfrm>
            <a:off x="8678326" y="2552884"/>
            <a:ext cx="6263" cy="2975939"/>
          </a:xfrm>
          <a:prstGeom prst="line">
            <a:avLst/>
          </a:prstGeom>
        </p:spPr>
        <p:style>
          <a:lnRef idx="1">
            <a:schemeClr val="dk1"/>
          </a:lnRef>
          <a:fillRef idx="0">
            <a:schemeClr val="dk1"/>
          </a:fillRef>
          <a:effectRef idx="0">
            <a:schemeClr val="dk1"/>
          </a:effectRef>
          <a:fontRef idx="minor">
            <a:schemeClr val="tx1"/>
          </a:fontRef>
        </p:style>
      </p:cxnSp>
      <p:cxnSp>
        <p:nvCxnSpPr>
          <p:cNvPr id="171" name="Connecteur droit 170"/>
          <p:cNvCxnSpPr/>
          <p:nvPr/>
        </p:nvCxnSpPr>
        <p:spPr>
          <a:xfrm>
            <a:off x="8680048" y="3064416"/>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72" name="Connecteur droit 171"/>
          <p:cNvCxnSpPr/>
          <p:nvPr/>
        </p:nvCxnSpPr>
        <p:spPr>
          <a:xfrm>
            <a:off x="8682136" y="4657306"/>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73" name="Connecteur droit 172"/>
          <p:cNvCxnSpPr/>
          <p:nvPr/>
        </p:nvCxnSpPr>
        <p:spPr>
          <a:xfrm>
            <a:off x="8684224" y="5523688"/>
            <a:ext cx="113549" cy="0"/>
          </a:xfrm>
          <a:prstGeom prst="line">
            <a:avLst/>
          </a:prstGeom>
        </p:spPr>
        <p:style>
          <a:lnRef idx="1">
            <a:schemeClr val="dk1"/>
          </a:lnRef>
          <a:fillRef idx="0">
            <a:schemeClr val="dk1"/>
          </a:fillRef>
          <a:effectRef idx="0">
            <a:schemeClr val="dk1"/>
          </a:effectRef>
          <a:fontRef idx="minor">
            <a:schemeClr val="tx1"/>
          </a:fontRef>
        </p:style>
      </p:cxnSp>
      <p:sp>
        <p:nvSpPr>
          <p:cNvPr id="174" name="Rectangle à coins arrondis 173"/>
          <p:cNvSpPr/>
          <p:nvPr/>
        </p:nvSpPr>
        <p:spPr>
          <a:xfrm>
            <a:off x="10139608" y="2012304"/>
            <a:ext cx="1202005" cy="5133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bg1"/>
                </a:solidFill>
                <a:latin typeface="Arial" panose="020B0604020202020204" pitchFamily="34" charset="0"/>
                <a:cs typeface="Arial" panose="020B0604020202020204" pitchFamily="34" charset="0"/>
              </a:rPr>
              <a:t>Section</a:t>
            </a:r>
          </a:p>
        </p:txBody>
      </p:sp>
      <p:sp>
        <p:nvSpPr>
          <p:cNvPr id="175" name="Rectangle à coins arrondis 174"/>
          <p:cNvSpPr/>
          <p:nvPr/>
        </p:nvSpPr>
        <p:spPr>
          <a:xfrm>
            <a:off x="10269617" y="2065695"/>
            <a:ext cx="382995" cy="385669"/>
          </a:xfrm>
          <a:prstGeom prst="round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6.0</a:t>
            </a:r>
          </a:p>
        </p:txBody>
      </p:sp>
      <p:sp>
        <p:nvSpPr>
          <p:cNvPr id="176" name="Rectangle à coins arrondis 175"/>
          <p:cNvSpPr/>
          <p:nvPr/>
        </p:nvSpPr>
        <p:spPr>
          <a:xfrm>
            <a:off x="10241141" y="2869447"/>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6.1</a:t>
            </a:r>
          </a:p>
        </p:txBody>
      </p:sp>
      <p:sp>
        <p:nvSpPr>
          <p:cNvPr id="177" name="Rectangle à coins arrondis 176"/>
          <p:cNvSpPr/>
          <p:nvPr/>
        </p:nvSpPr>
        <p:spPr>
          <a:xfrm>
            <a:off x="10329944" y="3400295"/>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78" name="Rectangle à coins arrondis 177"/>
          <p:cNvSpPr/>
          <p:nvPr/>
        </p:nvSpPr>
        <p:spPr>
          <a:xfrm>
            <a:off x="10332032" y="3677955"/>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79" name="Rectangle à coins arrondis 178"/>
          <p:cNvSpPr/>
          <p:nvPr/>
        </p:nvSpPr>
        <p:spPr>
          <a:xfrm>
            <a:off x="10334120" y="3955615"/>
            <a:ext cx="196537" cy="179917"/>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sz="1000" b="1" dirty="0">
              <a:solidFill>
                <a:schemeClr val="tx1"/>
              </a:solidFill>
              <a:latin typeface="Arial" panose="020B0604020202020204" pitchFamily="34" charset="0"/>
              <a:cs typeface="Arial" panose="020B0604020202020204" pitchFamily="34" charset="0"/>
            </a:endParaRPr>
          </a:p>
        </p:txBody>
      </p:sp>
      <p:sp>
        <p:nvSpPr>
          <p:cNvPr id="180" name="Rectangle à coins arrondis 179"/>
          <p:cNvSpPr/>
          <p:nvPr/>
        </p:nvSpPr>
        <p:spPr>
          <a:xfrm>
            <a:off x="10243229" y="4474863"/>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6.2</a:t>
            </a:r>
          </a:p>
        </p:txBody>
      </p:sp>
      <p:sp>
        <p:nvSpPr>
          <p:cNvPr id="181" name="Rectangle à coins arrondis 180"/>
          <p:cNvSpPr/>
          <p:nvPr/>
        </p:nvSpPr>
        <p:spPr>
          <a:xfrm>
            <a:off x="10257509" y="5329387"/>
            <a:ext cx="382995" cy="385669"/>
          </a:xfrm>
          <a:prstGeom prst="roundRect">
            <a:avLst/>
          </a:prstGeom>
          <a:solidFill>
            <a:schemeClr val="bg1"/>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sz="800" b="1" dirty="0">
                <a:solidFill>
                  <a:schemeClr val="tx1"/>
                </a:solidFill>
                <a:latin typeface="Arial" panose="020B0604020202020204" pitchFamily="34" charset="0"/>
                <a:cs typeface="Arial" panose="020B0604020202020204" pitchFamily="34" charset="0"/>
              </a:rPr>
              <a:t>6.3</a:t>
            </a:r>
          </a:p>
        </p:txBody>
      </p:sp>
      <p:cxnSp>
        <p:nvCxnSpPr>
          <p:cNvPr id="182" name="Connecteur droit 181"/>
          <p:cNvCxnSpPr/>
          <p:nvPr/>
        </p:nvCxnSpPr>
        <p:spPr>
          <a:xfrm>
            <a:off x="10135270" y="2558980"/>
            <a:ext cx="6263" cy="2975939"/>
          </a:xfrm>
          <a:prstGeom prst="line">
            <a:avLst/>
          </a:prstGeom>
        </p:spPr>
        <p:style>
          <a:lnRef idx="1">
            <a:schemeClr val="dk1"/>
          </a:lnRef>
          <a:fillRef idx="0">
            <a:schemeClr val="dk1"/>
          </a:fillRef>
          <a:effectRef idx="0">
            <a:schemeClr val="dk1"/>
          </a:effectRef>
          <a:fontRef idx="minor">
            <a:schemeClr val="tx1"/>
          </a:fontRef>
        </p:style>
      </p:cxnSp>
      <p:cxnSp>
        <p:nvCxnSpPr>
          <p:cNvPr id="183" name="Connecteur droit 182"/>
          <p:cNvCxnSpPr/>
          <p:nvPr/>
        </p:nvCxnSpPr>
        <p:spPr>
          <a:xfrm>
            <a:off x="10136992" y="3070512"/>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84" name="Connecteur droit 183"/>
          <p:cNvCxnSpPr/>
          <p:nvPr/>
        </p:nvCxnSpPr>
        <p:spPr>
          <a:xfrm>
            <a:off x="10139080" y="4663402"/>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85" name="Connecteur droit 184"/>
          <p:cNvCxnSpPr/>
          <p:nvPr/>
        </p:nvCxnSpPr>
        <p:spPr>
          <a:xfrm>
            <a:off x="10141168" y="5529784"/>
            <a:ext cx="113549" cy="0"/>
          </a:xfrm>
          <a:prstGeom prst="line">
            <a:avLst/>
          </a:prstGeom>
        </p:spPr>
        <p:style>
          <a:lnRef idx="1">
            <a:schemeClr val="dk1"/>
          </a:lnRef>
          <a:fillRef idx="0">
            <a:schemeClr val="dk1"/>
          </a:fillRef>
          <a:effectRef idx="0">
            <a:schemeClr val="dk1"/>
          </a:effectRef>
          <a:fontRef idx="minor">
            <a:schemeClr val="tx1"/>
          </a:fontRef>
        </p:style>
      </p:cxnSp>
      <p:cxnSp>
        <p:nvCxnSpPr>
          <p:cNvPr id="186" name="Connecteur droit 185"/>
          <p:cNvCxnSpPr/>
          <p:nvPr/>
        </p:nvCxnSpPr>
        <p:spPr>
          <a:xfrm>
            <a:off x="6484428" y="1766667"/>
            <a:ext cx="6263" cy="206361"/>
          </a:xfrm>
          <a:prstGeom prst="line">
            <a:avLst/>
          </a:prstGeom>
        </p:spPr>
        <p:style>
          <a:lnRef idx="1">
            <a:schemeClr val="dk1"/>
          </a:lnRef>
          <a:fillRef idx="0">
            <a:schemeClr val="dk1"/>
          </a:fillRef>
          <a:effectRef idx="0">
            <a:schemeClr val="dk1"/>
          </a:effectRef>
          <a:fontRef idx="minor">
            <a:schemeClr val="tx1"/>
          </a:fontRef>
        </p:style>
      </p:cxnSp>
      <p:sp>
        <p:nvSpPr>
          <p:cNvPr id="187" name="Rectangle à coins arrondis 186"/>
          <p:cNvSpPr/>
          <p:nvPr/>
        </p:nvSpPr>
        <p:spPr>
          <a:xfrm>
            <a:off x="3257462" y="4376632"/>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88" name="Rectangle à coins arrondis 187"/>
          <p:cNvSpPr/>
          <p:nvPr/>
        </p:nvSpPr>
        <p:spPr>
          <a:xfrm>
            <a:off x="3263558" y="5236168"/>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89" name="Rectangle à coins arrondis 188"/>
          <p:cNvSpPr/>
          <p:nvPr/>
        </p:nvSpPr>
        <p:spPr>
          <a:xfrm>
            <a:off x="4720502" y="2779480"/>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90" name="Rectangle à coins arrondis 189"/>
          <p:cNvSpPr/>
          <p:nvPr/>
        </p:nvSpPr>
        <p:spPr>
          <a:xfrm>
            <a:off x="4818890" y="3206784"/>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2.1.1……</a:t>
            </a:r>
          </a:p>
        </p:txBody>
      </p:sp>
      <p:sp>
        <p:nvSpPr>
          <p:cNvPr id="191" name="Rectangle à coins arrondis 190"/>
          <p:cNvSpPr/>
          <p:nvPr/>
        </p:nvSpPr>
        <p:spPr>
          <a:xfrm>
            <a:off x="4820978" y="3484778"/>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2.1.2…..</a:t>
            </a:r>
          </a:p>
        </p:txBody>
      </p:sp>
      <p:sp>
        <p:nvSpPr>
          <p:cNvPr id="192" name="Rectangle à coins arrondis 191"/>
          <p:cNvSpPr/>
          <p:nvPr/>
        </p:nvSpPr>
        <p:spPr>
          <a:xfrm>
            <a:off x="4823066" y="3774964"/>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2.1.3…..</a:t>
            </a:r>
          </a:p>
        </p:txBody>
      </p:sp>
      <p:sp>
        <p:nvSpPr>
          <p:cNvPr id="193" name="Rectangle à coins arrondis 192"/>
          <p:cNvSpPr/>
          <p:nvPr/>
        </p:nvSpPr>
        <p:spPr>
          <a:xfrm>
            <a:off x="4714406" y="4370536"/>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94" name="Rectangle à coins arrondis 193"/>
          <p:cNvSpPr/>
          <p:nvPr/>
        </p:nvSpPr>
        <p:spPr>
          <a:xfrm>
            <a:off x="4720502" y="5230072"/>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95" name="Rectangle à coins arrondis 194"/>
          <p:cNvSpPr/>
          <p:nvPr/>
        </p:nvSpPr>
        <p:spPr>
          <a:xfrm>
            <a:off x="6165254" y="2785576"/>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196" name="Rectangle à coins arrondis 195"/>
          <p:cNvSpPr/>
          <p:nvPr/>
        </p:nvSpPr>
        <p:spPr>
          <a:xfrm>
            <a:off x="6263642" y="3212880"/>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3.1.1……</a:t>
            </a:r>
          </a:p>
        </p:txBody>
      </p:sp>
      <p:sp>
        <p:nvSpPr>
          <p:cNvPr id="197" name="Rectangle à coins arrondis 196"/>
          <p:cNvSpPr/>
          <p:nvPr/>
        </p:nvSpPr>
        <p:spPr>
          <a:xfrm>
            <a:off x="6265730" y="3490874"/>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3.1.2…..</a:t>
            </a:r>
          </a:p>
        </p:txBody>
      </p:sp>
      <p:sp>
        <p:nvSpPr>
          <p:cNvPr id="198" name="Rectangle à coins arrondis 197"/>
          <p:cNvSpPr/>
          <p:nvPr/>
        </p:nvSpPr>
        <p:spPr>
          <a:xfrm>
            <a:off x="6267818" y="3781060"/>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31.3…..</a:t>
            </a:r>
          </a:p>
        </p:txBody>
      </p:sp>
      <p:sp>
        <p:nvSpPr>
          <p:cNvPr id="199" name="Rectangle à coins arrondis 198"/>
          <p:cNvSpPr/>
          <p:nvPr/>
        </p:nvSpPr>
        <p:spPr>
          <a:xfrm>
            <a:off x="6159158" y="4376632"/>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00" name="Rectangle à coins arrondis 199"/>
          <p:cNvSpPr/>
          <p:nvPr/>
        </p:nvSpPr>
        <p:spPr>
          <a:xfrm>
            <a:off x="6165254" y="5236168"/>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01" name="Rectangle à coins arrondis 200"/>
          <p:cNvSpPr/>
          <p:nvPr/>
        </p:nvSpPr>
        <p:spPr>
          <a:xfrm>
            <a:off x="7610006" y="2779480"/>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02" name="Rectangle à coins arrondis 201"/>
          <p:cNvSpPr/>
          <p:nvPr/>
        </p:nvSpPr>
        <p:spPr>
          <a:xfrm>
            <a:off x="7708394" y="3206784"/>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4.1.1……</a:t>
            </a:r>
          </a:p>
        </p:txBody>
      </p:sp>
      <p:sp>
        <p:nvSpPr>
          <p:cNvPr id="203" name="Rectangle à coins arrondis 202"/>
          <p:cNvSpPr/>
          <p:nvPr/>
        </p:nvSpPr>
        <p:spPr>
          <a:xfrm>
            <a:off x="7710482" y="3484778"/>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4.1.2…..</a:t>
            </a:r>
          </a:p>
        </p:txBody>
      </p:sp>
      <p:sp>
        <p:nvSpPr>
          <p:cNvPr id="204" name="Rectangle à coins arrondis 203"/>
          <p:cNvSpPr/>
          <p:nvPr/>
        </p:nvSpPr>
        <p:spPr>
          <a:xfrm>
            <a:off x="7712570" y="3774964"/>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4.1.3…..</a:t>
            </a:r>
          </a:p>
        </p:txBody>
      </p:sp>
      <p:sp>
        <p:nvSpPr>
          <p:cNvPr id="205" name="Rectangle à coins arrondis 204"/>
          <p:cNvSpPr/>
          <p:nvPr/>
        </p:nvSpPr>
        <p:spPr>
          <a:xfrm>
            <a:off x="7603910" y="4370536"/>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06" name="Rectangle à coins arrondis 205"/>
          <p:cNvSpPr/>
          <p:nvPr/>
        </p:nvSpPr>
        <p:spPr>
          <a:xfrm>
            <a:off x="7610006" y="5230072"/>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07" name="Rectangle à coins arrondis 206"/>
          <p:cNvSpPr/>
          <p:nvPr/>
        </p:nvSpPr>
        <p:spPr>
          <a:xfrm>
            <a:off x="9066950" y="2797768"/>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08" name="Rectangle à coins arrondis 207"/>
          <p:cNvSpPr/>
          <p:nvPr/>
        </p:nvSpPr>
        <p:spPr>
          <a:xfrm>
            <a:off x="9165338" y="3225072"/>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5.1.1……</a:t>
            </a:r>
          </a:p>
        </p:txBody>
      </p:sp>
      <p:sp>
        <p:nvSpPr>
          <p:cNvPr id="209" name="Rectangle à coins arrondis 208"/>
          <p:cNvSpPr/>
          <p:nvPr/>
        </p:nvSpPr>
        <p:spPr>
          <a:xfrm>
            <a:off x="9167426" y="3503066"/>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5.1.2…..</a:t>
            </a:r>
          </a:p>
        </p:txBody>
      </p:sp>
      <p:sp>
        <p:nvSpPr>
          <p:cNvPr id="210" name="Rectangle à coins arrondis 209"/>
          <p:cNvSpPr/>
          <p:nvPr/>
        </p:nvSpPr>
        <p:spPr>
          <a:xfrm>
            <a:off x="9169514" y="3793252"/>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5.1.3…..</a:t>
            </a:r>
          </a:p>
        </p:txBody>
      </p:sp>
      <p:sp>
        <p:nvSpPr>
          <p:cNvPr id="211" name="Rectangle à coins arrondis 210"/>
          <p:cNvSpPr/>
          <p:nvPr/>
        </p:nvSpPr>
        <p:spPr>
          <a:xfrm>
            <a:off x="9060854" y="4388824"/>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12" name="Rectangle à coins arrondis 211"/>
          <p:cNvSpPr/>
          <p:nvPr/>
        </p:nvSpPr>
        <p:spPr>
          <a:xfrm>
            <a:off x="9066950" y="5248360"/>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13" name="Rectangle à coins arrondis 212"/>
          <p:cNvSpPr/>
          <p:nvPr/>
        </p:nvSpPr>
        <p:spPr>
          <a:xfrm>
            <a:off x="10584854" y="2791672"/>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14" name="Rectangle à coins arrondis 213"/>
          <p:cNvSpPr/>
          <p:nvPr/>
        </p:nvSpPr>
        <p:spPr>
          <a:xfrm>
            <a:off x="10622282" y="3218976"/>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6.1.1……</a:t>
            </a:r>
          </a:p>
        </p:txBody>
      </p:sp>
      <p:sp>
        <p:nvSpPr>
          <p:cNvPr id="215" name="Rectangle à coins arrondis 214"/>
          <p:cNvSpPr/>
          <p:nvPr/>
        </p:nvSpPr>
        <p:spPr>
          <a:xfrm>
            <a:off x="10624370" y="3496970"/>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6.1.2…..</a:t>
            </a:r>
          </a:p>
        </p:txBody>
      </p:sp>
      <p:sp>
        <p:nvSpPr>
          <p:cNvPr id="216" name="Rectangle à coins arrondis 215"/>
          <p:cNvSpPr/>
          <p:nvPr/>
        </p:nvSpPr>
        <p:spPr>
          <a:xfrm>
            <a:off x="10626458" y="3787156"/>
            <a:ext cx="810950"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CA" sz="1000" b="1" dirty="0">
                <a:solidFill>
                  <a:schemeClr val="tx1"/>
                </a:solidFill>
                <a:latin typeface="Arial" panose="020B0604020202020204" pitchFamily="34" charset="0"/>
                <a:cs typeface="Arial" panose="020B0604020202020204" pitchFamily="34" charset="0"/>
              </a:rPr>
              <a:t>6.1.3…..</a:t>
            </a:r>
          </a:p>
        </p:txBody>
      </p:sp>
      <p:sp>
        <p:nvSpPr>
          <p:cNvPr id="217" name="Rectangle à coins arrondis 216"/>
          <p:cNvSpPr/>
          <p:nvPr/>
        </p:nvSpPr>
        <p:spPr>
          <a:xfrm>
            <a:off x="10578758" y="4382728"/>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sp>
        <p:nvSpPr>
          <p:cNvPr id="218" name="Rectangle à coins arrondis 217"/>
          <p:cNvSpPr/>
          <p:nvPr/>
        </p:nvSpPr>
        <p:spPr>
          <a:xfrm>
            <a:off x="10584854" y="5242264"/>
            <a:ext cx="1079374" cy="51332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fr-CA" sz="1000" b="1" dirty="0">
                <a:solidFill>
                  <a:schemeClr val="tx1"/>
                </a:solidFill>
                <a:latin typeface="Arial" panose="020B0604020202020204" pitchFamily="34" charset="0"/>
                <a:cs typeface="Arial" panose="020B0604020202020204" pitchFamily="34" charset="0"/>
              </a:rPr>
              <a:t>Sous-section</a:t>
            </a:r>
          </a:p>
        </p:txBody>
      </p:sp>
      <p:cxnSp>
        <p:nvCxnSpPr>
          <p:cNvPr id="219" name="Connecteur droit 218"/>
          <p:cNvCxnSpPr/>
          <p:nvPr/>
        </p:nvCxnSpPr>
        <p:spPr>
          <a:xfrm>
            <a:off x="10916462" y="1766667"/>
            <a:ext cx="6263" cy="206361"/>
          </a:xfrm>
          <a:prstGeom prst="line">
            <a:avLst/>
          </a:prstGeom>
        </p:spPr>
        <p:style>
          <a:lnRef idx="1">
            <a:schemeClr val="dk1"/>
          </a:lnRef>
          <a:fillRef idx="0">
            <a:schemeClr val="dk1"/>
          </a:fillRef>
          <a:effectRef idx="0">
            <a:schemeClr val="dk1"/>
          </a:effectRef>
          <a:fontRef idx="minor">
            <a:schemeClr val="tx1"/>
          </a:fontRef>
        </p:style>
      </p:cxnSp>
      <p:sp>
        <p:nvSpPr>
          <p:cNvPr id="221" name="Rectangle 2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22" name="ZoneTexte 221"/>
          <p:cNvSpPr txBox="1"/>
          <p:nvPr/>
        </p:nvSpPr>
        <p:spPr>
          <a:xfrm>
            <a:off x="2785200" y="6442011"/>
            <a:ext cx="4785020" cy="216474"/>
          </a:xfrm>
          <a:prstGeom prst="rect">
            <a:avLst/>
          </a:prstGeom>
          <a:noFill/>
        </p:spPr>
        <p:txBody>
          <a:bodyPr wrap="square" rtlCol="0">
            <a:spAutoFit/>
          </a:bodyPr>
          <a:lstStyle/>
          <a:p>
            <a:pPr>
              <a:lnSpc>
                <a:spcPct val="80000"/>
              </a:lnSpc>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rPr>
              <a:t>Jean Gaudreau.</a:t>
            </a:r>
          </a:p>
        </p:txBody>
      </p:sp>
    </p:spTree>
    <p:extLst>
      <p:ext uri="{BB962C8B-B14F-4D97-AF65-F5344CB8AC3E}">
        <p14:creationId xmlns:p14="http://schemas.microsoft.com/office/powerpoint/2010/main" val="27416736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CRÉATION</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75</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Microsite promotionnel</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0" indent="0">
              <a:lnSpc>
                <a:spcPct val="100000"/>
              </a:lnSpc>
              <a:buNone/>
            </a:pPr>
            <a:r>
              <a:rPr lang="fr-CA" sz="1600" b="1" dirty="0">
                <a:latin typeface="Arial" panose="020B0604020202020204" pitchFamily="34" charset="0"/>
                <a:cs typeface="Arial" panose="020B0604020202020204" pitchFamily="34" charset="0"/>
              </a:rPr>
              <a:t>Page d’accueil</a:t>
            </a: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56596" y="349945"/>
            <a:ext cx="672172"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11</a:t>
            </a: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7" name="ZoneTexte 6"/>
          <p:cNvSpPr txBox="1"/>
          <p:nvPr/>
        </p:nvSpPr>
        <p:spPr>
          <a:xfrm>
            <a:off x="4848447" y="1839429"/>
            <a:ext cx="426720" cy="369332"/>
          </a:xfrm>
          <a:prstGeom prst="rect">
            <a:avLst/>
          </a:prstGeom>
          <a:noFill/>
        </p:spPr>
        <p:txBody>
          <a:bodyPr wrap="none" rtlCol="0">
            <a:spAutoFit/>
          </a:bodyPr>
          <a:lstStyle/>
          <a:p>
            <a:r>
              <a:rPr lang="fr-CA" dirty="0">
                <a:solidFill>
                  <a:schemeClr val="bg1"/>
                </a:solidFill>
              </a:rPr>
              <a:t>PC</a:t>
            </a:r>
          </a:p>
        </p:txBody>
      </p:sp>
      <p:sp>
        <p:nvSpPr>
          <p:cNvPr id="16" name="ZoneTexte 15"/>
          <p:cNvSpPr txBox="1"/>
          <p:nvPr/>
        </p:nvSpPr>
        <p:spPr>
          <a:xfrm>
            <a:off x="7720366" y="1832337"/>
            <a:ext cx="941926" cy="369332"/>
          </a:xfrm>
          <a:prstGeom prst="rect">
            <a:avLst/>
          </a:prstGeom>
          <a:noFill/>
        </p:spPr>
        <p:txBody>
          <a:bodyPr wrap="none" rtlCol="0">
            <a:spAutoFit/>
          </a:bodyPr>
          <a:lstStyle/>
          <a:p>
            <a:pPr algn="ctr"/>
            <a:r>
              <a:rPr lang="fr-CA" dirty="0">
                <a:solidFill>
                  <a:schemeClr val="bg1"/>
                </a:solidFill>
              </a:rPr>
              <a:t>Tablette</a:t>
            </a:r>
          </a:p>
        </p:txBody>
      </p:sp>
      <p:sp>
        <p:nvSpPr>
          <p:cNvPr id="17" name="ZoneTexte 16"/>
          <p:cNvSpPr txBox="1"/>
          <p:nvPr/>
        </p:nvSpPr>
        <p:spPr>
          <a:xfrm>
            <a:off x="9578692" y="1835877"/>
            <a:ext cx="1060098" cy="369332"/>
          </a:xfrm>
          <a:prstGeom prst="rect">
            <a:avLst/>
          </a:prstGeom>
          <a:noFill/>
        </p:spPr>
        <p:txBody>
          <a:bodyPr wrap="none" rtlCol="0">
            <a:spAutoFit/>
          </a:bodyPr>
          <a:lstStyle/>
          <a:p>
            <a:pPr algn="ctr"/>
            <a:r>
              <a:rPr lang="fr-CA" dirty="0">
                <a:solidFill>
                  <a:schemeClr val="bg1"/>
                </a:solidFill>
              </a:rPr>
              <a:t>Cellulaire</a:t>
            </a: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3" name="Rectangle 12"/>
          <p:cNvSpPr/>
          <p:nvPr/>
        </p:nvSpPr>
        <p:spPr>
          <a:xfrm>
            <a:off x="2930054" y="1867518"/>
            <a:ext cx="8296244" cy="4094316"/>
          </a:xfrm>
          <a:prstGeom prst="rect">
            <a:avLst/>
          </a:prstGeom>
          <a:noFill/>
          <a:ln>
            <a:solidFill>
              <a:srgbClr val="FF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18" name="Rectangle 17"/>
          <p:cNvSpPr/>
          <p:nvPr/>
        </p:nvSpPr>
        <p:spPr>
          <a:xfrm>
            <a:off x="6236483" y="3479316"/>
            <a:ext cx="1874633" cy="646331"/>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Insérer votre maquette ici.</a:t>
            </a:r>
            <a:endParaRPr lang="fr-CA"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38815900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76</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PLAN MÉDIAS</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7780928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77</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12</a:t>
            </a: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7" name="ZoneTexte 6"/>
          <p:cNvSpPr txBox="1"/>
          <p:nvPr/>
        </p:nvSpPr>
        <p:spPr>
          <a:xfrm>
            <a:off x="4848447" y="1839429"/>
            <a:ext cx="426720" cy="369332"/>
          </a:xfrm>
          <a:prstGeom prst="rect">
            <a:avLst/>
          </a:prstGeom>
          <a:noFill/>
        </p:spPr>
        <p:txBody>
          <a:bodyPr wrap="none" rtlCol="0">
            <a:spAutoFit/>
          </a:bodyPr>
          <a:lstStyle/>
          <a:p>
            <a:r>
              <a:rPr lang="fr-CA" dirty="0">
                <a:solidFill>
                  <a:schemeClr val="bg1"/>
                </a:solidFill>
              </a:rPr>
              <a:t>PC</a:t>
            </a:r>
          </a:p>
        </p:txBody>
      </p:sp>
      <p:sp>
        <p:nvSpPr>
          <p:cNvPr id="16" name="ZoneTexte 15"/>
          <p:cNvSpPr txBox="1"/>
          <p:nvPr/>
        </p:nvSpPr>
        <p:spPr>
          <a:xfrm>
            <a:off x="7720366" y="1832337"/>
            <a:ext cx="941926" cy="369332"/>
          </a:xfrm>
          <a:prstGeom prst="rect">
            <a:avLst/>
          </a:prstGeom>
          <a:noFill/>
        </p:spPr>
        <p:txBody>
          <a:bodyPr wrap="none" rtlCol="0">
            <a:spAutoFit/>
          </a:bodyPr>
          <a:lstStyle/>
          <a:p>
            <a:pPr algn="ctr"/>
            <a:r>
              <a:rPr lang="fr-CA" dirty="0">
                <a:solidFill>
                  <a:schemeClr val="bg1"/>
                </a:solidFill>
              </a:rPr>
              <a:t>Tablette</a:t>
            </a:r>
          </a:p>
        </p:txBody>
      </p:sp>
      <p:sp>
        <p:nvSpPr>
          <p:cNvPr id="17" name="ZoneTexte 16"/>
          <p:cNvSpPr txBox="1"/>
          <p:nvPr/>
        </p:nvSpPr>
        <p:spPr>
          <a:xfrm>
            <a:off x="9578692" y="1835877"/>
            <a:ext cx="1060098" cy="369332"/>
          </a:xfrm>
          <a:prstGeom prst="rect">
            <a:avLst/>
          </a:prstGeom>
          <a:noFill/>
        </p:spPr>
        <p:txBody>
          <a:bodyPr wrap="none" rtlCol="0">
            <a:spAutoFit/>
          </a:bodyPr>
          <a:lstStyle/>
          <a:p>
            <a:pPr algn="ctr"/>
            <a:r>
              <a:rPr lang="fr-CA" dirty="0">
                <a:solidFill>
                  <a:schemeClr val="bg1"/>
                </a:solidFill>
              </a:rPr>
              <a:t>Cellulaire</a:t>
            </a: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9"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MÉDIAS</a:t>
            </a:r>
          </a:p>
        </p:txBody>
      </p:sp>
      <p:sp>
        <p:nvSpPr>
          <p:cNvPr id="20" name="Rectangle 19"/>
          <p:cNvSpPr/>
          <p:nvPr/>
        </p:nvSpPr>
        <p:spPr>
          <a:xfrm>
            <a:off x="7385758" y="0"/>
            <a:ext cx="456180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solidFill>
                <a:schemeClr val="tx1"/>
              </a:solidFill>
              <a:latin typeface="Arial" panose="020B0604020202020204" pitchFamily="34" charset="0"/>
              <a:cs typeface="Arial" panose="020B0604020202020204" pitchFamily="34" charset="0"/>
            </a:endParaRPr>
          </a:p>
          <a:p>
            <a:r>
              <a:rPr lang="fr-CA" b="1" dirty="0">
                <a:solidFill>
                  <a:schemeClr val="tx1"/>
                </a:solidFill>
                <a:latin typeface="Arial" panose="020B0604020202020204" pitchFamily="34" charset="0"/>
                <a:cs typeface="Arial" panose="020B0604020202020204" pitchFamily="34" charset="0"/>
              </a:rPr>
              <a:t>	</a:t>
            </a:r>
          </a:p>
          <a:p>
            <a:r>
              <a:rPr lang="fr-CA" b="1" dirty="0">
                <a:solidFill>
                  <a:schemeClr val="tx1"/>
                </a:solidFill>
                <a:latin typeface="Arial" panose="020B0604020202020204" pitchFamily="34" charset="0"/>
                <a:cs typeface="Arial" panose="020B0604020202020204" pitchFamily="34" charset="0"/>
              </a:rPr>
              <a:t>	</a:t>
            </a:r>
          </a:p>
          <a:p>
            <a:r>
              <a:rPr lang="fr-CA" b="1" dirty="0">
                <a:solidFill>
                  <a:schemeClr val="tx1"/>
                </a:solidFill>
                <a:latin typeface="Arial" panose="020B0604020202020204" pitchFamily="34" charset="0"/>
                <a:cs typeface="Arial" panose="020B0604020202020204" pitchFamily="34" charset="0"/>
              </a:rPr>
              <a:t>	Analyse des habitudes 	médias</a:t>
            </a:r>
          </a:p>
          <a:p>
            <a:endParaRPr lang="fr-CA" b="1"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a:p>
            <a:r>
              <a:rPr lang="fr-CA" b="1" dirty="0">
                <a:solidFill>
                  <a:schemeClr val="tx1"/>
                </a:solidFill>
                <a:latin typeface="Arial" panose="020B0604020202020204" pitchFamily="34" charset="0"/>
                <a:cs typeface="Arial" panose="020B0604020202020204" pitchFamily="34" charset="0"/>
              </a:rPr>
              <a:t>	Sélection des médias</a:t>
            </a:r>
          </a:p>
          <a:p>
            <a:endParaRPr lang="fr-CA" b="1"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a:p>
            <a:r>
              <a:rPr lang="fr-CA" b="1" dirty="0">
                <a:solidFill>
                  <a:schemeClr val="tx1"/>
                </a:solidFill>
                <a:latin typeface="Arial" panose="020B0604020202020204" pitchFamily="34" charset="0"/>
                <a:cs typeface="Arial" panose="020B0604020202020204" pitchFamily="34" charset="0"/>
              </a:rPr>
              <a:t>	Déterminer les exécutions 	médias </a:t>
            </a:r>
          </a:p>
          <a:p>
            <a:endParaRPr lang="fr-CA" b="1"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a:p>
            <a:r>
              <a:rPr lang="fr-CA" dirty="0">
                <a:solidFill>
                  <a:schemeClr val="tx1"/>
                </a:solidFill>
                <a:latin typeface="Arial" panose="020B0604020202020204" pitchFamily="34" charset="0"/>
                <a:cs typeface="Arial" panose="020B0604020202020204" pitchFamily="34" charset="0"/>
              </a:rPr>
              <a:t> 	</a:t>
            </a:r>
            <a:r>
              <a:rPr lang="fr-CA" b="1" dirty="0">
                <a:solidFill>
                  <a:schemeClr val="tx1"/>
                </a:solidFill>
                <a:latin typeface="Arial" panose="020B0604020202020204" pitchFamily="34" charset="0"/>
                <a:cs typeface="Arial" panose="020B0604020202020204" pitchFamily="34" charset="0"/>
              </a:rPr>
              <a:t>Établir le scénario / </a:t>
            </a:r>
          </a:p>
          <a:p>
            <a:r>
              <a:rPr lang="fr-CA" b="1" dirty="0">
                <a:solidFill>
                  <a:schemeClr val="tx1"/>
                </a:solidFill>
                <a:latin typeface="Arial" panose="020B0604020202020204" pitchFamily="34" charset="0"/>
                <a:cs typeface="Arial" panose="020B0604020202020204" pitchFamily="34" charset="0"/>
              </a:rPr>
              <a:t>	calendrier média </a:t>
            </a:r>
            <a:endParaRPr lang="fr-CA"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2909610" y="0"/>
            <a:ext cx="456180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solidFill>
                <a:schemeClr val="tx1"/>
              </a:solidFill>
              <a:latin typeface="Arial" panose="020B0604020202020204" pitchFamily="34" charset="0"/>
              <a:cs typeface="Arial" panose="020B0604020202020204" pitchFamily="34" charset="0"/>
            </a:endParaRPr>
          </a:p>
          <a:p>
            <a:r>
              <a:rPr lang="fr-CA" b="1" dirty="0">
                <a:solidFill>
                  <a:schemeClr val="tx1"/>
                </a:solidFill>
                <a:latin typeface="Arial" panose="020B0604020202020204" pitchFamily="34" charset="0"/>
                <a:cs typeface="Arial" panose="020B0604020202020204" pitchFamily="34" charset="0"/>
              </a:rPr>
              <a:t>	</a:t>
            </a:r>
          </a:p>
          <a:p>
            <a:r>
              <a:rPr lang="fr-CA" b="1" dirty="0">
                <a:solidFill>
                  <a:schemeClr val="tx1"/>
                </a:solidFill>
                <a:latin typeface="Arial" panose="020B0604020202020204" pitchFamily="34" charset="0"/>
                <a:cs typeface="Arial" panose="020B0604020202020204" pitchFamily="34" charset="0"/>
              </a:rPr>
              <a:t>	</a:t>
            </a:r>
          </a:p>
          <a:p>
            <a:r>
              <a:rPr lang="fr-CA" b="1" dirty="0">
                <a:solidFill>
                  <a:schemeClr val="tx1"/>
                </a:solidFill>
                <a:latin typeface="Arial" panose="020B0604020202020204" pitchFamily="34" charset="0"/>
                <a:cs typeface="Arial" panose="020B0604020202020204" pitchFamily="34" charset="0"/>
              </a:rPr>
              <a:t>	Réunir les informations du 	marché</a:t>
            </a:r>
          </a:p>
          <a:p>
            <a:endParaRPr lang="fr-CA" b="1"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a:p>
            <a:r>
              <a:rPr lang="fr-CA" b="1" dirty="0">
                <a:solidFill>
                  <a:schemeClr val="tx1"/>
                </a:solidFill>
                <a:latin typeface="Arial" panose="020B0604020202020204" pitchFamily="34" charset="0"/>
                <a:cs typeface="Arial" panose="020B0604020202020204" pitchFamily="34" charset="0"/>
              </a:rPr>
              <a:t>	Confirmation des paramètres 	média de base  </a:t>
            </a:r>
          </a:p>
          <a:p>
            <a:endParaRPr lang="fr-CA" b="1"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a:p>
            <a:r>
              <a:rPr lang="fr-CA" b="1" dirty="0">
                <a:solidFill>
                  <a:schemeClr val="tx1"/>
                </a:solidFill>
                <a:latin typeface="Arial" panose="020B0604020202020204" pitchFamily="34" charset="0"/>
                <a:cs typeface="Arial" panose="020B0604020202020204" pitchFamily="34" charset="0"/>
              </a:rPr>
              <a:t>	Objectifs médias </a:t>
            </a:r>
          </a:p>
          <a:p>
            <a:endParaRPr lang="fr-CA" b="1" dirty="0">
              <a:solidFill>
                <a:schemeClr val="tx1"/>
              </a:solidFill>
              <a:latin typeface="Arial" panose="020B0604020202020204" pitchFamily="34" charset="0"/>
              <a:cs typeface="Arial" panose="020B0604020202020204" pitchFamily="34" charset="0"/>
            </a:endParaRPr>
          </a:p>
          <a:p>
            <a:endParaRPr lang="fr-CA" b="1" dirty="0">
              <a:solidFill>
                <a:schemeClr val="tx1"/>
              </a:solidFill>
              <a:latin typeface="Arial" panose="020B0604020202020204" pitchFamily="34" charset="0"/>
              <a:cs typeface="Arial" panose="020B0604020202020204" pitchFamily="34" charset="0"/>
            </a:endParaRPr>
          </a:p>
          <a:p>
            <a:endParaRPr lang="fr-CA" b="1"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p:txBody>
      </p:sp>
      <p:sp>
        <p:nvSpPr>
          <p:cNvPr id="22" name="ZoneTexte 21"/>
          <p:cNvSpPr txBox="1"/>
          <p:nvPr/>
        </p:nvSpPr>
        <p:spPr>
          <a:xfrm>
            <a:off x="3218253" y="2029176"/>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1</a:t>
            </a:r>
          </a:p>
        </p:txBody>
      </p:sp>
      <p:sp>
        <p:nvSpPr>
          <p:cNvPr id="23" name="ZoneTexte 22"/>
          <p:cNvSpPr txBox="1"/>
          <p:nvPr/>
        </p:nvSpPr>
        <p:spPr>
          <a:xfrm>
            <a:off x="3199908" y="3125610"/>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2</a:t>
            </a:r>
          </a:p>
        </p:txBody>
      </p:sp>
      <p:sp>
        <p:nvSpPr>
          <p:cNvPr id="24" name="ZoneTexte 23"/>
          <p:cNvSpPr txBox="1"/>
          <p:nvPr/>
        </p:nvSpPr>
        <p:spPr>
          <a:xfrm>
            <a:off x="3218253" y="4222044"/>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3</a:t>
            </a:r>
          </a:p>
        </p:txBody>
      </p:sp>
      <p:sp>
        <p:nvSpPr>
          <p:cNvPr id="25" name="ZoneTexte 24"/>
          <p:cNvSpPr txBox="1"/>
          <p:nvPr/>
        </p:nvSpPr>
        <p:spPr>
          <a:xfrm>
            <a:off x="7630964" y="2022686"/>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4</a:t>
            </a:r>
          </a:p>
        </p:txBody>
      </p:sp>
      <p:sp>
        <p:nvSpPr>
          <p:cNvPr id="26" name="ZoneTexte 25"/>
          <p:cNvSpPr txBox="1"/>
          <p:nvPr/>
        </p:nvSpPr>
        <p:spPr>
          <a:xfrm>
            <a:off x="7632504" y="3104085"/>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5</a:t>
            </a:r>
          </a:p>
        </p:txBody>
      </p:sp>
      <p:sp>
        <p:nvSpPr>
          <p:cNvPr id="27" name="ZoneTexte 26"/>
          <p:cNvSpPr txBox="1"/>
          <p:nvPr/>
        </p:nvSpPr>
        <p:spPr>
          <a:xfrm>
            <a:off x="7630964" y="3932260"/>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6</a:t>
            </a:r>
          </a:p>
        </p:txBody>
      </p:sp>
      <p:sp>
        <p:nvSpPr>
          <p:cNvPr id="28" name="ZoneTexte 27"/>
          <p:cNvSpPr txBox="1"/>
          <p:nvPr/>
        </p:nvSpPr>
        <p:spPr>
          <a:xfrm>
            <a:off x="7630964" y="5019896"/>
            <a:ext cx="338554" cy="369332"/>
          </a:xfrm>
          <a:prstGeom prst="rect">
            <a:avLst/>
          </a:prstGeom>
          <a:noFill/>
        </p:spPr>
        <p:txBody>
          <a:bodyPr wrap="none" rtlCol="0">
            <a:spAutoFit/>
          </a:bodyPr>
          <a:lstStyle/>
          <a:p>
            <a:r>
              <a:rPr lang="fr-CA" b="1" dirty="0">
                <a:solidFill>
                  <a:srgbClr val="C00000"/>
                </a:solidFill>
                <a:latin typeface="Arial Black" panose="020B0A04020102020204" pitchFamily="34" charset="0"/>
              </a:rPr>
              <a:t>7</a:t>
            </a:r>
          </a:p>
        </p:txBody>
      </p:sp>
      <p:cxnSp>
        <p:nvCxnSpPr>
          <p:cNvPr id="29" name="Connecteur droit 28"/>
          <p:cNvCxnSpPr/>
          <p:nvPr/>
        </p:nvCxnSpPr>
        <p:spPr>
          <a:xfrm>
            <a:off x="2663261" y="1493420"/>
            <a:ext cx="0" cy="3871161"/>
          </a:xfrm>
          <a:prstGeom prst="line">
            <a:avLst/>
          </a:prstGeom>
          <a:ln w="31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2785200" y="6442011"/>
            <a:ext cx="4785020" cy="216474"/>
          </a:xfrm>
          <a:prstGeom prst="rect">
            <a:avLst/>
          </a:prstGeom>
          <a:noFill/>
        </p:spPr>
        <p:txBody>
          <a:bodyPr wrap="square" rtlCol="0">
            <a:spAutoFit/>
          </a:bodyPr>
          <a:lstStyle/>
          <a:p>
            <a:pPr>
              <a:lnSpc>
                <a:spcPct val="80000"/>
              </a:lnSpc>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rPr>
              <a:t>Marc Hamelin.</a:t>
            </a:r>
          </a:p>
        </p:txBody>
      </p:sp>
    </p:spTree>
    <p:extLst>
      <p:ext uri="{BB962C8B-B14F-4D97-AF65-F5344CB8AC3E}">
        <p14:creationId xmlns:p14="http://schemas.microsoft.com/office/powerpoint/2010/main" val="41987083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D63F4BE-4A02-46AB-98CD-4F69DA6F0577}"/>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r="5840"/>
          <a:stretch/>
        </p:blipFill>
        <p:spPr>
          <a:xfrm>
            <a:off x="8395993" y="9517"/>
            <a:ext cx="3786474" cy="6848476"/>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78</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7" name="ZoneTexte 6"/>
          <p:cNvSpPr txBox="1"/>
          <p:nvPr/>
        </p:nvSpPr>
        <p:spPr>
          <a:xfrm>
            <a:off x="4848447" y="1839429"/>
            <a:ext cx="426720" cy="369332"/>
          </a:xfrm>
          <a:prstGeom prst="rect">
            <a:avLst/>
          </a:prstGeom>
          <a:noFill/>
        </p:spPr>
        <p:txBody>
          <a:bodyPr wrap="none" rtlCol="0">
            <a:spAutoFit/>
          </a:bodyPr>
          <a:lstStyle/>
          <a:p>
            <a:r>
              <a:rPr lang="fr-CA" dirty="0">
                <a:solidFill>
                  <a:schemeClr val="bg1"/>
                </a:solidFill>
              </a:rPr>
              <a:t>PC</a:t>
            </a: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a:t>
            </a:r>
            <a:r>
              <a:rPr lang="fr-CA" sz="900" dirty="0">
                <a:solidFill>
                  <a:schemeClr val="bg1"/>
                </a:solidFill>
              </a:rPr>
              <a:t>ontréal, FEP, Certificat de publicité : édition 2019.</a:t>
            </a:r>
          </a:p>
        </p:txBody>
      </p:sp>
      <p:sp>
        <p:nvSpPr>
          <p:cNvPr id="19"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MÉDIAS</a:t>
            </a:r>
          </a:p>
        </p:txBody>
      </p:sp>
      <p:sp>
        <p:nvSpPr>
          <p:cNvPr id="2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Mise en contexte</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Paramètres de la campagne</a:t>
            </a:r>
          </a:p>
          <a:p>
            <a:pPr marL="0" indent="0" algn="just">
              <a:lnSpc>
                <a:spcPct val="100000"/>
              </a:lnSpc>
              <a:buNone/>
            </a:pPr>
            <a:endParaRPr lang="fr-CA" sz="1600" b="1" dirty="0">
              <a:latin typeface="Arial" panose="020B0604020202020204" pitchFamily="34" charset="0"/>
              <a:cs typeface="Arial" panose="020B0604020202020204" pitchFamily="34" charset="0"/>
            </a:endParaRPr>
          </a:p>
          <a:p>
            <a:pPr marL="0" indent="0" algn="just">
              <a:lnSpc>
                <a:spcPct val="100000"/>
              </a:lnSpc>
              <a:buNone/>
            </a:pPr>
            <a:r>
              <a:rPr lang="fr-CA" sz="1600" dirty="0">
                <a:latin typeface="Arial" panose="020B0604020202020204" pitchFamily="34" charset="0"/>
                <a:ea typeface="Helvetica Neue" panose="02000503000000020004" pitchFamily="2" charset="0"/>
                <a:cs typeface="Arial" panose="020B0604020202020204" pitchFamily="34" charset="0"/>
              </a:rPr>
              <a:t>Le client souhaite…</a:t>
            </a: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lnSpc>
                <a:spcPct val="100000"/>
              </a:lnSpc>
              <a:buNone/>
            </a:pPr>
            <a:r>
              <a:rPr lang="fr-CA" sz="1600" dirty="0">
                <a:latin typeface="Arial" panose="020B0604020202020204" pitchFamily="34" charset="0"/>
                <a:ea typeface="Helvetica Neue" panose="02000503000000020004" pitchFamily="2" charset="0"/>
                <a:cs typeface="Arial" panose="020B0604020202020204" pitchFamily="34" charset="0"/>
              </a:rPr>
              <a:t>C’est dans ce contexte que nous lui recommandons de …</a:t>
            </a: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buNone/>
            </a:pPr>
            <a:r>
              <a:rPr lang="fr-CA" sz="1600" b="1" dirty="0">
                <a:latin typeface="Arial" panose="020B0604020202020204" pitchFamily="34" charset="0"/>
                <a:cs typeface="Arial" panose="020B0604020202020204" pitchFamily="34" charset="0"/>
              </a:rPr>
              <a:t>Période</a:t>
            </a:r>
            <a:r>
              <a:rPr lang="fr-CA" sz="1600" dirty="0">
                <a:latin typeface="Arial" panose="020B0604020202020204" pitchFamily="34" charset="0"/>
                <a:cs typeface="Arial" panose="020B0604020202020204" pitchFamily="34" charset="0"/>
              </a:rPr>
              <a:t> : du mois au mois année (00 mois).</a:t>
            </a:r>
          </a:p>
          <a:p>
            <a:pPr algn="just">
              <a:buFont typeface="Wingdings" panose="05000000000000000000" pitchFamily="2" charset="2"/>
              <a:buChar char="§"/>
            </a:pPr>
            <a:endParaRPr lang="fr-CA" sz="1600" dirty="0">
              <a:latin typeface="Arial" panose="020B0604020202020204" pitchFamily="34" charset="0"/>
              <a:cs typeface="Arial" panose="020B0604020202020204" pitchFamily="34" charset="0"/>
            </a:endParaRPr>
          </a:p>
          <a:p>
            <a:pPr marL="0" indent="0" algn="just">
              <a:buNone/>
            </a:pPr>
            <a:r>
              <a:rPr lang="fr-CA" sz="1600" b="1" dirty="0">
                <a:latin typeface="Arial" panose="020B0604020202020204" pitchFamily="34" charset="0"/>
                <a:cs typeface="Arial" panose="020B0604020202020204" pitchFamily="34" charset="0"/>
              </a:rPr>
              <a:t>Budget </a:t>
            </a:r>
            <a:r>
              <a:rPr lang="fr-CA" sz="1600" dirty="0">
                <a:latin typeface="Arial" panose="020B0604020202020204" pitchFamily="34" charset="0"/>
                <a:cs typeface="Arial" panose="020B0604020202020204" pitchFamily="34" charset="0"/>
              </a:rPr>
              <a:t> : 00,000$ brut ou net.</a:t>
            </a:r>
          </a:p>
        </p:txBody>
      </p:sp>
      <p:sp>
        <p:nvSpPr>
          <p:cNvPr id="23" name="ZoneTexte 22"/>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9924041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sp>
        <p:nvSpPr>
          <p:cNvPr id="11"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Objectifs médias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Objectifs quantitatifs</a:t>
            </a: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Portée</a:t>
            </a: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Fréquence</a:t>
            </a:r>
          </a:p>
          <a:p>
            <a:pPr algn="just">
              <a:lnSpc>
                <a:spcPct val="100000"/>
              </a:lnSpc>
              <a:buFont typeface="Wingdings" panose="05000000000000000000" pitchFamily="2" charset="2"/>
              <a:buChar char="§"/>
            </a:pPr>
            <a:endParaRPr lang="fr-CA" sz="1600" dirty="0">
              <a:latin typeface="Arial" panose="020B0604020202020204" pitchFamily="34" charset="0"/>
              <a:ea typeface="Helvetica Neue" panose="02000503000000020004" pitchFamily="2"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Objectifs qualitatifs</a:t>
            </a: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Qualité et attributs du placement</a:t>
            </a: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Environnement médias </a:t>
            </a:r>
          </a:p>
          <a:p>
            <a:pPr algn="just">
              <a:lnSpc>
                <a:spcPct val="100000"/>
              </a:lnSpc>
              <a:buFont typeface="Wingdings" panose="05000000000000000000" pitchFamily="2" charset="2"/>
              <a:buChar char="§"/>
            </a:pPr>
            <a:endParaRPr lang="fr-CA" sz="1600" dirty="0">
              <a:latin typeface="Arial" panose="020B0604020202020204" pitchFamily="34" charset="0"/>
              <a:ea typeface="Helvetica Neue" panose="02000503000000020004" pitchFamily="2" charset="0"/>
              <a:cs typeface="Arial" panose="020B0604020202020204" pitchFamily="34" charset="0"/>
            </a:endParaRPr>
          </a:p>
        </p:txBody>
      </p:sp>
      <p:sp>
        <p:nvSpPr>
          <p:cNvPr id="9" name="Rectangle 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4255860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8418" y="507999"/>
            <a:ext cx="9028783" cy="5668963"/>
          </a:xfrm>
        </p:spPr>
        <p:txBody>
          <a:bodyPr>
            <a:noAutofit/>
          </a:bodyPr>
          <a:lstStyle/>
          <a:p>
            <a:pPr marL="0" indent="0" defTabSz="987425">
              <a:lnSpc>
                <a:spcPct val="120000"/>
              </a:lnSpc>
              <a:buNone/>
            </a:pPr>
            <a:r>
              <a:rPr lang="fr-CA" altLang="fr-FR" sz="1400" b="1" dirty="0">
                <a:solidFill>
                  <a:schemeClr val="bg1">
                    <a:lumMod val="65000"/>
                  </a:schemeClr>
                </a:solidFill>
                <a:latin typeface="Arial" panose="020B0604020202020204" pitchFamily="34" charset="0"/>
                <a:cs typeface="Arial" panose="020B0604020202020204" pitchFamily="34" charset="0"/>
              </a:rPr>
              <a:t>ANALYSE DE LA SITUATION</a:t>
            </a:r>
          </a:p>
          <a:p>
            <a:pPr marL="0" indent="0" defTabSz="987425">
              <a:lnSpc>
                <a:spcPct val="120000"/>
              </a:lnSpc>
              <a:buNone/>
            </a:pPr>
            <a:endParaRPr lang="fr-CA" altLang="fr-FR" sz="1400" b="1" dirty="0">
              <a:solidFill>
                <a:schemeClr val="bg1">
                  <a:lumMod val="65000"/>
                </a:schemeClr>
              </a:solidFill>
              <a:latin typeface="Arial" panose="020B0604020202020204" pitchFamily="34" charset="0"/>
              <a:cs typeface="Arial" panose="020B0604020202020204" pitchFamily="34" charset="0"/>
            </a:endParaRPr>
          </a:p>
          <a:p>
            <a:pPr marL="0" indent="0" defTabSz="987425">
              <a:lnSpc>
                <a:spcPct val="120000"/>
              </a:lnSpc>
              <a:buNone/>
            </a:pPr>
            <a:r>
              <a:rPr lang="fr-CA" altLang="fr-FR" sz="1400" b="1" dirty="0">
                <a:latin typeface="Arial" panose="020B0604020202020204" pitchFamily="34" charset="0"/>
                <a:cs typeface="Arial" panose="020B0604020202020204" pitchFamily="34" charset="0"/>
              </a:rPr>
              <a:t>01	Compréhension du mandat					p. 11</a:t>
            </a:r>
          </a:p>
          <a:p>
            <a:pPr marL="0" indent="0" defTabSz="987425">
              <a:lnSpc>
                <a:spcPct val="120000"/>
              </a:lnSpc>
              <a:buNone/>
            </a:pPr>
            <a:r>
              <a:rPr lang="fr-CA" altLang="fr-FR" sz="1400" b="1" dirty="0">
                <a:latin typeface="Arial" panose="020B0604020202020204" pitchFamily="34" charset="0"/>
                <a:cs typeface="Arial" panose="020B0604020202020204" pitchFamily="34" charset="0"/>
              </a:rPr>
              <a:t>02	Analyse du marché						p. 13</a:t>
            </a:r>
          </a:p>
          <a:p>
            <a:pPr marL="0" indent="0" defTabSz="987425">
              <a:lnSpc>
                <a:spcPct val="120000"/>
              </a:lnSpc>
              <a:buNone/>
            </a:pPr>
            <a:r>
              <a:rPr lang="fr-CA" altLang="fr-FR" sz="1400" b="1" dirty="0" smtClean="0">
                <a:latin typeface="Arial" panose="020B0604020202020204" pitchFamily="34" charset="0"/>
                <a:cs typeface="Arial" panose="020B0604020202020204" pitchFamily="34" charset="0"/>
              </a:rPr>
              <a:t>03	Analyse des consommateurs</a:t>
            </a:r>
            <a:r>
              <a:rPr lang="fr-CA" altLang="fr-FR" sz="1400" b="1" dirty="0">
                <a:latin typeface="Arial" panose="020B0604020202020204" pitchFamily="34" charset="0"/>
                <a:cs typeface="Arial" panose="020B0604020202020204" pitchFamily="34" charset="0"/>
              </a:rPr>
              <a:t>					p. 18</a:t>
            </a:r>
          </a:p>
          <a:p>
            <a:pPr marL="0" indent="0" defTabSz="987425">
              <a:lnSpc>
                <a:spcPct val="120000"/>
              </a:lnSpc>
              <a:buNone/>
            </a:pPr>
            <a:r>
              <a:rPr lang="fr-CA" altLang="fr-FR" sz="1400" b="1" dirty="0">
                <a:latin typeface="Arial" panose="020B0604020202020204" pitchFamily="34" charset="0"/>
                <a:cs typeface="Arial" panose="020B0604020202020204" pitchFamily="34" charset="0"/>
              </a:rPr>
              <a:t>04	Analyse de la </a:t>
            </a:r>
            <a:r>
              <a:rPr lang="fr-CA" altLang="fr-FR" sz="1400" b="1" dirty="0" smtClean="0">
                <a:latin typeface="Arial" panose="020B0604020202020204" pitchFamily="34" charset="0"/>
                <a:cs typeface="Arial" panose="020B0604020202020204" pitchFamily="34" charset="0"/>
              </a:rPr>
              <a:t>marque</a:t>
            </a:r>
            <a:r>
              <a:rPr lang="fr-CA" altLang="fr-FR" sz="1400" b="1" dirty="0">
                <a:latin typeface="Arial" panose="020B0604020202020204" pitchFamily="34" charset="0"/>
                <a:cs typeface="Arial" panose="020B0604020202020204" pitchFamily="34" charset="0"/>
              </a:rPr>
              <a:t>						p. </a:t>
            </a:r>
            <a:r>
              <a:rPr lang="fr-CA" altLang="fr-FR" sz="1400" b="1" dirty="0" smtClean="0">
                <a:latin typeface="Arial" panose="020B0604020202020204" pitchFamily="34" charset="0"/>
                <a:cs typeface="Arial" panose="020B0604020202020204" pitchFamily="34" charset="0"/>
              </a:rPr>
              <a:t>21</a:t>
            </a:r>
            <a:endParaRPr lang="fr-CA" altLang="fr-FR" sz="1400" b="1" dirty="0">
              <a:latin typeface="Arial" panose="020B0604020202020204" pitchFamily="34" charset="0"/>
              <a:cs typeface="Arial" panose="020B0604020202020204" pitchFamily="34" charset="0"/>
            </a:endParaRPr>
          </a:p>
          <a:p>
            <a:pPr marL="0" indent="0" defTabSz="987425">
              <a:lnSpc>
                <a:spcPct val="120000"/>
              </a:lnSpc>
              <a:buNone/>
            </a:pPr>
            <a:r>
              <a:rPr lang="fr-CA" altLang="fr-FR" sz="1400" b="1" dirty="0" smtClean="0">
                <a:latin typeface="Arial" panose="020B0604020202020204" pitchFamily="34" charset="0"/>
                <a:cs typeface="Arial" panose="020B0604020202020204" pitchFamily="34" charset="0"/>
              </a:rPr>
              <a:t>05	Analyse de la concurrence</a:t>
            </a:r>
            <a:r>
              <a:rPr lang="fr-CA" altLang="fr-FR" sz="1400" b="1" dirty="0">
                <a:latin typeface="Arial" panose="020B0604020202020204" pitchFamily="34" charset="0"/>
                <a:cs typeface="Arial" panose="020B0604020202020204" pitchFamily="34" charset="0"/>
              </a:rPr>
              <a:t>					p. </a:t>
            </a:r>
            <a:r>
              <a:rPr lang="fr-CA" altLang="fr-FR" sz="1400" b="1" dirty="0" smtClean="0">
                <a:latin typeface="Arial" panose="020B0604020202020204" pitchFamily="34" charset="0"/>
                <a:cs typeface="Arial" panose="020B0604020202020204" pitchFamily="34" charset="0"/>
              </a:rPr>
              <a:t>34</a:t>
            </a:r>
          </a:p>
          <a:p>
            <a:pPr marL="0" indent="0" defTabSz="987425">
              <a:lnSpc>
                <a:spcPct val="120000"/>
              </a:lnSpc>
              <a:buNone/>
            </a:pPr>
            <a:endParaRPr lang="fr-CA" altLang="fr-FR" sz="1400" b="1" dirty="0">
              <a:latin typeface="Arial" panose="020B0604020202020204" pitchFamily="34" charset="0"/>
              <a:cs typeface="Arial" panose="020B0604020202020204" pitchFamily="34" charset="0"/>
            </a:endParaRPr>
          </a:p>
          <a:p>
            <a:pPr marL="0" indent="0" defTabSz="987425">
              <a:lnSpc>
                <a:spcPct val="120000"/>
              </a:lnSpc>
              <a:buNone/>
            </a:pPr>
            <a:endParaRPr lang="fr-CA" altLang="fr-FR" sz="1400" b="1" dirty="0">
              <a:solidFill>
                <a:schemeClr val="bg1">
                  <a:lumMod val="65000"/>
                </a:schemeClr>
              </a:solidFill>
              <a:latin typeface="Arial" panose="020B0604020202020204" pitchFamily="34" charset="0"/>
              <a:cs typeface="Arial" panose="020B0604020202020204" pitchFamily="34" charset="0"/>
            </a:endParaRPr>
          </a:p>
          <a:p>
            <a:pPr marL="0" indent="0" defTabSz="987425">
              <a:lnSpc>
                <a:spcPct val="120000"/>
              </a:lnSpc>
              <a:buNone/>
            </a:pPr>
            <a:r>
              <a:rPr lang="fr-CA" altLang="fr-FR" sz="1400" b="1" dirty="0">
                <a:solidFill>
                  <a:schemeClr val="bg1">
                    <a:lumMod val="65000"/>
                  </a:schemeClr>
                </a:solidFill>
                <a:latin typeface="Arial" panose="020B0604020202020204" pitchFamily="34" charset="0"/>
                <a:cs typeface="Arial" panose="020B0604020202020204" pitchFamily="34" charset="0"/>
              </a:rPr>
              <a:t>PRISE DE DÉCISIONS</a:t>
            </a:r>
          </a:p>
          <a:p>
            <a:pPr marL="0" indent="0" defTabSz="987425">
              <a:lnSpc>
                <a:spcPct val="120000"/>
              </a:lnSpc>
              <a:buNone/>
            </a:pPr>
            <a:endParaRPr lang="fr-CA" altLang="fr-FR" sz="1400" b="1" dirty="0">
              <a:solidFill>
                <a:schemeClr val="bg1">
                  <a:lumMod val="65000"/>
                </a:schemeClr>
              </a:solidFill>
              <a:latin typeface="Arial" panose="020B0604020202020204" pitchFamily="34" charset="0"/>
              <a:cs typeface="Arial" panose="020B0604020202020204" pitchFamily="34" charset="0"/>
            </a:endParaRPr>
          </a:p>
          <a:p>
            <a:pPr marL="342900" indent="-342900" defTabSz="987425">
              <a:lnSpc>
                <a:spcPct val="120000"/>
              </a:lnSpc>
              <a:buAutoNum type="arabicPlain" startAt="6"/>
            </a:pPr>
            <a:r>
              <a:rPr lang="fr-CA" altLang="fr-FR" sz="1400" b="1" dirty="0" smtClean="0">
                <a:latin typeface="Arial" panose="020B0604020202020204" pitchFamily="34" charset="0"/>
                <a:cs typeface="Arial" panose="020B0604020202020204" pitchFamily="34" charset="0"/>
              </a:rPr>
              <a:t>             Approche stratégique</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        		p</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43</a:t>
            </a:r>
            <a:endParaRPr lang="fr-CA" altLang="fr-FR" sz="1400" b="1" dirty="0">
              <a:latin typeface="Arial" panose="020B0604020202020204" pitchFamily="34" charset="0"/>
              <a:cs typeface="Arial" panose="020B0604020202020204" pitchFamily="34" charset="0"/>
            </a:endParaRPr>
          </a:p>
          <a:p>
            <a:pPr marL="342900" indent="-342900" defTabSz="987425">
              <a:lnSpc>
                <a:spcPct val="120000"/>
              </a:lnSpc>
              <a:buAutoNum type="arabicPlain" startAt="7"/>
            </a:pPr>
            <a:r>
              <a:rPr lang="fr-CA" altLang="fr-FR" sz="1400" b="1" dirty="0" smtClean="0">
                <a:latin typeface="Arial" panose="020B0604020202020204" pitchFamily="34" charset="0"/>
                <a:cs typeface="Arial" panose="020B0604020202020204" pitchFamily="34" charset="0"/>
              </a:rPr>
              <a:t>             Cibles: marchés et clientèles  </a:t>
            </a:r>
            <a:r>
              <a:rPr lang="fr-CA" altLang="fr-FR" sz="1400" b="1" dirty="0" smtClean="0">
                <a:latin typeface="Arial" panose="020B0604020202020204" pitchFamily="34" charset="0"/>
                <a:cs typeface="Arial" panose="020B0604020202020204" pitchFamily="34" charset="0"/>
              </a:rPr>
              <a:t>					p. 46</a:t>
            </a:r>
            <a:endParaRPr lang="fr-CA" altLang="fr-FR" sz="1400" b="1" dirty="0" smtClean="0">
              <a:latin typeface="Arial" panose="020B0604020202020204" pitchFamily="34" charset="0"/>
              <a:cs typeface="Arial" panose="020B0604020202020204" pitchFamily="34" charset="0"/>
            </a:endParaRPr>
          </a:p>
          <a:p>
            <a:pPr marL="0" indent="0" defTabSz="987425">
              <a:lnSpc>
                <a:spcPct val="120000"/>
              </a:lnSpc>
              <a:buNone/>
            </a:pPr>
            <a:r>
              <a:rPr lang="fr-CA" altLang="fr-FR" sz="1400" b="1" dirty="0" smtClean="0">
                <a:latin typeface="Arial" panose="020B0604020202020204" pitchFamily="34" charset="0"/>
                <a:cs typeface="Arial" panose="020B0604020202020204" pitchFamily="34" charset="0"/>
              </a:rPr>
              <a:t>08</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Objectifs: marketing et communication</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	p</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52</a:t>
            </a:r>
            <a:endParaRPr lang="fr-CA" altLang="fr-FR" sz="1400" b="1" dirty="0">
              <a:latin typeface="Arial" panose="020B0604020202020204" pitchFamily="34" charset="0"/>
              <a:cs typeface="Arial" panose="020B0604020202020204" pitchFamily="34" charset="0"/>
            </a:endParaRPr>
          </a:p>
          <a:p>
            <a:pPr marL="0" indent="0" defTabSz="987425">
              <a:lnSpc>
                <a:spcPct val="120000"/>
              </a:lnSpc>
              <a:buNone/>
            </a:pPr>
            <a:r>
              <a:rPr lang="fr-CA" altLang="fr-FR" sz="1400" b="1" dirty="0">
                <a:latin typeface="Arial" panose="020B0604020202020204" pitchFamily="34" charset="0"/>
                <a:cs typeface="Arial" panose="020B0604020202020204" pitchFamily="34" charset="0"/>
              </a:rPr>
              <a:t>09	</a:t>
            </a:r>
            <a:r>
              <a:rPr lang="fr-CA" altLang="fr-FR" sz="1400" b="1" dirty="0" smtClean="0">
                <a:latin typeface="Arial" panose="020B0604020202020204" pitchFamily="34" charset="0"/>
                <a:cs typeface="Arial" panose="020B0604020202020204" pitchFamily="34" charset="0"/>
              </a:rPr>
              <a:t>Axe de communication 	</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p</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56</a:t>
            </a:r>
            <a:endParaRPr lang="fr-CA" altLang="fr-FR" sz="1400" b="1"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TABLE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DES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MATIÈRES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8</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9" name="Rectangle 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7140025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sp>
        <p:nvSpPr>
          <p:cNvPr id="11"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Analyse des habitudes médias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Portée hebdomadaire des différents médias en fonction de nos cibles</a:t>
            </a:r>
          </a:p>
          <a:p>
            <a:pPr marL="0" indent="0" algn="just">
              <a:lnSpc>
                <a:spcPct val="100000"/>
              </a:lnSpc>
              <a:buNone/>
            </a:pPr>
            <a:endParaRPr lang="fr-CA" sz="1600" dirty="0">
              <a:latin typeface="Arial" panose="020B0604020202020204" pitchFamily="34" charset="0"/>
              <a:ea typeface="Helvetica Neue" panose="02000503000000020004" pitchFamily="2" charset="0"/>
              <a:cs typeface="Arial" panose="020B0604020202020204" pitchFamily="34" charset="0"/>
            </a:endParaRPr>
          </a:p>
        </p:txBody>
      </p:sp>
      <p:sp>
        <p:nvSpPr>
          <p:cNvPr id="9" name="ZoneTexte 8"/>
          <p:cNvSpPr txBox="1"/>
          <p:nvPr/>
        </p:nvSpPr>
        <p:spPr>
          <a:xfrm>
            <a:off x="2785200" y="6401042"/>
            <a:ext cx="8060268" cy="246221"/>
          </a:xfrm>
          <a:prstGeom prst="rect">
            <a:avLst/>
          </a:prstGeom>
          <a:noFill/>
        </p:spPr>
        <p:txBody>
          <a:bodyPr wrap="square" rtlCol="0">
            <a:spAutoFit/>
          </a:bodyPr>
          <a:lstStyle/>
          <a:p>
            <a:pPr>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rPr>
              <a:t>IAB Canada 2017. CMUST Janvier 2018.</a:t>
            </a:r>
            <a:endParaRPr lang="fr-CA" altLang="fr-FR" sz="1000" dirty="0">
              <a:latin typeface="Arial" panose="020B0604020202020204" pitchFamily="34" charset="0"/>
              <a:cs typeface="Arial" panose="020B0604020202020204" pitchFamily="34" charset="0"/>
            </a:endParaRPr>
          </a:p>
        </p:txBody>
      </p:sp>
      <p:pic>
        <p:nvPicPr>
          <p:cNvPr id="1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9847" y="1724150"/>
            <a:ext cx="7688739" cy="448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880476" y="3420739"/>
            <a:ext cx="358775" cy="1020762"/>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A"/>
          </a:p>
        </p:txBody>
      </p:sp>
      <p:sp>
        <p:nvSpPr>
          <p:cNvPr id="13" name="Rectangle 12"/>
          <p:cNvSpPr/>
          <p:nvPr/>
        </p:nvSpPr>
        <p:spPr>
          <a:xfrm rot="5400000">
            <a:off x="6565532" y="5487973"/>
            <a:ext cx="296508" cy="1020762"/>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A"/>
          </a:p>
        </p:txBody>
      </p:sp>
      <p:sp>
        <p:nvSpPr>
          <p:cNvPr id="14" name="Rectangle 13"/>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8932796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14134"/>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sp>
        <p:nvSpPr>
          <p:cNvPr id="11"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Sélection des médias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En fonction des objectifs </a:t>
            </a:r>
            <a:r>
              <a:rPr lang="fr-CA" sz="1600" dirty="0">
                <a:solidFill>
                  <a:srgbClr val="FF0000"/>
                </a:solidFill>
                <a:latin typeface="Ink Free" panose="03080402000500000000" pitchFamily="66" charset="0"/>
                <a:ea typeface="Helvetica Neue" panose="02000503000000020004" pitchFamily="2" charset="0"/>
                <a:cs typeface="Arial" panose="020B0604020202020204" pitchFamily="34" charset="0"/>
              </a:rPr>
              <a:t>et/ou</a:t>
            </a:r>
          </a:p>
          <a:p>
            <a:pPr algn="just">
              <a:lnSpc>
                <a:spcPct val="100000"/>
              </a:lnSpc>
              <a:buFont typeface="Wingdings" panose="05000000000000000000" pitchFamily="2" charset="2"/>
              <a:buChar char="§"/>
            </a:pPr>
            <a:endParaRPr lang="fr-CA" sz="1600" dirty="0">
              <a:solidFill>
                <a:srgbClr val="FF0000"/>
              </a:solidFill>
              <a:latin typeface="Ink Free" panose="03080402000500000000" pitchFamily="66" charset="0"/>
              <a:ea typeface="Helvetica Neue" panose="02000503000000020004" pitchFamily="2" charset="0"/>
              <a:cs typeface="Arial" panose="020B0604020202020204" pitchFamily="34" charset="0"/>
            </a:endParaRP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En fonction des habitudes médias </a:t>
            </a:r>
            <a:r>
              <a:rPr lang="fr-CA" sz="1600" dirty="0">
                <a:solidFill>
                  <a:srgbClr val="FF0000"/>
                </a:solidFill>
                <a:latin typeface="Ink Free" panose="03080402000500000000" pitchFamily="66" charset="0"/>
                <a:ea typeface="Helvetica Neue" panose="02000503000000020004" pitchFamily="2" charset="0"/>
                <a:cs typeface="Arial" panose="020B0604020202020204" pitchFamily="34" charset="0"/>
              </a:rPr>
              <a:t>et/ou</a:t>
            </a:r>
          </a:p>
          <a:p>
            <a:pPr algn="just">
              <a:lnSpc>
                <a:spcPct val="100000"/>
              </a:lnSpc>
              <a:buFont typeface="Wingdings" panose="05000000000000000000" pitchFamily="2" charset="2"/>
              <a:buChar char="§"/>
            </a:pPr>
            <a:endParaRPr lang="fr-CA" sz="1600" dirty="0">
              <a:solidFill>
                <a:srgbClr val="FF0000"/>
              </a:solidFill>
              <a:latin typeface="Ink Free" panose="03080402000500000000" pitchFamily="66" charset="0"/>
              <a:ea typeface="Helvetica Neue" panose="02000503000000020004" pitchFamily="2" charset="0"/>
              <a:cs typeface="Arial" panose="020B0604020202020204" pitchFamily="34" charset="0"/>
            </a:endParaRPr>
          </a:p>
          <a:p>
            <a:pPr algn="just">
              <a:lnSpc>
                <a:spcPct val="100000"/>
              </a:lnSpc>
              <a:buFont typeface="Wingdings" panose="05000000000000000000" pitchFamily="2" charset="2"/>
              <a:buChar char="§"/>
            </a:pPr>
            <a:r>
              <a:rPr lang="fr-CA" sz="1600" dirty="0">
                <a:latin typeface="Arial" panose="020B0604020202020204" pitchFamily="34" charset="0"/>
                <a:ea typeface="Helvetica Neue" panose="02000503000000020004" pitchFamily="2" charset="0"/>
                <a:cs typeface="Arial" panose="020B0604020202020204" pitchFamily="34" charset="0"/>
              </a:rPr>
              <a:t>En fonction des inventaires disponibles et des coûts</a:t>
            </a:r>
          </a:p>
          <a:p>
            <a:pPr algn="just">
              <a:lnSpc>
                <a:spcPct val="100000"/>
              </a:lnSpc>
              <a:buFont typeface="Wingdings" panose="05000000000000000000" pitchFamily="2" charset="2"/>
              <a:buChar char="§"/>
            </a:pPr>
            <a:endParaRPr lang="fr-CA" sz="1600" dirty="0">
              <a:latin typeface="Arial" panose="020B0604020202020204" pitchFamily="34" charset="0"/>
              <a:ea typeface="Helvetica Neue" panose="02000503000000020004" pitchFamily="2" charset="0"/>
              <a:cs typeface="Arial" panose="020B0604020202020204" pitchFamily="34" charset="0"/>
            </a:endParaRPr>
          </a:p>
        </p:txBody>
      </p:sp>
      <p:pic>
        <p:nvPicPr>
          <p:cNvPr id="3" name="Image 2"/>
          <p:cNvPicPr>
            <a:picLocks noChangeAspect="1"/>
          </p:cNvPicPr>
          <p:nvPr/>
        </p:nvPicPr>
        <p:blipFill>
          <a:blip r:embed="rId5"/>
          <a:stretch>
            <a:fillRect/>
          </a:stretch>
        </p:blipFill>
        <p:spPr>
          <a:xfrm>
            <a:off x="3890322" y="3404736"/>
            <a:ext cx="5117947" cy="2770961"/>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5845024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Télévision</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Rôle dans la campagne</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Portée et capacité de démonstration du bénéfice du produit.</a:t>
            </a: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extLst>
              <p:ext uri="{D42A27DB-BD31-4B8C-83A1-F6EECF244321}">
                <p14:modId xmlns:p14="http://schemas.microsoft.com/office/powerpoint/2010/main" val="889969101"/>
              </p:ext>
            </p:extLst>
          </p:nvPr>
        </p:nvGraphicFramePr>
        <p:xfrm>
          <a:off x="5130181" y="312241"/>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ZoneTexte 10"/>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7" name="Rectangle 1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8" name="Rectangle 17"/>
          <p:cNvSpPr/>
          <p:nvPr/>
        </p:nvSpPr>
        <p:spPr>
          <a:xfrm>
            <a:off x="5141010" y="3651330"/>
            <a:ext cx="1874633"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TV</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25388104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737796"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Télévision</a:t>
            </a:r>
          </a:p>
          <a:p>
            <a:pPr marL="0" indent="0" algn="just">
              <a:lnSpc>
                <a:spcPct val="150000"/>
              </a:lnSpc>
              <a:buNone/>
            </a:pPr>
            <a:endParaRPr lang="fr-CA" sz="18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Forces</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Média offrant forte portée et grand pouvoir de conviction.</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Média permettant de pouvoir démontrer le bénéfice du produit.</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La cible première regarde 25 heures de télévision par semaine.</a:t>
            </a:r>
          </a:p>
          <a:p>
            <a:pPr marL="0" indent="0" algn="just">
              <a:lnSpc>
                <a:spcPct val="150000"/>
              </a:lnSpc>
              <a:buNone/>
            </a:pPr>
            <a:endParaRPr lang="fr-CA" sz="1600" b="1"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Limites</a:t>
            </a:r>
          </a:p>
          <a:p>
            <a:pPr algn="just">
              <a:lnSpc>
                <a:spcPct val="150000"/>
              </a:lnSpc>
              <a:buFont typeface="Wingdings" panose="05000000000000000000" pitchFamily="2" charset="2"/>
              <a:buChar char="§"/>
            </a:pPr>
            <a:r>
              <a:rPr lang="fr-CA" sz="1600" kern="0" dirty="0">
                <a:latin typeface="Arial" panose="020B0604020202020204" pitchFamily="34" charset="0"/>
                <a:ea typeface="Verdana" pitchFamily="34" charset="0"/>
                <a:cs typeface="Arial" panose="020B0604020202020204" pitchFamily="34" charset="0"/>
              </a:rPr>
              <a:t>Fragmentation grandissante de la TV (Stations généralistes VS chaînes spécialisées).</a:t>
            </a:r>
          </a:p>
          <a:p>
            <a:pPr>
              <a:spcBef>
                <a:spcPct val="20000"/>
              </a:spcBef>
              <a:buFont typeface="Wingdings" panose="05000000000000000000" pitchFamily="2" charset="2"/>
              <a:buChar char="§"/>
              <a:defRPr/>
            </a:pPr>
            <a:endParaRPr lang="fr-CA" sz="1600" kern="0" dirty="0">
              <a:latin typeface="Arial" panose="020B0604020202020204" pitchFamily="34" charset="0"/>
              <a:ea typeface="Verdana" pitchFamily="34" charset="0"/>
              <a:cs typeface="Arial" panose="020B0604020202020204" pitchFamily="34" charset="0"/>
            </a:endParaRPr>
          </a:p>
          <a:p>
            <a:pPr>
              <a:spcBef>
                <a:spcPct val="20000"/>
              </a:spcBef>
              <a:buFont typeface="Wingdings" panose="05000000000000000000" pitchFamily="2" charset="2"/>
              <a:buChar char="§"/>
              <a:defRPr/>
            </a:pPr>
            <a:r>
              <a:rPr lang="fr-CA" sz="1600" kern="0" dirty="0">
                <a:latin typeface="Arial" panose="020B0604020202020204" pitchFamily="34" charset="0"/>
                <a:ea typeface="Verdana" pitchFamily="34" charset="0"/>
                <a:cs typeface="Arial" panose="020B0604020202020204" pitchFamily="34" charset="0"/>
              </a:rPr>
              <a:t>Coût de production élevé (sauf pour les productions maisons).</a:t>
            </a: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83</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extLst>
              <p:ext uri="{D42A27DB-BD31-4B8C-83A1-F6EECF244321}">
                <p14:modId xmlns:p14="http://schemas.microsoft.com/office/powerpoint/2010/main" val="2909279753"/>
              </p:ext>
            </p:extLst>
          </p:nvPr>
        </p:nvGraphicFramePr>
        <p:xfrm>
          <a:off x="5160661" y="293953"/>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ZoneTexte 1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9" name="Rectangle 18"/>
          <p:cNvSpPr/>
          <p:nvPr/>
        </p:nvSpPr>
        <p:spPr>
          <a:xfrm>
            <a:off x="9848829" y="5172317"/>
            <a:ext cx="1874633"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TV</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21592079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7754581"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Télévision</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500" b="1" dirty="0">
                <a:latin typeface="Arial" panose="020B0604020202020204" pitchFamily="34" charset="0"/>
                <a:cs typeface="Arial" panose="020B0604020202020204" pitchFamily="34" charset="0"/>
              </a:rPr>
              <a:t>Approche stratégique</a:t>
            </a:r>
          </a:p>
          <a:p>
            <a:pPr marL="0" indent="0">
              <a:lnSpc>
                <a:spcPct val="100000"/>
              </a:lnSpc>
              <a:buNone/>
            </a:pPr>
            <a:endParaRPr lang="fr-CA" sz="15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Blocs horaires (à la maison ou au bureau).</a:t>
            </a: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Géolocalisation : Province, ville, code postal.</a:t>
            </a: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Saisonnalité.</a:t>
            </a: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Distribution du poids médias selon les semaines.</a:t>
            </a: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Dominer l’environnement média.</a:t>
            </a: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Exploitation de la créativité média.</a:t>
            </a:r>
          </a:p>
          <a:p>
            <a:pPr>
              <a:lnSpc>
                <a:spcPct val="150000"/>
              </a:lnSpc>
              <a:buFont typeface="Wingdings" panose="05000000000000000000" pitchFamily="2" charset="2"/>
              <a:buChar char="§"/>
            </a:pPr>
            <a:r>
              <a:rPr lang="fr-CA" altLang="fr-FR" sz="1500" dirty="0">
                <a:latin typeface="Arial" panose="020B0604020202020204" pitchFamily="34" charset="0"/>
                <a:cs typeface="Arial" panose="020B0604020202020204" pitchFamily="34" charset="0"/>
              </a:rPr>
              <a:t>Autres…</a:t>
            </a:r>
          </a:p>
          <a:p>
            <a:pPr marL="0" indent="0" algn="just">
              <a:lnSpc>
                <a:spcPct val="150000"/>
              </a:lnSpc>
              <a:buNone/>
            </a:pPr>
            <a:endParaRPr lang="fr-CA" sz="1600" b="1"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extLst>
              <p:ext uri="{D42A27DB-BD31-4B8C-83A1-F6EECF244321}">
                <p14:modId xmlns:p14="http://schemas.microsoft.com/office/powerpoint/2010/main" val="589050998"/>
              </p:ext>
            </p:extLst>
          </p:nvPr>
        </p:nvGraphicFramePr>
        <p:xfrm>
          <a:off x="5105797" y="336625"/>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ZoneTexte 1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6" name="Rectangle 15"/>
          <p:cNvSpPr/>
          <p:nvPr/>
        </p:nvSpPr>
        <p:spPr>
          <a:xfrm>
            <a:off x="9848829" y="5172317"/>
            <a:ext cx="1874633"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TV</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11545955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7754581" cy="5668963"/>
          </a:xfrm>
          <a:ln>
            <a:noFill/>
          </a:ln>
        </p:spPr>
        <p:txBody>
          <a:bodyPr>
            <a:normAutofit fontScale="92500" lnSpcReduction="20000"/>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Télévision</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Format</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Format de 30 secondes en lancement, puis 15 secondes après 3 semaines de diffusion.</a:t>
            </a:r>
          </a:p>
          <a:p>
            <a:pPr marL="0" indent="0" algn="just">
              <a:lnSpc>
                <a:spcPct val="150000"/>
              </a:lnSpc>
              <a:buNone/>
            </a:pPr>
            <a:r>
              <a:rPr lang="fr-CA" sz="1600" b="1" dirty="0">
                <a:latin typeface="Arial" panose="020B0604020202020204" pitchFamily="34" charset="0"/>
                <a:cs typeface="Arial" panose="020B0604020202020204" pitchFamily="34" charset="0"/>
              </a:rPr>
              <a:t>Poids</a:t>
            </a:r>
            <a:endParaRPr lang="fr-CA" sz="16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Poids de 900 PEB au total auprès de la cible des Adultes 25-54 ans :</a:t>
            </a:r>
          </a:p>
          <a:p>
            <a:pPr marL="444500" lvl="1" algn="just">
              <a:lnSpc>
                <a:spcPct val="150000"/>
              </a:lnSpc>
              <a:buFont typeface="Wingdings" panose="05000000000000000000" pitchFamily="2" charset="2"/>
              <a:buChar char="ü"/>
            </a:pPr>
            <a:r>
              <a:rPr lang="fr-CA" sz="1300" dirty="0">
                <a:latin typeface="Arial" panose="020B0604020202020204" pitchFamily="34" charset="0"/>
                <a:cs typeface="Arial" panose="020B0604020202020204" pitchFamily="34" charset="0"/>
              </a:rPr>
              <a:t>200 PEB/semaine pendant les 3 premières semaines pour avoir un impact plus grand en phase de lancement.</a:t>
            </a:r>
          </a:p>
          <a:p>
            <a:pPr marL="444500" lvl="1" algn="just">
              <a:lnSpc>
                <a:spcPct val="150000"/>
              </a:lnSpc>
              <a:buFont typeface="Wingdings" panose="05000000000000000000" pitchFamily="2" charset="2"/>
              <a:buChar char="ü"/>
            </a:pPr>
            <a:r>
              <a:rPr lang="fr-CA" sz="1300" dirty="0">
                <a:latin typeface="Arial" panose="020B0604020202020204" pitchFamily="34" charset="0"/>
                <a:cs typeface="Arial" panose="020B0604020202020204" pitchFamily="34" charset="0"/>
              </a:rPr>
              <a:t>100 PEB/ semaine pour les 3 dernières semaines, en optimisant la portée.</a:t>
            </a:r>
          </a:p>
          <a:p>
            <a:pPr marL="444500" lvl="1" algn="just">
              <a:lnSpc>
                <a:spcPct val="150000"/>
              </a:lnSpc>
              <a:buFont typeface="Wingdings" panose="05000000000000000000" pitchFamily="2" charset="2"/>
              <a:buChar char="ü"/>
            </a:pPr>
            <a:r>
              <a:rPr lang="fr-CA" sz="1300" dirty="0">
                <a:latin typeface="Arial" panose="020B0604020202020204" pitchFamily="34" charset="0"/>
                <a:cs typeface="Arial" panose="020B0604020202020204" pitchFamily="34" charset="0"/>
              </a:rPr>
              <a:t>60% du poids sur les chaînes généralistes, 40% sur la sélection suivante de chaînes spécialisées en lien avec le style de vie de la cible: Canal Vie, Casa et Séries +.</a:t>
            </a:r>
          </a:p>
          <a:p>
            <a:pPr marL="444500" lvl="1" algn="just">
              <a:lnSpc>
                <a:spcPct val="150000"/>
              </a:lnSpc>
              <a:buFont typeface="Wingdings" panose="05000000000000000000" pitchFamily="2" charset="2"/>
              <a:buChar char="ü"/>
            </a:pPr>
            <a:r>
              <a:rPr lang="fr-CA" sz="1300" dirty="0">
                <a:latin typeface="Arial" panose="020B0604020202020204" pitchFamily="34" charset="0"/>
                <a:cs typeface="Arial" panose="020B0604020202020204" pitchFamily="34" charset="0"/>
              </a:rPr>
              <a:t>60% des PEB dans des émissions réseau à grande écoute, 40% dans des émissions achetées sélectivement.</a:t>
            </a:r>
          </a:p>
          <a:p>
            <a:pPr marL="0" indent="0" algn="just">
              <a:lnSpc>
                <a:spcPct val="150000"/>
              </a:lnSpc>
              <a:buNone/>
            </a:pPr>
            <a:r>
              <a:rPr lang="fr-CA" sz="1600" b="1" dirty="0">
                <a:latin typeface="Arial" panose="020B0604020202020204" pitchFamily="34" charset="0"/>
                <a:cs typeface="Arial" panose="020B0604020202020204" pitchFamily="34" charset="0"/>
              </a:rPr>
              <a:t>Marchés couverts</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Montréal Franco, Montréal Anglophone, Québec, puisque le consommateur en marché urbain est plus enclin à consommer le produit.</a:t>
            </a: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nvGraphicFramePr>
        <p:xfrm>
          <a:off x="5105797" y="336625"/>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ZoneTexte 1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9" name="Rectangle 18"/>
          <p:cNvSpPr/>
          <p:nvPr/>
        </p:nvSpPr>
        <p:spPr>
          <a:xfrm>
            <a:off x="9848829" y="5172317"/>
            <a:ext cx="1874633"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TV</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31765278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Télévision</a:t>
            </a:r>
          </a:p>
          <a:p>
            <a:pPr marL="0" indent="0" algn="just">
              <a:lnSpc>
                <a:spcPct val="100000"/>
              </a:lnSpc>
              <a:buNone/>
            </a:pPr>
            <a:endParaRPr lang="fr-CA" sz="18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Période de diffusion</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Diffusion pour 6 semaines consécutives débutant le 3 septembre, allant jusqu’au 14 octobre.</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Cette période capitalise sur la rentrée scolaire et la transition de l’été à l’automne, périodes propices à la consommation du produit.</a:t>
            </a: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extLst>
              <p:ext uri="{D42A27DB-BD31-4B8C-83A1-F6EECF244321}">
                <p14:modId xmlns:p14="http://schemas.microsoft.com/office/powerpoint/2010/main" val="1682819896"/>
              </p:ext>
            </p:extLst>
          </p:nvPr>
        </p:nvGraphicFramePr>
        <p:xfrm>
          <a:off x="5105797" y="324433"/>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ZoneTexte 1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9" name="Rectangle 18"/>
          <p:cNvSpPr/>
          <p:nvPr/>
        </p:nvSpPr>
        <p:spPr>
          <a:xfrm>
            <a:off x="9848829" y="5172317"/>
            <a:ext cx="1874633"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TV</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6770832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Télévision</a:t>
            </a:r>
          </a:p>
          <a:p>
            <a:pPr marL="0" indent="0" algn="just">
              <a:lnSpc>
                <a:spcPct val="100000"/>
              </a:lnSpc>
              <a:buNone/>
            </a:pPr>
            <a:endParaRPr lang="fr-CA" altLang="fr-FR" sz="18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Performance</a:t>
            </a:r>
          </a:p>
          <a:p>
            <a:pPr algn="just">
              <a:lnSpc>
                <a:spcPct val="150000"/>
              </a:lnSpc>
              <a:buFont typeface="Wingdings" panose="05000000000000000000" pitchFamily="2" charset="2"/>
              <a:buChar char="§"/>
            </a:pPr>
            <a:r>
              <a:rPr lang="fr-CA" sz="2000" b="1" dirty="0">
                <a:latin typeface="Arial" panose="020B0604020202020204" pitchFamily="34" charset="0"/>
                <a:cs typeface="Arial" panose="020B0604020202020204" pitchFamily="34" charset="0"/>
              </a:rPr>
              <a:t>P</a:t>
            </a:r>
            <a:r>
              <a:rPr lang="fr-CA" sz="1600" dirty="0">
                <a:latin typeface="Arial" panose="020B0604020202020204" pitchFamily="34" charset="0"/>
                <a:cs typeface="Arial" panose="020B0604020202020204" pitchFamily="34" charset="0"/>
              </a:rPr>
              <a:t>ortée auprès des Adultes 25-54 ans	: 82%</a:t>
            </a:r>
          </a:p>
          <a:p>
            <a:pPr algn="just">
              <a:lnSpc>
                <a:spcPct val="150000"/>
              </a:lnSpc>
              <a:buFont typeface="Wingdings" panose="05000000000000000000" pitchFamily="2" charset="2"/>
              <a:buChar char="§"/>
            </a:pPr>
            <a:r>
              <a:rPr lang="fr-CA" sz="2000" b="1" dirty="0">
                <a:latin typeface="Arial" panose="020B0604020202020204" pitchFamily="34" charset="0"/>
                <a:cs typeface="Arial" panose="020B0604020202020204" pitchFamily="34" charset="0"/>
              </a:rPr>
              <a:t>F</a:t>
            </a:r>
            <a:r>
              <a:rPr lang="fr-CA" sz="1600" dirty="0">
                <a:latin typeface="Arial" panose="020B0604020202020204" pitchFamily="34" charset="0"/>
                <a:cs typeface="Arial" panose="020B0604020202020204" pitchFamily="34" charset="0"/>
              </a:rPr>
              <a:t>réquence moyenne d’exposition	: 11</a:t>
            </a:r>
          </a:p>
          <a:p>
            <a:pPr algn="just">
              <a:lnSpc>
                <a:spcPct val="150000"/>
              </a:lnSpc>
              <a:buFont typeface="Wingdings" panose="05000000000000000000" pitchFamily="2" charset="2"/>
              <a:buChar char="§"/>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Coût</a:t>
            </a:r>
          </a:p>
          <a:p>
            <a:pPr marL="0" indent="0" algn="just">
              <a:lnSpc>
                <a:spcPct val="150000"/>
              </a:lnSpc>
              <a:buNone/>
            </a:pPr>
            <a:r>
              <a:rPr lang="fr-CA" sz="1600" dirty="0">
                <a:latin typeface="Arial" panose="020B0604020202020204" pitchFamily="34" charset="0"/>
                <a:cs typeface="Arial" panose="020B0604020202020204" pitchFamily="34" charset="0"/>
              </a:rPr>
              <a:t>$ 000,000$</a:t>
            </a: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9" name="Diagram 8">
            <a:extLst>
              <a:ext uri="{FF2B5EF4-FFF2-40B4-BE49-F238E27FC236}">
                <a16:creationId xmlns:a16="http://schemas.microsoft.com/office/drawing/2014/main" id="{CFE66E3E-EE34-4204-A7A8-F3F17640C564}"/>
              </a:ext>
            </a:extLst>
          </p:cNvPr>
          <p:cNvGraphicFramePr/>
          <p:nvPr>
            <p:extLst>
              <p:ext uri="{D42A27DB-BD31-4B8C-83A1-F6EECF244321}">
                <p14:modId xmlns:p14="http://schemas.microsoft.com/office/powerpoint/2010/main" val="510671659"/>
              </p:ext>
            </p:extLst>
          </p:nvPr>
        </p:nvGraphicFramePr>
        <p:xfrm>
          <a:off x="5136277" y="330529"/>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ZoneTexte 9"/>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9" name="Rectangle 1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0" name="Rectangle 19"/>
          <p:cNvSpPr/>
          <p:nvPr/>
        </p:nvSpPr>
        <p:spPr>
          <a:xfrm>
            <a:off x="9848829" y="5172317"/>
            <a:ext cx="1874633"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TV</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35243678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Affichage extérieur</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Rôle dans la campagne</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Renforcement de la notoriété de la marque du produit et de son bénéfice</a:t>
            </a:r>
          </a:p>
          <a:p>
            <a:pPr algn="just">
              <a:lnSpc>
                <a:spcPct val="150000"/>
              </a:lnSpc>
              <a:buFont typeface="Wingdings" panose="05000000000000000000" pitchFamily="2" charset="2"/>
              <a:buChar char="§"/>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nvGraphicFramePr>
        <p:xfrm>
          <a:off x="5130181" y="312241"/>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ZoneTexte 11"/>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4" name="Rectangle 13"/>
          <p:cNvSpPr/>
          <p:nvPr/>
        </p:nvSpPr>
        <p:spPr>
          <a:xfrm>
            <a:off x="3312216" y="3651330"/>
            <a:ext cx="5540704" cy="1107996"/>
          </a:xfrm>
          <a:prstGeom prst="rect">
            <a:avLst/>
          </a:prstGeom>
        </p:spPr>
        <p:txBody>
          <a:bodyPr wrap="square">
            <a:spAutoFit/>
          </a:bodyPr>
          <a:lstStyle/>
          <a:p>
            <a:pPr algn="ctr"/>
            <a:r>
              <a:rPr lang="fr-CA" sz="6600" b="1" dirty="0">
                <a:solidFill>
                  <a:srgbClr val="FF4B4B"/>
                </a:solidFill>
                <a:latin typeface="Ink Free" panose="03080402000500000000" pitchFamily="66" charset="0"/>
                <a:cs typeface="Arial" panose="020B0604020202020204" pitchFamily="34" charset="0"/>
              </a:rPr>
              <a:t>AFFICHAGE</a:t>
            </a:r>
            <a:endParaRPr lang="fr-CA" sz="66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10671645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Affichage extérieur</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Forces</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ü"/>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Limites</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nvGraphicFramePr>
        <p:xfrm>
          <a:off x="5130181" y="312241"/>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ZoneTexte 12"/>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6" name="Rectangle 15"/>
          <p:cNvSpPr/>
          <p:nvPr/>
        </p:nvSpPr>
        <p:spPr>
          <a:xfrm>
            <a:off x="5390623" y="5159852"/>
            <a:ext cx="2425089" cy="584775"/>
          </a:xfrm>
          <a:prstGeom prst="rect">
            <a:avLst/>
          </a:prstGeom>
        </p:spPr>
        <p:txBody>
          <a:bodyPr wrap="square">
            <a:spAutoFit/>
          </a:bodyPr>
          <a:lstStyle/>
          <a:p>
            <a:pPr algn="ctr"/>
            <a:r>
              <a:rPr lang="fr-CA" sz="3200" b="1" dirty="0">
                <a:solidFill>
                  <a:srgbClr val="FF4B4B"/>
                </a:solidFill>
                <a:latin typeface="Ink Free" panose="03080402000500000000" pitchFamily="66" charset="0"/>
                <a:cs typeface="Arial" panose="020B0604020202020204" pitchFamily="34" charset="0"/>
              </a:rPr>
              <a:t>Etc...</a:t>
            </a:r>
            <a:endParaRPr lang="fr-CA" sz="3200" b="1" dirty="0">
              <a:solidFill>
                <a:srgbClr val="FF4B4B"/>
              </a:solidFill>
              <a:latin typeface="Ink Free" panose="03080402000500000000" pitchFamily="66" charset="0"/>
            </a:endParaRPr>
          </a:p>
        </p:txBody>
      </p:sp>
      <p:sp>
        <p:nvSpPr>
          <p:cNvPr id="17" name="Rectangle 1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1" name="Rectangle 20"/>
          <p:cNvSpPr/>
          <p:nvPr/>
        </p:nvSpPr>
        <p:spPr>
          <a:xfrm>
            <a:off x="10312782" y="5271905"/>
            <a:ext cx="1164000" cy="276999"/>
          </a:xfrm>
          <a:prstGeom prst="rect">
            <a:avLst/>
          </a:prstGeom>
        </p:spPr>
        <p:txBody>
          <a:bodyPr wrap="square">
            <a:spAutoFit/>
          </a:bodyPr>
          <a:lstStyle/>
          <a:p>
            <a:pPr algn="ctr"/>
            <a:r>
              <a:rPr lang="fr-CA" sz="1200" b="1" dirty="0">
                <a:solidFill>
                  <a:srgbClr val="FF4B4B"/>
                </a:solidFill>
                <a:latin typeface="Ink Free" panose="03080402000500000000" pitchFamily="66" charset="0"/>
                <a:cs typeface="Arial" panose="020B0604020202020204" pitchFamily="34" charset="0"/>
              </a:rPr>
              <a:t>AFFICHAGE</a:t>
            </a:r>
            <a:endParaRPr lang="fr-CA" sz="1200" b="1" dirty="0">
              <a:solidFill>
                <a:srgbClr val="FF4B4B"/>
              </a:solidFill>
              <a:latin typeface="Ink Free" panose="03080402000500000000" pitchFamily="66" charset="0"/>
            </a:endParaRPr>
          </a:p>
        </p:txBody>
      </p:sp>
    </p:spTree>
    <p:extLst>
      <p:ext uri="{BB962C8B-B14F-4D97-AF65-F5344CB8AC3E}">
        <p14:creationId xmlns:p14="http://schemas.microsoft.com/office/powerpoint/2010/main" val="898264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8418" y="507999"/>
            <a:ext cx="9028783" cy="5668963"/>
          </a:xfrm>
        </p:spPr>
        <p:txBody>
          <a:bodyPr>
            <a:noAutofit/>
          </a:bodyPr>
          <a:lstStyle/>
          <a:p>
            <a:pPr marL="0" indent="0" defTabSz="987425">
              <a:lnSpc>
                <a:spcPct val="120000"/>
              </a:lnSpc>
              <a:buNone/>
            </a:pPr>
            <a:r>
              <a:rPr lang="fr-CA" altLang="fr-FR" sz="1400" b="1" dirty="0">
                <a:solidFill>
                  <a:schemeClr val="bg1">
                    <a:lumMod val="65000"/>
                  </a:schemeClr>
                </a:solidFill>
                <a:latin typeface="Arial" panose="020B0604020202020204" pitchFamily="34" charset="0"/>
                <a:cs typeface="Arial" panose="020B0604020202020204" pitchFamily="34" charset="0"/>
              </a:rPr>
              <a:t>PLAN D’ACTION</a:t>
            </a:r>
          </a:p>
          <a:p>
            <a:pPr marL="0" indent="0" defTabSz="987425">
              <a:lnSpc>
                <a:spcPct val="120000"/>
              </a:lnSpc>
              <a:buNone/>
            </a:pPr>
            <a:endParaRPr lang="fr-CA" altLang="fr-FR" sz="1400" b="1" dirty="0">
              <a:latin typeface="Arial" panose="020B0604020202020204" pitchFamily="34" charset="0"/>
              <a:cs typeface="Arial" panose="020B0604020202020204" pitchFamily="34" charset="0"/>
            </a:endParaRPr>
          </a:p>
          <a:p>
            <a:pPr marL="982663" indent="-982663" defTabSz="877888">
              <a:lnSpc>
                <a:spcPct val="120000"/>
              </a:lnSpc>
              <a:buAutoNum type="arabicPlain" startAt="10"/>
            </a:pPr>
            <a:r>
              <a:rPr lang="fr-CA" altLang="fr-FR" sz="1400" b="1" dirty="0" smtClean="0">
                <a:latin typeface="Arial" panose="020B0604020202020204" pitchFamily="34" charset="0"/>
                <a:cs typeface="Arial" panose="020B0604020202020204" pitchFamily="34" charset="0"/>
              </a:rPr>
              <a:t>Mix de communication 						p. </a:t>
            </a:r>
            <a:r>
              <a:rPr lang="fr-CA" altLang="fr-FR" sz="1400" b="1" dirty="0" smtClean="0">
                <a:latin typeface="Arial" panose="020B0604020202020204" pitchFamily="34" charset="0"/>
                <a:cs typeface="Arial" panose="020B0604020202020204" pitchFamily="34" charset="0"/>
              </a:rPr>
              <a:t>59</a:t>
            </a:r>
            <a:endParaRPr lang="fr-CA" altLang="fr-FR" sz="1400" b="1" dirty="0" smtClean="0">
              <a:latin typeface="Arial" panose="020B0604020202020204" pitchFamily="34" charset="0"/>
              <a:cs typeface="Arial" panose="020B0604020202020204" pitchFamily="34" charset="0"/>
            </a:endParaRPr>
          </a:p>
          <a:p>
            <a:pPr marL="982663" indent="-982663" defTabSz="877888">
              <a:lnSpc>
                <a:spcPct val="120000"/>
              </a:lnSpc>
              <a:buAutoNum type="arabicPlain" startAt="10"/>
            </a:pPr>
            <a:r>
              <a:rPr lang="fr-CA" altLang="fr-FR" sz="1400" b="1" dirty="0" smtClean="0">
                <a:latin typeface="Arial" panose="020B0604020202020204" pitchFamily="34" charset="0"/>
                <a:cs typeface="Arial" panose="020B0604020202020204" pitchFamily="34" charset="0"/>
              </a:rPr>
              <a:t>Création</a:t>
            </a:r>
            <a:r>
              <a:rPr lang="fr-CA" altLang="fr-FR" sz="1400" b="1" dirty="0">
                <a:latin typeface="Arial" panose="020B0604020202020204" pitchFamily="34" charset="0"/>
                <a:cs typeface="Arial" panose="020B0604020202020204" pitchFamily="34" charset="0"/>
              </a:rPr>
              <a:t>								p. </a:t>
            </a:r>
            <a:r>
              <a:rPr lang="fr-CA" altLang="fr-FR" sz="1400" b="1" dirty="0" smtClean="0">
                <a:latin typeface="Arial" panose="020B0604020202020204" pitchFamily="34" charset="0"/>
                <a:cs typeface="Arial" panose="020B0604020202020204" pitchFamily="34" charset="0"/>
              </a:rPr>
              <a:t>64</a:t>
            </a:r>
            <a:endParaRPr lang="fr-CA" altLang="fr-FR" sz="1400" b="1" dirty="0">
              <a:latin typeface="Arial" panose="020B0604020202020204" pitchFamily="34" charset="0"/>
              <a:cs typeface="Arial" panose="020B0604020202020204" pitchFamily="34" charset="0"/>
            </a:endParaRPr>
          </a:p>
          <a:p>
            <a:pPr marL="982663" indent="-982663" defTabSz="877888">
              <a:lnSpc>
                <a:spcPct val="120000"/>
              </a:lnSpc>
              <a:buAutoNum type="arabicPlain" startAt="12"/>
            </a:pPr>
            <a:r>
              <a:rPr lang="fr-CA" altLang="fr-FR" sz="1400" b="1" dirty="0">
                <a:latin typeface="Arial" panose="020B0604020202020204" pitchFamily="34" charset="0"/>
                <a:cs typeface="Arial" panose="020B0604020202020204" pitchFamily="34" charset="0"/>
              </a:rPr>
              <a:t>Plan </a:t>
            </a:r>
            <a:r>
              <a:rPr lang="fr-CA" altLang="fr-FR" sz="1400" b="1" dirty="0" smtClean="0">
                <a:latin typeface="Arial" panose="020B0604020202020204" pitchFamily="34" charset="0"/>
                <a:cs typeface="Arial" panose="020B0604020202020204" pitchFamily="34" charset="0"/>
              </a:rPr>
              <a:t>médias							p. 76</a:t>
            </a:r>
            <a:endParaRPr lang="fr-CA" altLang="fr-FR" sz="1400" b="1" dirty="0" smtClean="0">
              <a:latin typeface="Arial" panose="020B0604020202020204" pitchFamily="34" charset="0"/>
              <a:cs typeface="Arial" panose="020B0604020202020204" pitchFamily="34" charset="0"/>
            </a:endParaRPr>
          </a:p>
          <a:p>
            <a:pPr marL="982663" indent="-982663" defTabSz="877888">
              <a:lnSpc>
                <a:spcPct val="120000"/>
              </a:lnSpc>
              <a:buAutoNum type="arabicPlain" startAt="12"/>
            </a:pPr>
            <a:r>
              <a:rPr lang="fr-CA" altLang="fr-FR" sz="1400" b="1" dirty="0" smtClean="0">
                <a:latin typeface="Arial" panose="020B0604020202020204" pitchFamily="34" charset="0"/>
                <a:cs typeface="Arial" panose="020B0604020202020204" pitchFamily="34" charset="0"/>
              </a:rPr>
              <a:t>Calendrier de déploiement</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p</a:t>
            </a: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92</a:t>
            </a:r>
            <a:endParaRPr lang="fr-CA" altLang="fr-FR" sz="1400" b="1" dirty="0">
              <a:latin typeface="Arial" panose="020B0604020202020204" pitchFamily="34" charset="0"/>
              <a:cs typeface="Arial" panose="020B0604020202020204" pitchFamily="34" charset="0"/>
            </a:endParaRPr>
          </a:p>
          <a:p>
            <a:pPr marL="342900" indent="-342900" defTabSz="982663">
              <a:lnSpc>
                <a:spcPct val="120000"/>
              </a:lnSpc>
              <a:buAutoNum type="arabicPlain" startAt="14"/>
            </a:pPr>
            <a:r>
              <a:rPr lang="fr-CA" altLang="fr-FR" sz="1400" b="1" dirty="0" smtClean="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Mesure d’efficacité						 p. 94</a:t>
            </a:r>
          </a:p>
          <a:p>
            <a:pPr marL="342900" indent="-342900" defTabSz="982663">
              <a:lnSpc>
                <a:spcPct val="120000"/>
              </a:lnSpc>
              <a:buAutoNum type="arabicPlain" startAt="14"/>
            </a:pPr>
            <a:r>
              <a:rPr lang="fr-CA" altLang="fr-FR" sz="1400" b="1" dirty="0" smtClean="0">
                <a:latin typeface="Arial" panose="020B0604020202020204" pitchFamily="34" charset="0"/>
                <a:cs typeface="Arial" panose="020B0604020202020204" pitchFamily="34" charset="0"/>
              </a:rPr>
              <a:t>             Budget							 p. 97</a:t>
            </a:r>
          </a:p>
          <a:p>
            <a:pPr marL="342900" indent="-342900" defTabSz="982663">
              <a:lnSpc>
                <a:spcPct val="120000"/>
              </a:lnSpc>
              <a:buAutoNum type="arabicPlain" startAt="14"/>
            </a:pPr>
            <a:r>
              <a:rPr lang="fr-CA" altLang="fr-FR" sz="1400" b="1" dirty="0" smtClean="0">
                <a:latin typeface="Arial" panose="020B0604020202020204" pitchFamily="34" charset="0"/>
                <a:cs typeface="Arial" panose="020B0604020202020204" pitchFamily="34" charset="0"/>
              </a:rPr>
              <a:t>             Échéancier 						 p. </a:t>
            </a:r>
            <a:r>
              <a:rPr lang="fr-CA" altLang="fr-FR" sz="1400" b="1" dirty="0" smtClean="0">
                <a:latin typeface="Arial" panose="020B0604020202020204" pitchFamily="34" charset="0"/>
                <a:cs typeface="Arial" panose="020B0604020202020204" pitchFamily="34" charset="0"/>
              </a:rPr>
              <a:t>100</a:t>
            </a:r>
            <a:endParaRPr lang="fr-CA" altLang="fr-FR" sz="1400" b="1" dirty="0" smtClean="0">
              <a:latin typeface="Arial" panose="020B0604020202020204" pitchFamily="34" charset="0"/>
              <a:cs typeface="Arial" panose="020B0604020202020204" pitchFamily="34" charset="0"/>
            </a:endParaRPr>
          </a:p>
          <a:p>
            <a:pPr marL="0" indent="0" defTabSz="982663">
              <a:lnSpc>
                <a:spcPct val="120000"/>
              </a:lnSpc>
              <a:buNone/>
            </a:pPr>
            <a:r>
              <a:rPr lang="fr-CA" altLang="fr-FR" sz="1400" b="1" dirty="0">
                <a:latin typeface="Arial" panose="020B0604020202020204" pitchFamily="34" charset="0"/>
                <a:cs typeface="Arial" panose="020B0604020202020204" pitchFamily="34" charset="0"/>
              </a:rPr>
              <a:t>					 </a:t>
            </a:r>
          </a:p>
          <a:p>
            <a:pPr marL="0" indent="0" defTabSz="877888">
              <a:lnSpc>
                <a:spcPct val="120000"/>
              </a:lnSpc>
              <a:buNone/>
            </a:pPr>
            <a:r>
              <a:rPr lang="fr-CA" altLang="fr-FR" sz="1400" b="1" dirty="0" smtClean="0">
                <a:solidFill>
                  <a:schemeClr val="bg1">
                    <a:lumMod val="65000"/>
                  </a:schemeClr>
                </a:solidFill>
                <a:latin typeface="Arial" panose="020B0604020202020204" pitchFamily="34" charset="0"/>
                <a:cs typeface="Arial" panose="020B0604020202020204" pitchFamily="34" charset="0"/>
              </a:rPr>
              <a:t>ANNEXES</a:t>
            </a:r>
            <a:endParaRPr lang="fr-CA" altLang="fr-FR" sz="1400" b="1" dirty="0">
              <a:solidFill>
                <a:schemeClr val="bg1">
                  <a:lumMod val="65000"/>
                </a:schemeClr>
              </a:solidFill>
              <a:latin typeface="Arial" panose="020B0604020202020204" pitchFamily="34" charset="0"/>
              <a:cs typeface="Arial" panose="020B0604020202020204" pitchFamily="34" charset="0"/>
            </a:endParaRPr>
          </a:p>
          <a:p>
            <a:pPr marL="0" indent="0" defTabSz="877888">
              <a:lnSpc>
                <a:spcPct val="120000"/>
              </a:lnSpc>
              <a:buNone/>
            </a:pPr>
            <a:r>
              <a:rPr lang="fr-CA" altLang="fr-FR" sz="1400" b="1" dirty="0">
                <a:latin typeface="Arial" panose="020B0604020202020204" pitchFamily="34" charset="0"/>
                <a:cs typeface="Arial" panose="020B0604020202020204" pitchFamily="34" charset="0"/>
              </a:rPr>
              <a:t>					</a:t>
            </a:r>
            <a:r>
              <a:rPr lang="fr-CA" altLang="fr-FR" sz="1400" b="1" dirty="0" smtClean="0">
                <a:latin typeface="Arial" panose="020B0604020202020204" pitchFamily="34" charset="0"/>
                <a:cs typeface="Arial" panose="020B0604020202020204" pitchFamily="34" charset="0"/>
              </a:rPr>
              <a:t> </a:t>
            </a:r>
            <a:r>
              <a:rPr lang="fr-CA" altLang="fr-FR" sz="1400" b="1" dirty="0">
                <a:latin typeface="Arial" panose="020B0604020202020204" pitchFamily="34" charset="0"/>
                <a:cs typeface="Arial" panose="020B0604020202020204" pitchFamily="34" charset="0"/>
              </a:rPr>
              <a:t>							</a:t>
            </a:r>
            <a:endParaRPr lang="fr-CA" altLang="fr-FR" sz="1400" b="1" dirty="0" smtClean="0">
              <a:latin typeface="Arial" panose="020B0604020202020204" pitchFamily="34" charset="0"/>
              <a:cs typeface="Arial" panose="020B0604020202020204" pitchFamily="34" charset="0"/>
            </a:endParaRPr>
          </a:p>
          <a:p>
            <a:pPr marL="982663" indent="-982663" defTabSz="877888">
              <a:lnSpc>
                <a:spcPct val="120000"/>
              </a:lnSpc>
              <a:buAutoNum type="arabicPlain" startAt="14"/>
            </a:pPr>
            <a:endParaRPr lang="fr-CA" sz="1400" b="1" dirty="0">
              <a:latin typeface="Arial" panose="020B0604020202020204" pitchFamily="34" charset="0"/>
              <a:cs typeface="Arial" panose="020B0604020202020204" pitchFamily="34" charset="0"/>
            </a:endParaRPr>
          </a:p>
          <a:p>
            <a:pPr marL="982663" indent="-982663" defTabSz="877888">
              <a:lnSpc>
                <a:spcPct val="120000"/>
              </a:lnSpc>
              <a:buAutoNum type="arabicPlain" startAt="14"/>
            </a:pPr>
            <a:endParaRPr lang="fr-CA" sz="1400" b="1"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TABLE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DES</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MATIÈRES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9</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9" name="Rectangle 8"/>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19308972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Numérique</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Rôle dans la campagne</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Permettre…</a:t>
            </a:r>
          </a:p>
          <a:p>
            <a:pPr algn="just">
              <a:lnSpc>
                <a:spcPct val="150000"/>
              </a:lnSpc>
              <a:buFont typeface="Wingdings" panose="05000000000000000000" pitchFamily="2" charset="2"/>
              <a:buChar char="§"/>
            </a:pPr>
            <a:endParaRPr lang="fr-CA" sz="1600" dirty="0">
              <a:latin typeface="Arial" panose="020B0604020202020204" pitchFamily="34" charset="0"/>
              <a:cs typeface="Arial" panose="020B0604020202020204" pitchFamily="34" charset="0"/>
            </a:endParaRP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nvGraphicFramePr>
        <p:xfrm>
          <a:off x="5130181" y="312241"/>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ZoneTexte 12"/>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5" name="Image 14">
            <a:extLst>
              <a:ext uri="{FF2B5EF4-FFF2-40B4-BE49-F238E27FC236}">
                <a16:creationId xmlns:a16="http://schemas.microsoft.com/office/drawing/2014/main" id="{85A8710D-2EB2-4091-B4EA-42092D24B103}"/>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26324" y="2703505"/>
            <a:ext cx="5093118" cy="3050325"/>
          </a:xfrm>
          <a:prstGeom prst="rect">
            <a:avLst/>
          </a:prstGeom>
        </p:spPr>
      </p:pic>
    </p:spTree>
    <p:extLst>
      <p:ext uri="{BB962C8B-B14F-4D97-AF65-F5344CB8AC3E}">
        <p14:creationId xmlns:p14="http://schemas.microsoft.com/office/powerpoint/2010/main" val="15929323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24551" y="479576"/>
            <a:ext cx="8638792" cy="5668963"/>
          </a:xfrm>
          <a:ln>
            <a:noFill/>
          </a:ln>
        </p:spPr>
        <p:txBody>
          <a:bodyPr>
            <a:normAutofit/>
          </a:bodyPr>
          <a:lstStyle/>
          <a:p>
            <a:pPr marL="0" indent="0" algn="just">
              <a:lnSpc>
                <a:spcPct val="100000"/>
              </a:lnSpc>
              <a:buNone/>
            </a:pPr>
            <a:r>
              <a:rPr lang="fr-CA" altLang="fr-FR" sz="1800" b="1" dirty="0">
                <a:latin typeface="Arial" panose="020B0604020202020204" pitchFamily="34" charset="0"/>
                <a:cs typeface="Arial" panose="020B0604020202020204" pitchFamily="34" charset="0"/>
              </a:rPr>
              <a:t>Numérique</a:t>
            </a: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Forces</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ü"/>
            </a:pPr>
            <a:endParaRPr lang="fr-CA" sz="1600" dirty="0">
              <a:latin typeface="Arial" panose="020B0604020202020204" pitchFamily="34" charset="0"/>
              <a:cs typeface="Arial" panose="020B0604020202020204" pitchFamily="34" charset="0"/>
            </a:endParaRPr>
          </a:p>
          <a:p>
            <a:pPr marL="0" indent="0" algn="just">
              <a:lnSpc>
                <a:spcPct val="150000"/>
              </a:lnSpc>
              <a:buNone/>
            </a:pPr>
            <a:r>
              <a:rPr lang="fr-CA" sz="1600" b="1" dirty="0">
                <a:latin typeface="Arial" panose="020B0604020202020204" pitchFamily="34" charset="0"/>
                <a:cs typeface="Arial" panose="020B0604020202020204" pitchFamily="34" charset="0"/>
              </a:rPr>
              <a:t>Limites</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algn="just">
              <a:lnSpc>
                <a:spcPct val="150000"/>
              </a:lnSpc>
              <a:buFont typeface="Wingdings" panose="05000000000000000000" pitchFamily="2" charset="2"/>
              <a:buChar char="§"/>
            </a:pPr>
            <a:r>
              <a:rPr lang="fr-CA" sz="1600" dirty="0">
                <a:latin typeface="Arial" panose="020B0604020202020204" pitchFamily="34" charset="0"/>
                <a:cs typeface="Arial" panose="020B0604020202020204" pitchFamily="34" charset="0"/>
              </a:rPr>
              <a:t>…</a:t>
            </a:r>
          </a:p>
          <a:p>
            <a:pPr marL="0" indent="0" algn="just">
              <a:lnSpc>
                <a:spcPct val="150000"/>
              </a:lnSpc>
              <a:buNone/>
            </a:pPr>
            <a:endParaRPr lang="fr-CA" sz="1600" dirty="0">
              <a:latin typeface="Arial" panose="020B0604020202020204" pitchFamily="34" charset="0"/>
              <a:cs typeface="Arial" panose="020B0604020202020204" pitchFamily="34" charset="0"/>
            </a:endParaRPr>
          </a:p>
        </p:txBody>
      </p:sp>
      <p:sp>
        <p:nvSpPr>
          <p:cNvPr id="4" name="Espace réservé du contenu 2"/>
          <p:cNvSpPr txBox="1">
            <a:spLocks/>
          </p:cNvSpPr>
          <p:nvPr/>
        </p:nvSpPr>
        <p:spPr>
          <a:xfrm>
            <a:off x="367362" y="1814134"/>
            <a:ext cx="22539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lvl="0" indent="0">
              <a:buNone/>
              <a:defRPr/>
            </a:pPr>
            <a:r>
              <a:rPr lang="fr-CA" sz="2000" b="1" dirty="0">
                <a:solidFill>
                  <a:prstClr val="black"/>
                </a:solidFill>
                <a:latin typeface="Arial" panose="020B0604020202020204" pitchFamily="34" charset="0"/>
                <a:cs typeface="Arial" panose="020B0604020202020204" pitchFamily="34" charset="0"/>
              </a:rPr>
              <a:t>PLAN</a:t>
            </a:r>
          </a:p>
          <a:p>
            <a:pPr marL="0" lvl="0" indent="0">
              <a:buNone/>
              <a:defRPr/>
            </a:pPr>
            <a:r>
              <a:rPr lang="fr-CA" sz="2000" b="1" dirty="0">
                <a:solidFill>
                  <a:prstClr val="black"/>
                </a:solidFill>
                <a:latin typeface="Arial" panose="020B0604020202020204" pitchFamily="34" charset="0"/>
                <a:cs typeface="Arial" panose="020B0604020202020204" pitchFamily="34" charset="0"/>
              </a:rPr>
              <a:t>MÉDIAS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1466-AFAF-46B3-8E2C-80A44391123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8" name="ZoneTexte 7"/>
          <p:cNvSpPr txBox="1"/>
          <p:nvPr/>
        </p:nvSpPr>
        <p:spPr>
          <a:xfrm>
            <a:off x="10743867" y="349945"/>
            <a:ext cx="6976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12</a:t>
            </a:r>
          </a:p>
        </p:txBody>
      </p:sp>
      <p:graphicFrame>
        <p:nvGraphicFramePr>
          <p:cNvPr id="10" name="Diagram 8">
            <a:extLst>
              <a:ext uri="{FF2B5EF4-FFF2-40B4-BE49-F238E27FC236}">
                <a16:creationId xmlns:a16="http://schemas.microsoft.com/office/drawing/2014/main" id="{CFE66E3E-EE34-4204-A7A8-F3F17640C564}"/>
              </a:ext>
            </a:extLst>
          </p:cNvPr>
          <p:cNvGraphicFramePr/>
          <p:nvPr/>
        </p:nvGraphicFramePr>
        <p:xfrm>
          <a:off x="5130181" y="312241"/>
          <a:ext cx="5551533" cy="6797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ZoneTexte 14"/>
          <p:cNvSpPr txBox="1"/>
          <p:nvPr/>
        </p:nvSpPr>
        <p:spPr>
          <a:xfrm>
            <a:off x="2785200" y="6401042"/>
            <a:ext cx="8060268" cy="246221"/>
          </a:xfrm>
          <a:prstGeom prst="rect">
            <a:avLst/>
          </a:prstGeom>
          <a:noFill/>
        </p:spPr>
        <p:txBody>
          <a:bodyPr wrap="square" rtlCol="0">
            <a:spAutoFit/>
          </a:bodyPr>
          <a:lstStyle/>
          <a:p>
            <a:r>
              <a:rPr lang="fr-CA" sz="1000" i="1" dirty="0">
                <a:solidFill>
                  <a:schemeClr val="bg1">
                    <a:lumMod val="50000"/>
                  </a:schemeClr>
                </a:solidFill>
                <a:latin typeface="Arial" panose="020B0604020202020204" pitchFamily="34" charset="0"/>
                <a:cs typeface="Arial" panose="020B0604020202020204" pitchFamily="34" charset="0"/>
              </a:rPr>
              <a:t>Source : …</a:t>
            </a:r>
            <a:endParaRPr lang="fr-CA" sz="1000" i="1" u="sng" dirty="0">
              <a:solidFill>
                <a:schemeClr val="bg1">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5390623" y="5159852"/>
            <a:ext cx="2425089" cy="584775"/>
          </a:xfrm>
          <a:prstGeom prst="rect">
            <a:avLst/>
          </a:prstGeom>
        </p:spPr>
        <p:txBody>
          <a:bodyPr wrap="square">
            <a:spAutoFit/>
          </a:bodyPr>
          <a:lstStyle/>
          <a:p>
            <a:pPr algn="ctr"/>
            <a:r>
              <a:rPr lang="fr-CA" sz="3200" b="1" dirty="0">
                <a:solidFill>
                  <a:srgbClr val="FF4B4B"/>
                </a:solidFill>
                <a:latin typeface="Ink Free" panose="03080402000500000000" pitchFamily="66" charset="0"/>
                <a:cs typeface="Arial" panose="020B0604020202020204" pitchFamily="34" charset="0"/>
              </a:rPr>
              <a:t>Etc...</a:t>
            </a:r>
            <a:endParaRPr lang="fr-CA" sz="3200" b="1" dirty="0">
              <a:solidFill>
                <a:srgbClr val="FF4B4B"/>
              </a:solidFill>
              <a:latin typeface="Ink Free" panose="03080402000500000000" pitchFamily="66" charset="0"/>
            </a:endParaRPr>
          </a:p>
        </p:txBody>
      </p:sp>
      <p:sp>
        <p:nvSpPr>
          <p:cNvPr id="17" name="Rectangle 16"/>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pic>
        <p:nvPicPr>
          <p:cNvPr id="16" name="Image 15">
            <a:extLst>
              <a:ext uri="{FF2B5EF4-FFF2-40B4-BE49-F238E27FC236}">
                <a16:creationId xmlns:a16="http://schemas.microsoft.com/office/drawing/2014/main" id="{85A8710D-2EB2-4091-B4EA-42092D24B103}"/>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607754" y="4961205"/>
            <a:ext cx="1785106" cy="1069121"/>
          </a:xfrm>
          <a:prstGeom prst="rect">
            <a:avLst/>
          </a:prstGeom>
        </p:spPr>
      </p:pic>
    </p:spTree>
    <p:extLst>
      <p:ext uri="{BB962C8B-B14F-4D97-AF65-F5344CB8AC3E}">
        <p14:creationId xmlns:p14="http://schemas.microsoft.com/office/powerpoint/2010/main" val="38104445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92</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smtClean="0">
                <a:solidFill>
                  <a:srgbClr val="C00000"/>
                </a:solidFill>
                <a:latin typeface="Arial" panose="020B0604020202020204" pitchFamily="34" charset="0"/>
                <a:cs typeface="Arial" panose="020B0604020202020204" pitchFamily="34" charset="0"/>
              </a:rPr>
              <a:t>CALENDRIER DE DÉPLOIEMENT</a:t>
            </a:r>
            <a:endParaRPr lang="fr-CA" sz="3600" b="1" dirty="0">
              <a:solidFill>
                <a:srgbClr val="C00000"/>
              </a:solidFill>
              <a:latin typeface="Arial" panose="020B0604020202020204" pitchFamily="34" charset="0"/>
              <a:cs typeface="Arial" panose="020B0604020202020204" pitchFamily="34" charset="0"/>
            </a:endParaRP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036525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PLAN</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MÉDIAS</a:t>
            </a:r>
          </a:p>
          <a:p>
            <a:pPr marL="0" indent="0">
              <a:buFont typeface="Arial" panose="020B0604020202020204" pitchFamily="34" charset="0"/>
              <a:buNone/>
            </a:pPr>
            <a:endParaRPr lang="fr-CA" sz="2000" b="1"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8098"/>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93</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Calendrier de diffusion</a:t>
            </a:r>
            <a:r>
              <a:rPr lang="fr-CA" sz="1800" b="1" dirty="0">
                <a:solidFill>
                  <a:srgbClr val="F4B8AE"/>
                </a:solidFill>
                <a:latin typeface="Arial" panose="020B0604020202020204" pitchFamily="34" charset="0"/>
                <a:cs typeface="Arial" panose="020B0604020202020204" pitchFamily="34" charset="0"/>
              </a:rPr>
              <a:t> </a:t>
            </a:r>
            <a:r>
              <a:rPr lang="fr-CA" sz="1800" b="1" dirty="0">
                <a:solidFill>
                  <a:srgbClr val="C00000"/>
                </a:solidFill>
                <a:latin typeface="Arial" panose="020B0604020202020204" pitchFamily="34" charset="0"/>
                <a:cs typeface="Arial" panose="020B0604020202020204" pitchFamily="34" charset="0"/>
              </a:rPr>
              <a:t>: Sur une page !</a:t>
            </a:r>
            <a:endParaRPr lang="fr-CA" altLang="fr-FR" sz="1400" dirty="0">
              <a:solidFill>
                <a:srgbClr val="C00000"/>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fr-CA" altLang="fr-FR" sz="14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fr-CA" altLang="fr-FR" sz="1400" dirty="0">
              <a:latin typeface="Arial" panose="020B0604020202020204" pitchFamily="34" charset="0"/>
              <a:cs typeface="Arial" panose="020B0604020202020204" pitchFamily="34" charset="0"/>
            </a:endParaRP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12</a:t>
            </a:r>
          </a:p>
        </p:txBody>
      </p:sp>
      <p:pic>
        <p:nvPicPr>
          <p:cNvPr id="3" name="Image 2"/>
          <p:cNvPicPr>
            <a:picLocks noChangeAspect="1"/>
          </p:cNvPicPr>
          <p:nvPr/>
        </p:nvPicPr>
        <p:blipFill>
          <a:blip r:embed="rId5"/>
          <a:stretch>
            <a:fillRect/>
          </a:stretch>
        </p:blipFill>
        <p:spPr>
          <a:xfrm>
            <a:off x="2872073" y="1981199"/>
            <a:ext cx="8492413" cy="3389779"/>
          </a:xfrm>
          <a:prstGeom prst="rect">
            <a:avLst/>
          </a:prstGeom>
        </p:spPr>
      </p:pic>
      <p:sp>
        <p:nvSpPr>
          <p:cNvPr id="13" name="Ellipse 12"/>
          <p:cNvSpPr/>
          <p:nvPr/>
        </p:nvSpPr>
        <p:spPr>
          <a:xfrm>
            <a:off x="12739334" y="5278956"/>
            <a:ext cx="1721104" cy="155682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Organigramme : Opération manuelle 13"/>
          <p:cNvSpPr/>
          <p:nvPr/>
        </p:nvSpPr>
        <p:spPr>
          <a:xfrm>
            <a:off x="12409715" y="9305"/>
            <a:ext cx="2394856" cy="5128751"/>
          </a:xfrm>
          <a:prstGeom prst="flowChartManualOperation">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r>
              <a:rPr lang="fr-CA" altLang="fr-FR" sz="1400" b="1" dirty="0">
                <a:solidFill>
                  <a:srgbClr val="C00000"/>
                </a:solidFill>
                <a:latin typeface="Arial" panose="020B0604020202020204" pitchFamily="34" charset="0"/>
                <a:cs typeface="Arial" panose="020B0604020202020204" pitchFamily="34" charset="0"/>
              </a:rPr>
              <a:t>IMPORTANT</a:t>
            </a:r>
          </a:p>
          <a:p>
            <a:pPr lvl="0" algn="ctr">
              <a:defRPr/>
            </a:pPr>
            <a:endParaRPr lang="fr-CA" altLang="fr-FR" sz="1400" dirty="0">
              <a:solidFill>
                <a:srgbClr val="C00000"/>
              </a:solidFill>
              <a:latin typeface="Arial" panose="020B0604020202020204" pitchFamily="34" charset="0"/>
              <a:cs typeface="Arial" panose="020B0604020202020204" pitchFamily="34" charset="0"/>
            </a:endParaRPr>
          </a:p>
          <a:p>
            <a:pPr lvl="0" algn="ctr">
              <a:defRPr/>
            </a:pPr>
            <a:r>
              <a:rPr lang="fr-CA" altLang="fr-FR" sz="1400" dirty="0">
                <a:solidFill>
                  <a:srgbClr val="C00000"/>
                </a:solidFill>
                <a:latin typeface="Arial" panose="020B0604020202020204" pitchFamily="34" charset="0"/>
                <a:cs typeface="Arial" panose="020B0604020202020204" pitchFamily="34" charset="0"/>
              </a:rPr>
              <a:t>Nous recommandons d’imprimer votre calendrier de diffusion médias sur </a:t>
            </a:r>
          </a:p>
          <a:p>
            <a:pPr lvl="0" algn="ctr">
              <a:defRPr/>
            </a:pPr>
            <a:r>
              <a:rPr lang="fr-CA" altLang="fr-FR" sz="1400" dirty="0">
                <a:solidFill>
                  <a:srgbClr val="C00000"/>
                </a:solidFill>
                <a:latin typeface="Arial" panose="020B0604020202020204" pitchFamily="34" charset="0"/>
                <a:cs typeface="Arial" panose="020B0604020202020204" pitchFamily="34" charset="0"/>
              </a:rPr>
              <a:t>une page</a:t>
            </a:r>
          </a:p>
          <a:p>
            <a:pPr lvl="0" algn="ctr">
              <a:defRPr/>
            </a:pPr>
            <a:r>
              <a:rPr lang="fr-CA" altLang="fr-FR" sz="1400" dirty="0">
                <a:solidFill>
                  <a:srgbClr val="C00000"/>
                </a:solidFill>
                <a:latin typeface="Arial" panose="020B0604020202020204" pitchFamily="34" charset="0"/>
                <a:cs typeface="Arial" panose="020B0604020202020204" pitchFamily="34" charset="0"/>
              </a:rPr>
              <a:t>11 X 17 pouces pour que l’information soit lisible.</a:t>
            </a: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a:p>
            <a:pPr algn="ctr"/>
            <a:endParaRPr lang="fr-CA" sz="1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16" name="ZoneTexte 15"/>
          <p:cNvSpPr txBox="1"/>
          <p:nvPr/>
        </p:nvSpPr>
        <p:spPr>
          <a:xfrm>
            <a:off x="2785200" y="6442011"/>
            <a:ext cx="4785020" cy="216474"/>
          </a:xfrm>
          <a:prstGeom prst="rect">
            <a:avLst/>
          </a:prstGeom>
          <a:noFill/>
        </p:spPr>
        <p:txBody>
          <a:bodyPr wrap="square" rtlCol="0">
            <a:spAutoFit/>
          </a:bodyPr>
          <a:lstStyle/>
          <a:p>
            <a:pPr>
              <a:lnSpc>
                <a:spcPct val="80000"/>
              </a:lnSpc>
              <a:spcBef>
                <a:spcPct val="0"/>
              </a:spcBef>
            </a:pPr>
            <a:r>
              <a:rPr lang="fr-CA" sz="1000" i="1" dirty="0">
                <a:solidFill>
                  <a:schemeClr val="bg1">
                    <a:lumMod val="50000"/>
                  </a:schemeClr>
                </a:solidFill>
                <a:latin typeface="Arial" panose="020B0604020202020204" pitchFamily="34" charset="0"/>
                <a:cs typeface="Arial" panose="020B0604020202020204" pitchFamily="34" charset="0"/>
              </a:rPr>
              <a:t>Source : </a:t>
            </a:r>
            <a:r>
              <a:rPr lang="fr-CA" altLang="fr-FR" sz="1000" i="1" dirty="0">
                <a:latin typeface="Arial" panose="020B0604020202020204" pitchFamily="34" charset="0"/>
                <a:cs typeface="Arial" panose="020B0604020202020204" pitchFamily="34" charset="0"/>
              </a:rPr>
              <a:t>Jean Gaudreau.</a:t>
            </a:r>
          </a:p>
        </p:txBody>
      </p:sp>
    </p:spTree>
    <p:extLst>
      <p:ext uri="{BB962C8B-B14F-4D97-AF65-F5344CB8AC3E}">
        <p14:creationId xmlns:p14="http://schemas.microsoft.com/office/powerpoint/2010/main" val="7398786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94</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MESURE D’EFFICACITÉ</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1250939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B2F5FCE-8F1A-4AC4-92CD-DC302E192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730" y="-8951"/>
            <a:ext cx="9347183" cy="6857898"/>
          </a:xfrm>
          <a:prstGeom prst="rect">
            <a:avLst/>
          </a:prstGeom>
        </p:spPr>
      </p:pic>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MESURE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D’EFFICACITÉ</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95</a:t>
            </a:fld>
            <a:endParaRPr lang="fr-CA"/>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13</a:t>
            </a: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Rectangle 11"/>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25340069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MESURE</a:t>
            </a: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D’EFFICACITÉ</a:t>
            </a: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96</a:t>
            </a:fld>
            <a:endParaRPr lang="fr-CA"/>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r>
              <a:rPr lang="fr-CA" sz="1800" b="1" dirty="0">
                <a:latin typeface="Arial" panose="020B0604020202020204" pitchFamily="34" charset="0"/>
                <a:cs typeface="Arial" panose="020B0604020202020204" pitchFamily="34" charset="0"/>
              </a:rPr>
              <a:t>Retour sur l’investissement «ROI»</a:t>
            </a: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13</a:t>
            </a:r>
          </a:p>
        </p:txBody>
      </p:sp>
      <p:sp>
        <p:nvSpPr>
          <p:cNvPr id="13" name="Rectangle 12"/>
          <p:cNvSpPr/>
          <p:nvPr/>
        </p:nvSpPr>
        <p:spPr>
          <a:xfrm>
            <a:off x="2955849" y="2083977"/>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900" dirty="0">
                <a:solidFill>
                  <a:srgbClr val="C00000"/>
                </a:solidFill>
                <a:latin typeface="Arial" panose="020B0604020202020204" pitchFamily="34" charset="0"/>
                <a:cs typeface="Arial" panose="020B0604020202020204" pitchFamily="34" charset="0"/>
              </a:rPr>
              <a:t>Objectifs de communication</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Notoriété spontanée</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Outil de mesure + méthodologie</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Sondage de </a:t>
            </a:r>
            <a:r>
              <a:rPr lang="fr-CA" sz="900" dirty="0" smtClean="0">
                <a:solidFill>
                  <a:schemeClr val="tx1"/>
                </a:solidFill>
                <a:latin typeface="Arial" panose="020B0604020202020204" pitchFamily="34" charset="0"/>
                <a:cs typeface="Arial" panose="020B0604020202020204" pitchFamily="34" charset="0"/>
              </a:rPr>
              <a:t>notoriété</a:t>
            </a:r>
            <a:endParaRPr lang="fr-CA" sz="900" dirty="0">
              <a:solidFill>
                <a:schemeClr val="tx1"/>
              </a:solidFill>
              <a:latin typeface="Arial" panose="020B0604020202020204" pitchFamily="34" charset="0"/>
              <a:cs typeface="Arial" panose="020B0604020202020204" pitchFamily="34" charset="0"/>
            </a:endParaRPr>
          </a:p>
          <a:p>
            <a:pPr algn="ct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Indicateur clé de performance</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smtClean="0">
                <a:solidFill>
                  <a:schemeClr val="tx1"/>
                </a:solidFill>
                <a:latin typeface="Arial" panose="020B0604020202020204" pitchFamily="34" charset="0"/>
                <a:cs typeface="Arial" panose="020B0604020202020204" pitchFamily="34" charset="0"/>
              </a:rPr>
              <a:t>% de répondants ayant mentionné la marque de façon non assistée</a:t>
            </a:r>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p:txBody>
      </p:sp>
      <p:sp>
        <p:nvSpPr>
          <p:cNvPr id="17" name="ZoneTexte 16"/>
          <p:cNvSpPr txBox="1"/>
          <p:nvPr/>
        </p:nvSpPr>
        <p:spPr>
          <a:xfrm>
            <a:off x="3381152" y="1605511"/>
            <a:ext cx="1197764"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Notoriété</a:t>
            </a:r>
          </a:p>
        </p:txBody>
      </p:sp>
      <p:sp>
        <p:nvSpPr>
          <p:cNvPr id="18" name="ZoneTexte 17"/>
          <p:cNvSpPr txBox="1"/>
          <p:nvPr/>
        </p:nvSpPr>
        <p:spPr>
          <a:xfrm>
            <a:off x="5181595" y="1609051"/>
            <a:ext cx="1736373"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Considération</a:t>
            </a:r>
          </a:p>
        </p:txBody>
      </p:sp>
      <p:sp>
        <p:nvSpPr>
          <p:cNvPr id="19" name="ZoneTexte 18"/>
          <p:cNvSpPr txBox="1"/>
          <p:nvPr/>
        </p:nvSpPr>
        <p:spPr>
          <a:xfrm>
            <a:off x="7435711" y="1609052"/>
            <a:ext cx="1454244"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Conversion</a:t>
            </a:r>
          </a:p>
        </p:txBody>
      </p:sp>
      <p:sp>
        <p:nvSpPr>
          <p:cNvPr id="20" name="ZoneTexte 19"/>
          <p:cNvSpPr txBox="1"/>
          <p:nvPr/>
        </p:nvSpPr>
        <p:spPr>
          <a:xfrm>
            <a:off x="9427543" y="1612592"/>
            <a:ext cx="1467068" cy="369332"/>
          </a:xfrm>
          <a:prstGeom prst="rect">
            <a:avLst/>
          </a:prstGeom>
          <a:noFill/>
        </p:spPr>
        <p:txBody>
          <a:bodyPr wrap="none" rtlCol="0">
            <a:spAutoFit/>
          </a:bodyPr>
          <a:lstStyle/>
          <a:p>
            <a:r>
              <a:rPr lang="fr-CA" b="1" dirty="0">
                <a:latin typeface="Arial" panose="020B0604020202020204" pitchFamily="34" charset="0"/>
                <a:cs typeface="Arial" panose="020B0604020202020204" pitchFamily="34" charset="0"/>
              </a:rPr>
              <a:t>Fidélisation</a:t>
            </a:r>
          </a:p>
        </p:txBody>
      </p:sp>
      <p:sp>
        <p:nvSpPr>
          <p:cNvPr id="24" name="Rectangle 23"/>
          <p:cNvSpPr/>
          <p:nvPr/>
        </p:nvSpPr>
        <p:spPr>
          <a:xfrm>
            <a:off x="5051349" y="2083977"/>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900" dirty="0">
                <a:solidFill>
                  <a:srgbClr val="C00000"/>
                </a:solidFill>
                <a:latin typeface="Arial" panose="020B0604020202020204" pitchFamily="34" charset="0"/>
                <a:cs typeface="Arial" panose="020B0604020202020204" pitchFamily="34" charset="0"/>
              </a:rPr>
              <a:t>Objectifs …</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Intention d’achats</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Outil de mesure + méthodologie</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Sondage de notoriété en ligne</a:t>
            </a:r>
          </a:p>
          <a:p>
            <a:endParaRPr lang="fr-CA" sz="900" dirty="0">
              <a:solidFill>
                <a:schemeClr val="tx1"/>
              </a:solidFill>
              <a:latin typeface="Arial" panose="020B0604020202020204" pitchFamily="34" charset="0"/>
              <a:cs typeface="Arial" panose="020B0604020202020204" pitchFamily="34" charset="0"/>
            </a:endParaRPr>
          </a:p>
          <a:p>
            <a:pPr algn="ct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Indicateur clé de performance</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7134149" y="2096677"/>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900" dirty="0">
                <a:solidFill>
                  <a:srgbClr val="C00000"/>
                </a:solidFill>
                <a:latin typeface="Arial" panose="020B0604020202020204" pitchFamily="34" charset="0"/>
                <a:cs typeface="Arial" panose="020B0604020202020204" pitchFamily="34" charset="0"/>
              </a:rPr>
              <a:t>Objectifs marketing</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Augmenter les ventes</a:t>
            </a: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Outil de mesure + méthodologie</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endParaRPr lang="fr-CA" sz="900" dirty="0">
              <a:solidFill>
                <a:schemeClr val="tx1"/>
              </a:solidFill>
              <a:latin typeface="Arial" panose="020B0604020202020204" pitchFamily="34" charset="0"/>
              <a:cs typeface="Arial" panose="020B0604020202020204" pitchFamily="34" charset="0"/>
            </a:endParaRPr>
          </a:p>
          <a:p>
            <a:pPr algn="ct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Indicateur clé de performance</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9204249" y="2096677"/>
            <a:ext cx="1998921" cy="4008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900" dirty="0">
                <a:solidFill>
                  <a:srgbClr val="C00000"/>
                </a:solidFill>
                <a:latin typeface="Arial" panose="020B0604020202020204" pitchFamily="34" charset="0"/>
                <a:cs typeface="Arial" panose="020B0604020202020204" pitchFamily="34" charset="0"/>
              </a:rPr>
              <a:t>Objectifs marketing</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Fidéliser notre clientèle</a:t>
            </a: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Outil de mesure + méthodologie</a:t>
            </a: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endParaRPr lang="fr-CA" sz="900" dirty="0">
              <a:solidFill>
                <a:schemeClr val="tx1"/>
              </a:solidFill>
              <a:latin typeface="Arial" panose="020B0604020202020204" pitchFamily="34" charset="0"/>
              <a:cs typeface="Arial" panose="020B0604020202020204" pitchFamily="34" charset="0"/>
            </a:endParaRPr>
          </a:p>
          <a:p>
            <a:pPr algn="ct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r>
              <a:rPr lang="fr-CA" sz="900" dirty="0">
                <a:solidFill>
                  <a:srgbClr val="C00000"/>
                </a:solidFill>
                <a:latin typeface="Arial" panose="020B0604020202020204" pitchFamily="34" charset="0"/>
                <a:cs typeface="Arial" panose="020B0604020202020204" pitchFamily="34" charset="0"/>
              </a:rPr>
              <a:t>Indicateur clé de performance</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fr-CA" sz="900"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fr-CA" sz="900" dirty="0">
              <a:solidFill>
                <a:schemeClr val="tx1"/>
              </a:solidFill>
              <a:latin typeface="Arial" panose="020B0604020202020204" pitchFamily="34" charset="0"/>
              <a:cs typeface="Arial" panose="020B0604020202020204" pitchFamily="34" charset="0"/>
            </a:endParaRPr>
          </a:p>
          <a:p>
            <a:endParaRPr lang="fr-CA" sz="900" dirty="0">
              <a:solidFill>
                <a:schemeClr val="tx1"/>
              </a:solidFill>
              <a:latin typeface="Arial" panose="020B0604020202020204" pitchFamily="34" charset="0"/>
              <a:cs typeface="Arial" panose="020B0604020202020204" pitchFamily="34" charset="0"/>
            </a:endParaRPr>
          </a:p>
        </p:txBody>
      </p:sp>
      <p:pic>
        <p:nvPicPr>
          <p:cNvPr id="45" name="Imag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30" name="Rectangle 29"/>
          <p:cNvSpPr/>
          <p:nvPr/>
        </p:nvSpPr>
        <p:spPr>
          <a:xfrm rot="19503758">
            <a:off x="361899" y="1491672"/>
            <a:ext cx="1874633" cy="1200329"/>
          </a:xfrm>
          <a:prstGeom prst="rect">
            <a:avLst/>
          </a:prstGeom>
        </p:spPr>
        <p:txBody>
          <a:bodyPr wrap="square">
            <a:spAutoFit/>
          </a:bodyPr>
          <a:lstStyle/>
          <a:p>
            <a:pPr algn="ctr"/>
            <a:r>
              <a:rPr lang="fr-CA" dirty="0">
                <a:solidFill>
                  <a:srgbClr val="FF4B4B"/>
                </a:solidFill>
                <a:latin typeface="Ink Free" panose="03080402000500000000" pitchFamily="66" charset="0"/>
                <a:cs typeface="Arial" panose="020B0604020202020204" pitchFamily="34" charset="0"/>
              </a:rPr>
              <a:t>À titre </a:t>
            </a:r>
            <a:r>
              <a:rPr lang="fr-CA" dirty="0" smtClean="0">
                <a:solidFill>
                  <a:srgbClr val="FF4B4B"/>
                </a:solidFill>
                <a:latin typeface="Ink Free" panose="03080402000500000000" pitchFamily="66" charset="0"/>
                <a:cs typeface="Arial" panose="020B0604020202020204" pitchFamily="34" charset="0"/>
              </a:rPr>
              <a:t>d’exemples, selon les objectifs poursuivis</a:t>
            </a:r>
            <a:endParaRPr lang="fr-CA" dirty="0">
              <a:solidFill>
                <a:srgbClr val="FF4B4B"/>
              </a:solidFill>
              <a:latin typeface="Ink Free" panose="03080402000500000000" pitchFamily="66" charset="0"/>
            </a:endParaRPr>
          </a:p>
        </p:txBody>
      </p:sp>
      <p:pic>
        <p:nvPicPr>
          <p:cNvPr id="31" name="Image 30"/>
          <p:cNvPicPr>
            <a:picLocks noChangeAspect="1"/>
          </p:cNvPicPr>
          <p:nvPr/>
        </p:nvPicPr>
        <p:blipFill>
          <a:blip r:embed="rId5"/>
          <a:stretch>
            <a:fillRect/>
          </a:stretch>
        </p:blipFill>
        <p:spPr>
          <a:xfrm rot="1554597">
            <a:off x="1859700" y="1468392"/>
            <a:ext cx="815314" cy="732866"/>
          </a:xfrm>
          <a:prstGeom prst="rect">
            <a:avLst/>
          </a:prstGeom>
        </p:spPr>
      </p:pic>
      <p:sp>
        <p:nvSpPr>
          <p:cNvPr id="33" name="Rectangle 3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9154141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5081466-AFAF-46B3-8E2C-80A443911235}" type="slidenum">
              <a:rPr lang="fr-CA" smtClean="0"/>
              <a:t>97</a:t>
            </a:fld>
            <a:endParaRPr lang="fr-CA"/>
          </a:p>
        </p:txBody>
      </p:sp>
      <p:sp>
        <p:nvSpPr>
          <p:cNvPr id="21" name="Rectangle 20"/>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
        <p:nvSpPr>
          <p:cNvPr id="23" name="Espace réservé du contenu 2"/>
          <p:cNvSpPr txBox="1">
            <a:spLocks/>
          </p:cNvSpPr>
          <p:nvPr/>
        </p:nvSpPr>
        <p:spPr>
          <a:xfrm>
            <a:off x="2975025" y="2770373"/>
            <a:ext cx="8162845" cy="1403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CA" sz="3600" dirty="0">
              <a:solidFill>
                <a:srgbClr val="C00000"/>
              </a:solidFill>
              <a:latin typeface="Arial" panose="020B0604020202020204" pitchFamily="34" charset="0"/>
              <a:cs typeface="Arial" panose="020B0604020202020204" pitchFamily="34" charset="0"/>
            </a:endParaRPr>
          </a:p>
          <a:p>
            <a:pPr algn="l"/>
            <a:r>
              <a:rPr lang="fr-CA" sz="3600" b="1" dirty="0">
                <a:solidFill>
                  <a:srgbClr val="C00000"/>
                </a:solidFill>
                <a:latin typeface="Arial" panose="020B0604020202020204" pitchFamily="34" charset="0"/>
                <a:cs typeface="Arial" panose="020B0604020202020204" pitchFamily="34" charset="0"/>
              </a:rPr>
              <a:t>BUDGET</a:t>
            </a:r>
          </a:p>
        </p:txBody>
      </p:sp>
      <p:cxnSp>
        <p:nvCxnSpPr>
          <p:cNvPr id="24" name="Connecteur droit 23"/>
          <p:cNvCxnSpPr/>
          <p:nvPr/>
        </p:nvCxnSpPr>
        <p:spPr>
          <a:xfrm>
            <a:off x="2663261" y="1493420"/>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633047" y="4531807"/>
            <a:ext cx="11063234" cy="40193"/>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1417075" y="1495098"/>
            <a:ext cx="0" cy="3871161"/>
          </a:xfrm>
          <a:prstGeom prst="line">
            <a:avLst/>
          </a:prstGeom>
          <a:ln w="31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a:stretch>
            <a:fillRect/>
          </a:stretch>
        </p:blipFill>
        <p:spPr>
          <a:xfrm>
            <a:off x="388266" y="524026"/>
            <a:ext cx="1572914" cy="596728"/>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Tree>
    <p:extLst>
      <p:ext uri="{BB962C8B-B14F-4D97-AF65-F5344CB8AC3E}">
        <p14:creationId xmlns:p14="http://schemas.microsoft.com/office/powerpoint/2010/main" val="24969569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BUDGET</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9" y="5977330"/>
            <a:ext cx="563169" cy="563169"/>
          </a:xfrm>
          <a:prstGeom prst="rect">
            <a:avLst/>
          </a:prstGeom>
        </p:spPr>
      </p:pic>
      <p:sp>
        <p:nvSpPr>
          <p:cNvPr id="2" name="Espace réservé du numéro de diapositive 1"/>
          <p:cNvSpPr>
            <a:spLocks noGrp="1"/>
          </p:cNvSpPr>
          <p:nvPr>
            <p:ph type="sldNum" sz="quarter" idx="12"/>
          </p:nvPr>
        </p:nvSpPr>
        <p:spPr/>
        <p:txBody>
          <a:bodyPr/>
          <a:lstStyle/>
          <a:p>
            <a:fld id="{B5081466-AFAF-46B3-8E2C-80A443911235}" type="slidenum">
              <a:rPr lang="fr-CA" smtClean="0"/>
              <a:t>98</a:t>
            </a:fld>
            <a:endParaRPr lang="fr-CA" dirty="0"/>
          </a:p>
        </p:txBody>
      </p:sp>
      <p:pic>
        <p:nvPicPr>
          <p:cNvPr id="6" name="Image 5"/>
          <p:cNvPicPr>
            <a:picLocks noChangeAspect="1"/>
          </p:cNvPicPr>
          <p:nvPr/>
        </p:nvPicPr>
        <p:blipFill>
          <a:blip r:embed="rId4"/>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nSpc>
                <a:spcPct val="100000"/>
              </a:lnSpc>
              <a:buNone/>
            </a:pPr>
            <a:endParaRPr lang="fr-CA" sz="1800" b="1" dirty="0">
              <a:solidFill>
                <a:srgbClr val="F4B8AE"/>
              </a:solidFill>
              <a:latin typeface="Arial" panose="020B0604020202020204" pitchFamily="34" charset="0"/>
              <a:cs typeface="Arial" panose="020B0604020202020204" pitchFamily="34" charset="0"/>
            </a:endParaRPr>
          </a:p>
          <a:p>
            <a:pPr marL="0" indent="0">
              <a:lnSpc>
                <a:spcPct val="100000"/>
              </a:lnSpc>
              <a:buNone/>
            </a:pPr>
            <a:endParaRPr lang="fr-CA" sz="1600" dirty="0">
              <a:latin typeface="Arial" panose="020B0604020202020204" pitchFamily="34" charset="0"/>
              <a:cs typeface="Arial" panose="020B0604020202020204" pitchFamily="34" charset="0"/>
            </a:endParaRP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r>
              <a:rPr lang="fr-CA" altLang="fr-FR" sz="1600" b="1" dirty="0">
                <a:latin typeface="Arial" panose="020B0604020202020204" pitchFamily="34" charset="0"/>
                <a:cs typeface="Arial" panose="020B0604020202020204" pitchFamily="34" charset="0"/>
              </a:rPr>
              <a:t>Création			0,000 $</a:t>
            </a: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r>
              <a:rPr lang="fr-CA" altLang="fr-FR" sz="1600" b="1" dirty="0">
                <a:latin typeface="Arial" panose="020B0604020202020204" pitchFamily="34" charset="0"/>
                <a:cs typeface="Arial" panose="020B0604020202020204" pitchFamily="34" charset="0"/>
              </a:rPr>
              <a:t>Production		0,000 $</a:t>
            </a: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r>
              <a:rPr lang="fr-CA" altLang="fr-FR" sz="1600" b="1" dirty="0" smtClean="0">
                <a:latin typeface="Arial" panose="020B0604020202020204" pitchFamily="34" charset="0"/>
                <a:cs typeface="Arial" panose="020B0604020202020204" pitchFamily="34" charset="0"/>
              </a:rPr>
              <a:t>Diffusion </a:t>
            </a:r>
            <a:r>
              <a:rPr lang="fr-CA" altLang="fr-FR" sz="1600" b="1" dirty="0">
                <a:latin typeface="Arial" panose="020B0604020202020204" pitchFamily="34" charset="0"/>
                <a:cs typeface="Arial" panose="020B0604020202020204" pitchFamily="34" charset="0"/>
              </a:rPr>
              <a:t>		</a:t>
            </a:r>
            <a:r>
              <a:rPr lang="fr-CA" altLang="fr-FR" sz="1600" b="1" dirty="0" smtClean="0">
                <a:latin typeface="Arial" panose="020B0604020202020204" pitchFamily="34" charset="0"/>
                <a:cs typeface="Arial" panose="020B0604020202020204" pitchFamily="34" charset="0"/>
              </a:rPr>
              <a:t>0,000 $</a:t>
            </a: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r>
              <a:rPr lang="fr-CA" altLang="fr-FR" sz="1600" b="1" dirty="0" smtClean="0">
                <a:latin typeface="Arial" panose="020B0604020202020204" pitchFamily="34" charset="0"/>
                <a:cs typeface="Arial" panose="020B0604020202020204" pitchFamily="34" charset="0"/>
              </a:rPr>
              <a:t>Mesure d’efficacité	0,000 $</a:t>
            </a: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r>
              <a:rPr lang="fr-CA" altLang="fr-FR" sz="1600" b="1" dirty="0" smtClean="0">
                <a:latin typeface="Arial" panose="020B0604020202020204" pitchFamily="34" charset="0"/>
                <a:cs typeface="Arial" panose="020B0604020202020204" pitchFamily="34" charset="0"/>
              </a:rPr>
              <a:t>Honoraires		0,000 $</a:t>
            </a:r>
            <a:endParaRPr lang="fr-CA" altLang="fr-FR" sz="1600" b="1" dirty="0">
              <a:latin typeface="Arial" panose="020B0604020202020204" pitchFamily="34" charset="0"/>
              <a:cs typeface="Arial" panose="020B0604020202020204" pitchFamily="34" charset="0"/>
            </a:endParaRP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endParaRPr lang="fr-CA" altLang="fr-FR" sz="1600" b="1" dirty="0">
              <a:latin typeface="Arial" panose="020B0604020202020204" pitchFamily="34" charset="0"/>
              <a:cs typeface="Arial" panose="020B0604020202020204" pitchFamily="34" charset="0"/>
            </a:endParaRPr>
          </a:p>
          <a:p>
            <a:pPr marL="609600" indent="-609600">
              <a:buNone/>
            </a:pPr>
            <a:r>
              <a:rPr lang="fr-CA" altLang="fr-FR" sz="1600" b="1" dirty="0">
                <a:latin typeface="Arial" panose="020B0604020202020204" pitchFamily="34" charset="0"/>
                <a:cs typeface="Arial" panose="020B0604020202020204" pitchFamily="34" charset="0"/>
              </a:rPr>
              <a:t>		</a:t>
            </a:r>
            <a:r>
              <a:rPr lang="fr-CA" altLang="fr-FR" sz="1600" b="1" dirty="0">
                <a:solidFill>
                  <a:srgbClr val="EE143E"/>
                </a:solidFill>
                <a:latin typeface="Arial" panose="020B0604020202020204" pitchFamily="34" charset="0"/>
                <a:cs typeface="Arial" panose="020B0604020202020204" pitchFamily="34" charset="0"/>
              </a:rPr>
              <a:t>Total	             000,000$</a:t>
            </a:r>
            <a:endParaRPr lang="fr-CA" altLang="fr-FR" sz="1600" dirty="0">
              <a:solidFill>
                <a:srgbClr val="EE143E"/>
              </a:solidFill>
              <a:latin typeface="Arial" panose="020B0604020202020204" pitchFamily="34" charset="0"/>
              <a:cs typeface="Arial" panose="020B0604020202020204" pitchFamily="34" charset="0"/>
            </a:endParaRPr>
          </a:p>
          <a:p>
            <a:pPr marL="0" indent="0">
              <a:lnSpc>
                <a:spcPct val="100000"/>
              </a:lnSpc>
              <a:buNone/>
            </a:pPr>
            <a:endParaRPr lang="fr-CA" altLang="fr-FR" sz="1600" dirty="0">
              <a:latin typeface="Arial" panose="020B0604020202020204" pitchFamily="34" charset="0"/>
              <a:cs typeface="Arial" panose="020B0604020202020204" pitchFamily="34" charset="0"/>
            </a:endParaRP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15</a:t>
            </a:r>
          </a:p>
        </p:txBody>
      </p:sp>
      <p:graphicFrame>
        <p:nvGraphicFramePr>
          <p:cNvPr id="12" name="Graphique 11"/>
          <p:cNvGraphicFramePr/>
          <p:nvPr>
            <p:extLst>
              <p:ext uri="{D42A27DB-BD31-4B8C-83A1-F6EECF244321}">
                <p14:modId xmlns:p14="http://schemas.microsoft.com/office/powerpoint/2010/main" val="335305684"/>
              </p:ext>
            </p:extLst>
          </p:nvPr>
        </p:nvGraphicFramePr>
        <p:xfrm>
          <a:off x="6812547" y="1175664"/>
          <a:ext cx="4797927" cy="4479177"/>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1968323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7363" y="18425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1800" b="1" dirty="0">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B5081466-AFAF-46B3-8E2C-80A443911235}" type="slidenum">
              <a:rPr lang="fr-CA" smtClean="0"/>
              <a:t>99</a:t>
            </a:fld>
            <a:endParaRPr lang="fr-CA" dirty="0"/>
          </a:p>
        </p:txBody>
      </p:sp>
      <p:pic>
        <p:nvPicPr>
          <p:cNvPr id="6" name="Image 5"/>
          <p:cNvPicPr>
            <a:picLocks noChangeAspect="1"/>
          </p:cNvPicPr>
          <p:nvPr/>
        </p:nvPicPr>
        <p:blipFill>
          <a:blip r:embed="rId3"/>
          <a:stretch>
            <a:fillRect/>
          </a:stretch>
        </p:blipFill>
        <p:spPr>
          <a:xfrm>
            <a:off x="388266" y="524026"/>
            <a:ext cx="1572914" cy="596728"/>
          </a:xfrm>
          <a:prstGeom prst="rect">
            <a:avLst/>
          </a:prstGeom>
        </p:spPr>
      </p:pic>
      <p:sp>
        <p:nvSpPr>
          <p:cNvPr id="10" name="Espace réservé du contenu 2"/>
          <p:cNvSpPr>
            <a:spLocks noGrp="1"/>
          </p:cNvSpPr>
          <p:nvPr>
            <p:ph idx="1"/>
          </p:nvPr>
        </p:nvSpPr>
        <p:spPr>
          <a:xfrm>
            <a:off x="2824551" y="507999"/>
            <a:ext cx="8638792" cy="5668963"/>
          </a:xfrm>
          <a:ln>
            <a:noFill/>
          </a:ln>
        </p:spPr>
        <p:txBody>
          <a:bodyPr>
            <a:normAutofit/>
          </a:bodyPr>
          <a:lstStyle/>
          <a:p>
            <a:pPr marL="0" indent="0" algn="just">
              <a:lnSpc>
                <a:spcPct val="100000"/>
              </a:lnSpc>
              <a:buNone/>
            </a:pPr>
            <a:r>
              <a:rPr lang="fr-CA" sz="1800" b="1" dirty="0">
                <a:latin typeface="Arial" panose="020B0604020202020204" pitchFamily="34" charset="0"/>
                <a:cs typeface="Arial" panose="020B0604020202020204" pitchFamily="34" charset="0"/>
              </a:rPr>
              <a:t>Recommandations</a:t>
            </a:r>
            <a:endParaRPr lang="fr-CA" sz="1800" b="1" dirty="0">
              <a:solidFill>
                <a:srgbClr val="F4B8AE"/>
              </a:solidFill>
              <a:latin typeface="Arial" panose="020B0604020202020204" pitchFamily="34" charset="0"/>
              <a:cs typeface="Arial" panose="020B0604020202020204" pitchFamily="34" charset="0"/>
            </a:endParaRPr>
          </a:p>
          <a:p>
            <a:pPr marL="0" indent="0" algn="just">
              <a:lnSpc>
                <a:spcPct val="100000"/>
              </a:lnSpc>
              <a:buNone/>
            </a:pPr>
            <a:endParaRPr lang="fr-CA" sz="1600" dirty="0">
              <a:latin typeface="Arial" panose="020B0604020202020204" pitchFamily="34" charset="0"/>
              <a:cs typeface="Arial" panose="020B0604020202020204" pitchFamily="34" charset="0"/>
            </a:endParaRPr>
          </a:p>
          <a:p>
            <a:pPr marL="0" indent="0" algn="just">
              <a:lnSpc>
                <a:spcPct val="100000"/>
              </a:lnSpc>
              <a:buNone/>
            </a:pPr>
            <a:r>
              <a:rPr lang="fr-CA" sz="1600" b="1" dirty="0">
                <a:latin typeface="Arial" panose="020B0604020202020204" pitchFamily="34" charset="0"/>
                <a:cs typeface="Arial" panose="020B0604020202020204" pitchFamily="34" charset="0"/>
              </a:rPr>
              <a:t>Bien que ce soit hors mandat…</a:t>
            </a:r>
          </a:p>
          <a:p>
            <a:pPr marL="0" indent="0" algn="just">
              <a:buNone/>
            </a:pPr>
            <a:endParaRPr lang="fr-CA" sz="1600" b="1" dirty="0">
              <a:latin typeface="Arial" panose="020B0604020202020204" pitchFamily="34" charset="0"/>
              <a:cs typeface="Arial" panose="020B0604020202020204" pitchFamily="34" charset="0"/>
            </a:endParaRPr>
          </a:p>
          <a:p>
            <a:pPr marL="0" indent="0" algn="just">
              <a:buNone/>
            </a:pPr>
            <a:r>
              <a:rPr lang="fr-CA" sz="1600" dirty="0">
                <a:latin typeface="Arial" panose="020B0604020202020204" pitchFamily="34" charset="0"/>
                <a:ea typeface="Helvetica Neue" panose="02000503000000020004" pitchFamily="2" charset="0"/>
                <a:cs typeface="Arial" panose="020B0604020202020204" pitchFamily="34" charset="0"/>
              </a:rPr>
              <a:t>L’agence vous recommande de …</a:t>
            </a:r>
          </a:p>
        </p:txBody>
      </p:sp>
      <p:sp>
        <p:nvSpPr>
          <p:cNvPr id="11" name="ZoneTexte 10"/>
          <p:cNvSpPr txBox="1"/>
          <p:nvPr/>
        </p:nvSpPr>
        <p:spPr>
          <a:xfrm>
            <a:off x="10743868" y="349945"/>
            <a:ext cx="697628" cy="646331"/>
          </a:xfrm>
          <a:prstGeom prst="rect">
            <a:avLst/>
          </a:prstGeom>
          <a:noFill/>
        </p:spPr>
        <p:txBody>
          <a:bodyPr wrap="none" rtlCol="0">
            <a:spAutoFit/>
          </a:bodyPr>
          <a:lstStyle/>
          <a:p>
            <a:pPr algn="ctr"/>
            <a:r>
              <a:rPr lang="fr-CA" sz="3600" b="1" dirty="0">
                <a:solidFill>
                  <a:schemeClr val="bg1">
                    <a:lumMod val="85000"/>
                  </a:schemeClr>
                </a:solidFill>
                <a:latin typeface="Arial" panose="020B0604020202020204" pitchFamily="34" charset="0"/>
                <a:cs typeface="Arial" panose="020B0604020202020204" pitchFamily="34" charset="0"/>
              </a:rPr>
              <a:t>15</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9" y="5985560"/>
            <a:ext cx="563169" cy="563169"/>
          </a:xfrm>
          <a:prstGeom prst="rect">
            <a:avLst/>
          </a:prstGeom>
        </p:spPr>
      </p:pic>
      <p:sp>
        <p:nvSpPr>
          <p:cNvPr id="12" name="Espace réservé du contenu 2"/>
          <p:cNvSpPr txBox="1">
            <a:spLocks/>
          </p:cNvSpPr>
          <p:nvPr/>
        </p:nvSpPr>
        <p:spPr>
          <a:xfrm>
            <a:off x="519763" y="1994957"/>
            <a:ext cx="2206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2000" b="1" dirty="0">
                <a:latin typeface="Arial" panose="020B0604020202020204" pitchFamily="34" charset="0"/>
                <a:cs typeface="Arial" panose="020B0604020202020204" pitchFamily="34" charset="0"/>
              </a:rPr>
              <a:t>HORS BUDGET</a:t>
            </a:r>
          </a:p>
        </p:txBody>
      </p:sp>
      <p:sp>
        <p:nvSpPr>
          <p:cNvPr id="13" name="Rectangle 12"/>
          <p:cNvSpPr/>
          <p:nvPr/>
        </p:nvSpPr>
        <p:spPr>
          <a:xfrm>
            <a:off x="7570220" y="6433302"/>
            <a:ext cx="3231975" cy="230832"/>
          </a:xfrm>
          <a:prstGeom prst="rect">
            <a:avLst/>
          </a:prstGeom>
        </p:spPr>
        <p:txBody>
          <a:bodyPr wrap="none">
            <a:spAutoFit/>
          </a:bodyPr>
          <a:lstStyle/>
          <a:p>
            <a:pPr algn="r"/>
            <a:r>
              <a:rPr lang="fr-CA" sz="900" dirty="0"/>
              <a:t>Université de Montréal, FEP, Certificat de publicité : édition 2019.</a:t>
            </a:r>
          </a:p>
        </p:txBody>
      </p:sp>
    </p:spTree>
    <p:extLst>
      <p:ext uri="{BB962C8B-B14F-4D97-AF65-F5344CB8AC3E}">
        <p14:creationId xmlns:p14="http://schemas.microsoft.com/office/powerpoint/2010/main" val="3966120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16385</TotalTime>
  <Words>7943</Words>
  <Application>Microsoft Office PowerPoint</Application>
  <PresentationFormat>Grand écran</PresentationFormat>
  <Paragraphs>2591</Paragraphs>
  <Slides>110</Slides>
  <Notes>110</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110</vt:i4>
      </vt:variant>
    </vt:vector>
  </HeadingPairs>
  <TitlesOfParts>
    <vt:vector size="122" baseType="lpstr">
      <vt:lpstr>Arial</vt:lpstr>
      <vt:lpstr>Arial Black</vt:lpstr>
      <vt:lpstr>Calibri</vt:lpstr>
      <vt:lpstr>Calibri Light</vt:lpstr>
      <vt:lpstr>Helvetica Neue</vt:lpstr>
      <vt:lpstr>Ink Free</vt:lpstr>
      <vt:lpstr>MS Pゴシック</vt:lpstr>
      <vt:lpstr>Times New Roman</vt:lpstr>
      <vt:lpstr>Verdana</vt:lpstr>
      <vt:lpstr>Wingdings</vt:lpstr>
      <vt:lpstr>Thème Office</vt:lpstr>
      <vt:lpstr>Chart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 Gaudreau</dc:creator>
  <cp:lastModifiedBy>Rene</cp:lastModifiedBy>
  <cp:revision>761</cp:revision>
  <cp:lastPrinted>2019-08-21T21:00:09Z</cp:lastPrinted>
  <dcterms:created xsi:type="dcterms:W3CDTF">2018-01-27T15:09:37Z</dcterms:created>
  <dcterms:modified xsi:type="dcterms:W3CDTF">2020-03-08T17:15:13Z</dcterms:modified>
</cp:coreProperties>
</file>